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1" r:id="rId1"/>
  </p:sldMasterIdLst>
  <p:sldIdLst>
    <p:sldId id="256" r:id="rId2"/>
    <p:sldId id="260" r:id="rId3"/>
    <p:sldId id="258" r:id="rId4"/>
    <p:sldId id="257"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9"/>
    <p:restoredTop sz="95897"/>
  </p:normalViewPr>
  <p:slideViewPr>
    <p:cSldViewPr snapToGrid="0" snapToObjects="1">
      <p:cViewPr varScale="1">
        <p:scale>
          <a:sx n="64" d="100"/>
          <a:sy n="64" d="100"/>
        </p:scale>
        <p:origin x="7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160EA64-D806-43AC-9DF2-F8C432F32B4C}" type="datetimeFigureOut">
              <a:rPr lang="en-US" smtClean="0"/>
              <a:t>3/14/2024</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8A7A6979-0714-4377-B894-6BE4C2D6E202}"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7944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7473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612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3/14/2024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3405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1160EA64-D806-43AC-9DF2-F8C432F32B4C}" type="datetimeFigureOut">
              <a:rPr lang="en-US" smtClean="0"/>
              <a:t>3/14/2024</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8A7A6979-0714-4377-B894-6BE4C2D6E202}"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1029755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3/14/2024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193286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3/14/2024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38839940"/>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3/14/2024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196387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88187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D1BE4249-C0D0-4B06-8692-E8BB871AF643}" type="datetimeFigureOut">
              <a:rPr lang="en-US" smtClean="0"/>
              <a:t>3/14/2024</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8A7A6979-0714-4377-B894-6BE4C2D6E202}"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7230045"/>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042B0DB6-F5C7-45FB-8CF3-31B45F9C2DAC}" type="datetimeFigureOut">
              <a:rPr lang="en-US" smtClean="0"/>
              <a:t>3/14/2024</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7406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1160EA64-D806-43AC-9DF2-F8C432F32B4C}" type="datetimeFigureOut">
              <a:rPr lang="en-US" smtClean="0"/>
              <a:t>3/14/2024</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8A7A6979-0714-4377-B894-6BE4C2D6E202}"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4993479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DCFE-52F8-0649-986C-80396022B66F}"/>
              </a:ext>
            </a:extLst>
          </p:cNvPr>
          <p:cNvSpPr>
            <a:spLocks noGrp="1"/>
          </p:cNvSpPr>
          <p:nvPr>
            <p:ph type="ctrTitle"/>
          </p:nvPr>
        </p:nvSpPr>
        <p:spPr>
          <a:xfrm>
            <a:off x="1562582" y="2519255"/>
            <a:ext cx="9350298" cy="1645920"/>
          </a:xfrm>
        </p:spPr>
        <p:txBody>
          <a:bodyPr/>
          <a:lstStyle/>
          <a:p>
            <a:r>
              <a:rPr lang="en-US" dirty="0"/>
              <a:t>Setting and story</a:t>
            </a:r>
          </a:p>
        </p:txBody>
      </p:sp>
    </p:spTree>
    <p:extLst>
      <p:ext uri="{BB962C8B-B14F-4D97-AF65-F5344CB8AC3E}">
        <p14:creationId xmlns:p14="http://schemas.microsoft.com/office/powerpoint/2010/main" val="251740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F52A-EB22-5346-AA9E-85EB956BFD07}"/>
              </a:ext>
            </a:extLst>
          </p:cNvPr>
          <p:cNvSpPr>
            <a:spLocks noGrp="1"/>
          </p:cNvSpPr>
          <p:nvPr>
            <p:ph type="title"/>
          </p:nvPr>
        </p:nvSpPr>
        <p:spPr/>
        <p:txBody>
          <a:bodyPr/>
          <a:lstStyle/>
          <a:p>
            <a:pPr algn="ctr"/>
            <a:r>
              <a:rPr lang="en-US" dirty="0"/>
              <a:t>Place</a:t>
            </a:r>
          </a:p>
        </p:txBody>
      </p:sp>
      <p:sp>
        <p:nvSpPr>
          <p:cNvPr id="3" name="Content Placeholder 2">
            <a:extLst>
              <a:ext uri="{FF2B5EF4-FFF2-40B4-BE49-F238E27FC236}">
                <a16:creationId xmlns:a16="http://schemas.microsoft.com/office/drawing/2014/main" id="{0CB02AFA-4287-014B-92F6-FF3D4707CAA3}"/>
              </a:ext>
            </a:extLst>
          </p:cNvPr>
          <p:cNvSpPr>
            <a:spLocks noGrp="1"/>
          </p:cNvSpPr>
          <p:nvPr>
            <p:ph idx="1"/>
          </p:nvPr>
        </p:nvSpPr>
        <p:spPr/>
        <p:txBody>
          <a:bodyPr>
            <a:normAutofit fontScale="92500" lnSpcReduction="20000"/>
          </a:bodyPr>
          <a:lstStyle/>
          <a:p>
            <a:r>
              <a:rPr lang="en-CA" sz="3200" dirty="0">
                <a:solidFill>
                  <a:schemeClr val="tx1"/>
                </a:solidFill>
              </a:rPr>
              <a:t>“‘Place’ is in contrary more than just a location and can be described as a location created by human experiences. The size of this location does not matter and is unlimited. It can be a city, neighborhood, a region or even a classroom et cetera. In fact ‘place’ exists of ‘space’ that is filled with meanings and objectives by human experiences in this particular space. Places are centers where people can satisfy their biological needs such as food [and] water (Tuan, 1977, p. 4)."</a:t>
            </a:r>
            <a:endParaRPr lang="en-US" sz="3200" dirty="0">
              <a:solidFill>
                <a:schemeClr val="tx1"/>
              </a:solidFill>
            </a:endParaRPr>
          </a:p>
        </p:txBody>
      </p:sp>
    </p:spTree>
    <p:extLst>
      <p:ext uri="{BB962C8B-B14F-4D97-AF65-F5344CB8AC3E}">
        <p14:creationId xmlns:p14="http://schemas.microsoft.com/office/powerpoint/2010/main" val="80457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88CC-0F13-1244-916C-445FF3599C27}"/>
              </a:ext>
            </a:extLst>
          </p:cNvPr>
          <p:cNvSpPr>
            <a:spLocks noGrp="1"/>
          </p:cNvSpPr>
          <p:nvPr>
            <p:ph type="title"/>
          </p:nvPr>
        </p:nvSpPr>
        <p:spPr/>
        <p:txBody>
          <a:bodyPr/>
          <a:lstStyle/>
          <a:p>
            <a:pPr algn="ctr"/>
            <a:r>
              <a:rPr lang="en-US" dirty="0"/>
              <a:t>Our main questions!!!</a:t>
            </a:r>
          </a:p>
        </p:txBody>
      </p:sp>
      <p:sp>
        <p:nvSpPr>
          <p:cNvPr id="3" name="Content Placeholder 2">
            <a:extLst>
              <a:ext uri="{FF2B5EF4-FFF2-40B4-BE49-F238E27FC236}">
                <a16:creationId xmlns:a16="http://schemas.microsoft.com/office/drawing/2014/main" id="{593A22EA-9EEB-204C-8D75-3232723933A1}"/>
              </a:ext>
            </a:extLst>
          </p:cNvPr>
          <p:cNvSpPr>
            <a:spLocks noGrp="1"/>
          </p:cNvSpPr>
          <p:nvPr>
            <p:ph idx="1"/>
          </p:nvPr>
        </p:nvSpPr>
        <p:spPr/>
        <p:txBody>
          <a:bodyPr>
            <a:normAutofit/>
          </a:bodyPr>
          <a:lstStyle/>
          <a:p>
            <a:r>
              <a:rPr lang="en-US" sz="3200" dirty="0">
                <a:solidFill>
                  <a:schemeClr val="tx1"/>
                </a:solidFill>
              </a:rPr>
              <a:t>How does setting draw a reader’s attention?</a:t>
            </a:r>
          </a:p>
          <a:p>
            <a:r>
              <a:rPr lang="en-US" sz="3200" dirty="0">
                <a:solidFill>
                  <a:schemeClr val="tx1"/>
                </a:solidFill>
              </a:rPr>
              <a:t>How does a setting build a story?</a:t>
            </a:r>
          </a:p>
          <a:p>
            <a:pPr lvl="1"/>
            <a:r>
              <a:rPr lang="en-US" sz="3000" dirty="0">
                <a:solidFill>
                  <a:schemeClr val="tx1"/>
                </a:solidFill>
              </a:rPr>
              <a:t> How does the Indigenous lens assist with each?</a:t>
            </a:r>
          </a:p>
          <a:p>
            <a:r>
              <a:rPr lang="en-US" sz="3200" dirty="0">
                <a:solidFill>
                  <a:schemeClr val="tx1"/>
                </a:solidFill>
              </a:rPr>
              <a:t>Challenge:</a:t>
            </a:r>
          </a:p>
          <a:p>
            <a:pPr lvl="1"/>
            <a:r>
              <a:rPr lang="en-US" sz="3000" dirty="0">
                <a:solidFill>
                  <a:schemeClr val="tx1"/>
                </a:solidFill>
              </a:rPr>
              <a:t>How can setting go beyond being just a backdrop for a story?</a:t>
            </a:r>
          </a:p>
        </p:txBody>
      </p:sp>
    </p:spTree>
    <p:extLst>
      <p:ext uri="{BB962C8B-B14F-4D97-AF65-F5344CB8AC3E}">
        <p14:creationId xmlns:p14="http://schemas.microsoft.com/office/powerpoint/2010/main" val="1872624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82E4-3D9B-1244-ADB6-3708E3350637}"/>
              </a:ext>
            </a:extLst>
          </p:cNvPr>
          <p:cNvSpPr>
            <a:spLocks noGrp="1"/>
          </p:cNvSpPr>
          <p:nvPr>
            <p:ph type="title"/>
          </p:nvPr>
        </p:nvSpPr>
        <p:spPr/>
        <p:txBody>
          <a:bodyPr/>
          <a:lstStyle/>
          <a:p>
            <a:pPr algn="ctr"/>
            <a:r>
              <a:rPr lang="en-US" dirty="0"/>
              <a:t>The Marrow thieves</a:t>
            </a:r>
            <a:br>
              <a:rPr lang="en-US" dirty="0"/>
            </a:br>
            <a:r>
              <a:rPr lang="en-US" dirty="0"/>
              <a:t>(first 4 pages)</a:t>
            </a:r>
          </a:p>
        </p:txBody>
      </p:sp>
      <p:sp>
        <p:nvSpPr>
          <p:cNvPr id="3" name="Content Placeholder 2">
            <a:extLst>
              <a:ext uri="{FF2B5EF4-FFF2-40B4-BE49-F238E27FC236}">
                <a16:creationId xmlns:a16="http://schemas.microsoft.com/office/drawing/2014/main" id="{F81C0AF8-AE08-234D-B91E-C213581E92FB}"/>
              </a:ext>
            </a:extLst>
          </p:cNvPr>
          <p:cNvSpPr>
            <a:spLocks noGrp="1"/>
          </p:cNvSpPr>
          <p:nvPr>
            <p:ph idx="1"/>
          </p:nvPr>
        </p:nvSpPr>
        <p:spPr>
          <a:xfrm>
            <a:off x="1251678" y="2286001"/>
            <a:ext cx="6220685" cy="4279104"/>
          </a:xfrm>
        </p:spPr>
        <p:txBody>
          <a:bodyPr>
            <a:normAutofit lnSpcReduction="10000"/>
          </a:bodyPr>
          <a:lstStyle/>
          <a:p>
            <a:r>
              <a:rPr lang="en-US" sz="2400" dirty="0">
                <a:solidFill>
                  <a:schemeClr val="tx1"/>
                </a:solidFill>
              </a:rPr>
              <a:t>Treehouse used as a hideout</a:t>
            </a:r>
          </a:p>
          <a:p>
            <a:r>
              <a:rPr lang="en-US" sz="2400" dirty="0">
                <a:solidFill>
                  <a:schemeClr val="tx1"/>
                </a:solidFill>
              </a:rPr>
              <a:t>The weather (damp spring) prevents the characters from constantly moving around</a:t>
            </a:r>
          </a:p>
          <a:p>
            <a:pPr lvl="1"/>
            <a:r>
              <a:rPr lang="en-US" sz="2000" dirty="0">
                <a:solidFill>
                  <a:schemeClr val="tx1"/>
                </a:solidFill>
              </a:rPr>
              <a:t>The setting (rain) causes them to stay in the treehouse</a:t>
            </a:r>
          </a:p>
          <a:p>
            <a:r>
              <a:rPr lang="en-US" sz="2400" dirty="0">
                <a:solidFill>
                  <a:schemeClr val="tx1"/>
                </a:solidFill>
              </a:rPr>
              <a:t>Climbing the trees to evade the truancy officers (Recruiters)</a:t>
            </a:r>
          </a:p>
          <a:p>
            <a:pPr lvl="1"/>
            <a:r>
              <a:rPr lang="en-US" sz="2000" dirty="0">
                <a:solidFill>
                  <a:schemeClr val="tx1"/>
                </a:solidFill>
              </a:rPr>
              <a:t>Interacting with the trees to get away</a:t>
            </a:r>
          </a:p>
          <a:p>
            <a:r>
              <a:rPr lang="en-US" sz="2400" dirty="0">
                <a:solidFill>
                  <a:schemeClr val="tx1"/>
                </a:solidFill>
              </a:rPr>
              <a:t>A branch being used in a simile:  “I heard a bone snap like a young branch” (</a:t>
            </a:r>
            <a:r>
              <a:rPr lang="en-US" sz="2400" dirty="0" err="1">
                <a:solidFill>
                  <a:schemeClr val="tx1"/>
                </a:solidFill>
              </a:rPr>
              <a:t>Dimaline</a:t>
            </a:r>
            <a:r>
              <a:rPr lang="en-US" sz="2400" dirty="0">
                <a:solidFill>
                  <a:schemeClr val="tx1"/>
                </a:solidFill>
              </a:rPr>
              <a:t> 4)</a:t>
            </a:r>
          </a:p>
        </p:txBody>
      </p:sp>
      <p:pic>
        <p:nvPicPr>
          <p:cNvPr id="4" name="Picture 3">
            <a:extLst>
              <a:ext uri="{FF2B5EF4-FFF2-40B4-BE49-F238E27FC236}">
                <a16:creationId xmlns:a16="http://schemas.microsoft.com/office/drawing/2014/main" id="{BA5E72C6-3C54-614F-96F8-09912AA067C1}"/>
              </a:ext>
            </a:extLst>
          </p:cNvPr>
          <p:cNvPicPr>
            <a:picLocks noChangeAspect="1"/>
          </p:cNvPicPr>
          <p:nvPr/>
        </p:nvPicPr>
        <p:blipFill>
          <a:blip r:embed="rId2"/>
          <a:stretch>
            <a:fillRect/>
          </a:stretch>
        </p:blipFill>
        <p:spPr>
          <a:xfrm>
            <a:off x="7834993" y="1993106"/>
            <a:ext cx="3120571" cy="4571999"/>
          </a:xfrm>
          <a:prstGeom prst="rect">
            <a:avLst/>
          </a:prstGeom>
        </p:spPr>
      </p:pic>
    </p:spTree>
    <p:extLst>
      <p:ext uri="{BB962C8B-B14F-4D97-AF65-F5344CB8AC3E}">
        <p14:creationId xmlns:p14="http://schemas.microsoft.com/office/powerpoint/2010/main" val="2791680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6CAA-FEB0-7445-9C4D-D3555494D3BF}"/>
              </a:ext>
            </a:extLst>
          </p:cNvPr>
          <p:cNvSpPr>
            <a:spLocks noGrp="1"/>
          </p:cNvSpPr>
          <p:nvPr>
            <p:ph type="title"/>
          </p:nvPr>
        </p:nvSpPr>
        <p:spPr/>
        <p:txBody>
          <a:bodyPr/>
          <a:lstStyle/>
          <a:p>
            <a:pPr algn="ctr"/>
            <a:r>
              <a:rPr lang="en-US" dirty="0"/>
              <a:t>Son of a trickster</a:t>
            </a:r>
          </a:p>
        </p:txBody>
      </p:sp>
      <p:sp>
        <p:nvSpPr>
          <p:cNvPr id="3" name="Content Placeholder 2">
            <a:extLst>
              <a:ext uri="{FF2B5EF4-FFF2-40B4-BE49-F238E27FC236}">
                <a16:creationId xmlns:a16="http://schemas.microsoft.com/office/drawing/2014/main" id="{2DA6FAEE-4AB9-E749-96F5-DA13E2363BD0}"/>
              </a:ext>
            </a:extLst>
          </p:cNvPr>
          <p:cNvSpPr>
            <a:spLocks noGrp="1"/>
          </p:cNvSpPr>
          <p:nvPr>
            <p:ph idx="1"/>
          </p:nvPr>
        </p:nvSpPr>
        <p:spPr>
          <a:xfrm>
            <a:off x="995004" y="1363579"/>
            <a:ext cx="8710469" cy="5253789"/>
          </a:xfrm>
        </p:spPr>
        <p:txBody>
          <a:bodyPr>
            <a:normAutofit/>
          </a:bodyPr>
          <a:lstStyle/>
          <a:p>
            <a:r>
              <a:rPr lang="en-US" sz="2400" dirty="0">
                <a:solidFill>
                  <a:schemeClr val="tx1"/>
                </a:solidFill>
              </a:rPr>
              <a:t>Never letting him come closer than an arm’s length of her</a:t>
            </a:r>
          </a:p>
          <a:p>
            <a:pPr lvl="1"/>
            <a:r>
              <a:rPr lang="en-US" sz="2000" dirty="0">
                <a:solidFill>
                  <a:schemeClr val="tx1"/>
                </a:solidFill>
              </a:rPr>
              <a:t>The house is small—emphasizing proximity but the grandmother still wants to maintain distance</a:t>
            </a:r>
          </a:p>
          <a:p>
            <a:r>
              <a:rPr lang="en-US" sz="2400" dirty="0">
                <a:solidFill>
                  <a:schemeClr val="tx1"/>
                </a:solidFill>
              </a:rPr>
              <a:t>You still smell like lightning</a:t>
            </a:r>
          </a:p>
          <a:p>
            <a:pPr lvl="1"/>
            <a:r>
              <a:rPr lang="en-US" sz="2000" dirty="0">
                <a:solidFill>
                  <a:schemeClr val="tx1"/>
                </a:solidFill>
              </a:rPr>
              <a:t>Indigenous mysticism</a:t>
            </a:r>
          </a:p>
          <a:p>
            <a:pPr lvl="1"/>
            <a:r>
              <a:rPr lang="en-US" sz="2000" dirty="0">
                <a:solidFill>
                  <a:schemeClr val="tx1"/>
                </a:solidFill>
              </a:rPr>
              <a:t>Will weather play a role?</a:t>
            </a:r>
          </a:p>
          <a:p>
            <a:r>
              <a:rPr lang="en-US" sz="2400" dirty="0">
                <a:solidFill>
                  <a:schemeClr val="tx1"/>
                </a:solidFill>
              </a:rPr>
              <a:t>“His Grandma was a shrinking figure in the side mirror”</a:t>
            </a:r>
          </a:p>
          <a:p>
            <a:pPr lvl="1"/>
            <a:r>
              <a:rPr lang="en-US" sz="2000" dirty="0">
                <a:solidFill>
                  <a:schemeClr val="tx1"/>
                </a:solidFill>
              </a:rPr>
              <a:t>Side mirror? Objects are closer than they appear</a:t>
            </a:r>
          </a:p>
          <a:p>
            <a:pPr lvl="1"/>
            <a:r>
              <a:rPr lang="en-US" sz="2000" dirty="0">
                <a:solidFill>
                  <a:schemeClr val="tx1"/>
                </a:solidFill>
              </a:rPr>
              <a:t>Will she be closer than they think?</a:t>
            </a:r>
          </a:p>
          <a:p>
            <a:r>
              <a:rPr lang="en-US" sz="2400" dirty="0">
                <a:solidFill>
                  <a:schemeClr val="tx1"/>
                </a:solidFill>
              </a:rPr>
              <a:t>Driving inside the ferry was like being swallowed by a whale</a:t>
            </a:r>
          </a:p>
          <a:p>
            <a:pPr lvl="1"/>
            <a:r>
              <a:rPr lang="en-US" sz="2000" dirty="0">
                <a:solidFill>
                  <a:schemeClr val="tx1"/>
                </a:solidFill>
              </a:rPr>
              <a:t>The ferry (unnatural) and the whale (natural)</a:t>
            </a:r>
          </a:p>
          <a:p>
            <a:pPr lvl="1"/>
            <a:r>
              <a:rPr lang="en-US" sz="2000" dirty="0">
                <a:solidFill>
                  <a:schemeClr val="tx1"/>
                </a:solidFill>
              </a:rPr>
              <a:t>Both exists in the same setting/location</a:t>
            </a:r>
          </a:p>
        </p:txBody>
      </p:sp>
      <p:pic>
        <p:nvPicPr>
          <p:cNvPr id="4" name="Picture 3">
            <a:extLst>
              <a:ext uri="{FF2B5EF4-FFF2-40B4-BE49-F238E27FC236}">
                <a16:creationId xmlns:a16="http://schemas.microsoft.com/office/drawing/2014/main" id="{D6253C80-1EBC-4A4B-8867-517691871010}"/>
              </a:ext>
            </a:extLst>
          </p:cNvPr>
          <p:cNvPicPr>
            <a:picLocks noChangeAspect="1"/>
          </p:cNvPicPr>
          <p:nvPr/>
        </p:nvPicPr>
        <p:blipFill>
          <a:blip r:embed="rId2"/>
          <a:stretch>
            <a:fillRect/>
          </a:stretch>
        </p:blipFill>
        <p:spPr>
          <a:xfrm>
            <a:off x="8818479" y="2592764"/>
            <a:ext cx="2611521" cy="4024604"/>
          </a:xfrm>
          <a:prstGeom prst="rect">
            <a:avLst/>
          </a:prstGeom>
        </p:spPr>
      </p:pic>
    </p:spTree>
    <p:extLst>
      <p:ext uri="{BB962C8B-B14F-4D97-AF65-F5344CB8AC3E}">
        <p14:creationId xmlns:p14="http://schemas.microsoft.com/office/powerpoint/2010/main" val="2259662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F9B2-8FC1-C343-9CE5-27C420970C90}"/>
              </a:ext>
            </a:extLst>
          </p:cNvPr>
          <p:cNvSpPr>
            <a:spLocks noGrp="1"/>
          </p:cNvSpPr>
          <p:nvPr>
            <p:ph type="title"/>
          </p:nvPr>
        </p:nvSpPr>
        <p:spPr/>
        <p:txBody>
          <a:bodyPr/>
          <a:lstStyle/>
          <a:p>
            <a:pPr algn="ctr"/>
            <a:r>
              <a:rPr lang="en-US" dirty="0"/>
              <a:t>Firekeeper’s Daughter</a:t>
            </a:r>
          </a:p>
        </p:txBody>
      </p:sp>
      <p:sp>
        <p:nvSpPr>
          <p:cNvPr id="3" name="Content Placeholder 2">
            <a:extLst>
              <a:ext uri="{FF2B5EF4-FFF2-40B4-BE49-F238E27FC236}">
                <a16:creationId xmlns:a16="http://schemas.microsoft.com/office/drawing/2014/main" id="{FCD5348F-4E65-2B4F-B558-B7C40DC6517A}"/>
              </a:ext>
            </a:extLst>
          </p:cNvPr>
          <p:cNvSpPr>
            <a:spLocks noGrp="1"/>
          </p:cNvSpPr>
          <p:nvPr>
            <p:ph idx="1"/>
          </p:nvPr>
        </p:nvSpPr>
        <p:spPr>
          <a:xfrm>
            <a:off x="1251678" y="1652337"/>
            <a:ext cx="5774764" cy="4957010"/>
          </a:xfrm>
        </p:spPr>
        <p:txBody>
          <a:bodyPr>
            <a:normAutofit fontScale="92500"/>
          </a:bodyPr>
          <a:lstStyle/>
          <a:p>
            <a:r>
              <a:rPr lang="en-US" sz="2400" dirty="0">
                <a:solidFill>
                  <a:schemeClr val="tx1"/>
                </a:solidFill>
              </a:rPr>
              <a:t>“All journeys begin in the Eastern Direction”</a:t>
            </a:r>
          </a:p>
          <a:p>
            <a:r>
              <a:rPr lang="en-US" sz="2400" dirty="0">
                <a:solidFill>
                  <a:schemeClr val="tx1"/>
                </a:solidFill>
              </a:rPr>
              <a:t>Setting her offering on the eastern base of the tree</a:t>
            </a:r>
          </a:p>
          <a:p>
            <a:r>
              <a:rPr lang="en-US" sz="2400" dirty="0">
                <a:solidFill>
                  <a:schemeClr val="tx1"/>
                </a:solidFill>
              </a:rPr>
              <a:t>Talking about the zone (when running): her mind wanders elsewhere as her legs and arms enter autopilot</a:t>
            </a:r>
          </a:p>
          <a:p>
            <a:pPr lvl="1"/>
            <a:r>
              <a:rPr lang="en-US" sz="2000" dirty="0">
                <a:solidFill>
                  <a:schemeClr val="tx1"/>
                </a:solidFill>
              </a:rPr>
              <a:t>Can the zone be a setting? Her body is in one place but her mind is in another</a:t>
            </a:r>
          </a:p>
          <a:p>
            <a:r>
              <a:rPr lang="en-US" sz="2400" dirty="0">
                <a:solidFill>
                  <a:schemeClr val="tx1"/>
                </a:solidFill>
              </a:rPr>
              <a:t>The dorm is named after her maternal grandfather (place)</a:t>
            </a:r>
          </a:p>
          <a:p>
            <a:r>
              <a:rPr lang="en-US" sz="2400" dirty="0">
                <a:solidFill>
                  <a:schemeClr val="tx1"/>
                </a:solidFill>
              </a:rPr>
              <a:t>The wind propels her forward </a:t>
            </a:r>
          </a:p>
          <a:p>
            <a:r>
              <a:rPr lang="en-US" sz="2400" dirty="0">
                <a:solidFill>
                  <a:schemeClr val="tx1"/>
                </a:solidFill>
              </a:rPr>
              <a:t>The New Normal?</a:t>
            </a:r>
          </a:p>
        </p:txBody>
      </p:sp>
      <p:pic>
        <p:nvPicPr>
          <p:cNvPr id="4" name="Picture 3">
            <a:extLst>
              <a:ext uri="{FF2B5EF4-FFF2-40B4-BE49-F238E27FC236}">
                <a16:creationId xmlns:a16="http://schemas.microsoft.com/office/drawing/2014/main" id="{C1AC4EF5-A273-064B-A4A8-68CC84F73205}"/>
              </a:ext>
            </a:extLst>
          </p:cNvPr>
          <p:cNvPicPr>
            <a:picLocks noChangeAspect="1"/>
          </p:cNvPicPr>
          <p:nvPr/>
        </p:nvPicPr>
        <p:blipFill>
          <a:blip r:embed="rId2"/>
          <a:stretch>
            <a:fillRect/>
          </a:stretch>
        </p:blipFill>
        <p:spPr>
          <a:xfrm>
            <a:off x="7651751" y="1652337"/>
            <a:ext cx="3281541" cy="4957010"/>
          </a:xfrm>
          <a:prstGeom prst="rect">
            <a:avLst/>
          </a:prstGeom>
        </p:spPr>
      </p:pic>
    </p:spTree>
    <p:extLst>
      <p:ext uri="{BB962C8B-B14F-4D97-AF65-F5344CB8AC3E}">
        <p14:creationId xmlns:p14="http://schemas.microsoft.com/office/powerpoint/2010/main" val="4019017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E382-1C52-524A-B8CD-200FF51B8D73}"/>
              </a:ext>
            </a:extLst>
          </p:cNvPr>
          <p:cNvSpPr>
            <a:spLocks noGrp="1"/>
          </p:cNvSpPr>
          <p:nvPr>
            <p:ph type="title"/>
          </p:nvPr>
        </p:nvSpPr>
        <p:spPr/>
        <p:txBody>
          <a:bodyPr/>
          <a:lstStyle/>
          <a:p>
            <a:pPr algn="ctr"/>
            <a:r>
              <a:rPr lang="en-US" dirty="0"/>
              <a:t>Group discussion Time!</a:t>
            </a:r>
          </a:p>
        </p:txBody>
      </p:sp>
      <p:sp>
        <p:nvSpPr>
          <p:cNvPr id="3" name="Content Placeholder 2">
            <a:extLst>
              <a:ext uri="{FF2B5EF4-FFF2-40B4-BE49-F238E27FC236}">
                <a16:creationId xmlns:a16="http://schemas.microsoft.com/office/drawing/2014/main" id="{315CFDE5-D7EE-7340-B875-D4E7F3B17525}"/>
              </a:ext>
            </a:extLst>
          </p:cNvPr>
          <p:cNvSpPr>
            <a:spLocks noGrp="1"/>
          </p:cNvSpPr>
          <p:nvPr>
            <p:ph idx="1"/>
          </p:nvPr>
        </p:nvSpPr>
        <p:spPr>
          <a:xfrm>
            <a:off x="1251678" y="1564106"/>
            <a:ext cx="10178322" cy="4612105"/>
          </a:xfrm>
        </p:spPr>
        <p:txBody>
          <a:bodyPr/>
          <a:lstStyle/>
          <a:p>
            <a:r>
              <a:rPr lang="en-CA" sz="3600" dirty="0">
                <a:solidFill>
                  <a:schemeClr val="tx1"/>
                </a:solidFill>
              </a:rPr>
              <a:t>Group 1 – Josh, Jaime G., </a:t>
            </a:r>
            <a:r>
              <a:rPr lang="en-CA" sz="3600" dirty="0" err="1">
                <a:solidFill>
                  <a:schemeClr val="tx1"/>
                </a:solidFill>
              </a:rPr>
              <a:t>Xander</a:t>
            </a:r>
            <a:r>
              <a:rPr lang="en-CA" sz="3600" dirty="0">
                <a:solidFill>
                  <a:schemeClr val="tx1"/>
                </a:solidFill>
              </a:rPr>
              <a:t> S., David, Madison</a:t>
            </a:r>
          </a:p>
          <a:p>
            <a:r>
              <a:rPr lang="en-CA" sz="3600" dirty="0">
                <a:solidFill>
                  <a:schemeClr val="tx1"/>
                </a:solidFill>
              </a:rPr>
              <a:t>Group 2 – </a:t>
            </a:r>
            <a:r>
              <a:rPr lang="en-CA" sz="3600" dirty="0" err="1">
                <a:solidFill>
                  <a:schemeClr val="tx1"/>
                </a:solidFill>
              </a:rPr>
              <a:t>Hashraj</a:t>
            </a:r>
            <a:r>
              <a:rPr lang="en-CA" sz="3600" dirty="0">
                <a:solidFill>
                  <a:schemeClr val="tx1"/>
                </a:solidFill>
              </a:rPr>
              <a:t>,  Amaris, James,  Arman,  Audrey</a:t>
            </a:r>
          </a:p>
          <a:p>
            <a:r>
              <a:rPr lang="en-CA" sz="3600" dirty="0">
                <a:solidFill>
                  <a:schemeClr val="tx1"/>
                </a:solidFill>
              </a:rPr>
              <a:t>Group 3 – Ava, Miranda, </a:t>
            </a:r>
            <a:r>
              <a:rPr lang="en-CA" sz="3600" dirty="0" err="1">
                <a:solidFill>
                  <a:schemeClr val="tx1"/>
                </a:solidFill>
              </a:rPr>
              <a:t>Mehrun</a:t>
            </a:r>
            <a:r>
              <a:rPr lang="en-CA" sz="3600" dirty="0">
                <a:solidFill>
                  <a:schemeClr val="tx1"/>
                </a:solidFill>
              </a:rPr>
              <a:t>, Olivia</a:t>
            </a:r>
          </a:p>
          <a:p>
            <a:r>
              <a:rPr lang="en-CA" sz="3600" dirty="0">
                <a:solidFill>
                  <a:schemeClr val="tx1"/>
                </a:solidFill>
              </a:rPr>
              <a:t>Group 4 – </a:t>
            </a:r>
            <a:r>
              <a:rPr lang="en-CA" sz="3600" dirty="0" err="1">
                <a:solidFill>
                  <a:schemeClr val="tx1"/>
                </a:solidFill>
              </a:rPr>
              <a:t>Xander</a:t>
            </a:r>
            <a:r>
              <a:rPr lang="en-CA" sz="3600" dirty="0">
                <a:solidFill>
                  <a:schemeClr val="tx1"/>
                </a:solidFill>
              </a:rPr>
              <a:t> C., Shyla, Emily, </a:t>
            </a:r>
            <a:r>
              <a:rPr lang="en-CA" sz="3600" dirty="0" err="1">
                <a:solidFill>
                  <a:schemeClr val="tx1"/>
                </a:solidFill>
              </a:rPr>
              <a:t>Nele</a:t>
            </a:r>
            <a:r>
              <a:rPr lang="en-CA" sz="3600" dirty="0">
                <a:solidFill>
                  <a:schemeClr val="tx1"/>
                </a:solidFill>
              </a:rPr>
              <a:t>, Evan</a:t>
            </a:r>
          </a:p>
          <a:p>
            <a:r>
              <a:rPr lang="en-CA" sz="3600" dirty="0">
                <a:solidFill>
                  <a:schemeClr val="tx1"/>
                </a:solidFill>
              </a:rPr>
              <a:t>Group 5 – </a:t>
            </a:r>
            <a:r>
              <a:rPr lang="en-CA" sz="3600" dirty="0" err="1">
                <a:solidFill>
                  <a:schemeClr val="tx1"/>
                </a:solidFill>
              </a:rPr>
              <a:t>Ronica</a:t>
            </a:r>
            <a:r>
              <a:rPr lang="en-CA" sz="3600" dirty="0">
                <a:solidFill>
                  <a:schemeClr val="tx1"/>
                </a:solidFill>
              </a:rPr>
              <a:t>, Mattias, </a:t>
            </a:r>
            <a:r>
              <a:rPr lang="en-CA" sz="3600" dirty="0" err="1">
                <a:solidFill>
                  <a:schemeClr val="tx1"/>
                </a:solidFill>
              </a:rPr>
              <a:t>Snyra</a:t>
            </a:r>
            <a:r>
              <a:rPr lang="en-CA" sz="3600" dirty="0">
                <a:solidFill>
                  <a:schemeClr val="tx1"/>
                </a:solidFill>
              </a:rPr>
              <a:t>, Cooper, Jamie O.</a:t>
            </a:r>
          </a:p>
          <a:p>
            <a:r>
              <a:rPr lang="en-CA" sz="3600" dirty="0">
                <a:solidFill>
                  <a:schemeClr val="tx1"/>
                </a:solidFill>
              </a:rPr>
              <a:t>Make connections between your books!</a:t>
            </a:r>
          </a:p>
        </p:txBody>
      </p:sp>
    </p:spTree>
    <p:extLst>
      <p:ext uri="{BB962C8B-B14F-4D97-AF65-F5344CB8AC3E}">
        <p14:creationId xmlns:p14="http://schemas.microsoft.com/office/powerpoint/2010/main" val="2812554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7BF7-70CA-DD40-88A5-9ABBBF1D0C30}"/>
              </a:ext>
            </a:extLst>
          </p:cNvPr>
          <p:cNvSpPr>
            <a:spLocks noGrp="1"/>
          </p:cNvSpPr>
          <p:nvPr>
            <p:ph type="title"/>
          </p:nvPr>
        </p:nvSpPr>
        <p:spPr/>
        <p:txBody>
          <a:bodyPr/>
          <a:lstStyle/>
          <a:p>
            <a:pPr algn="ctr"/>
            <a:r>
              <a:rPr lang="en-US" dirty="0"/>
              <a:t>Group discussion</a:t>
            </a:r>
          </a:p>
        </p:txBody>
      </p:sp>
      <p:sp>
        <p:nvSpPr>
          <p:cNvPr id="3" name="Content Placeholder 2">
            <a:extLst>
              <a:ext uri="{FF2B5EF4-FFF2-40B4-BE49-F238E27FC236}">
                <a16:creationId xmlns:a16="http://schemas.microsoft.com/office/drawing/2014/main" id="{7A2D7340-401A-9943-A531-DF4CE200EB82}"/>
              </a:ext>
            </a:extLst>
          </p:cNvPr>
          <p:cNvSpPr>
            <a:spLocks noGrp="1"/>
          </p:cNvSpPr>
          <p:nvPr>
            <p:ph idx="1"/>
          </p:nvPr>
        </p:nvSpPr>
        <p:spPr>
          <a:xfrm>
            <a:off x="1251678" y="1872108"/>
            <a:ext cx="10178322" cy="4510241"/>
          </a:xfrm>
        </p:spPr>
        <p:txBody>
          <a:bodyPr>
            <a:normAutofit lnSpcReduction="10000"/>
          </a:bodyPr>
          <a:lstStyle/>
          <a:p>
            <a:r>
              <a:rPr lang="en-US" sz="3200" dirty="0">
                <a:solidFill>
                  <a:schemeClr val="tx1"/>
                </a:solidFill>
              </a:rPr>
              <a:t>How does setting draw a reader’s attention?</a:t>
            </a:r>
          </a:p>
          <a:p>
            <a:r>
              <a:rPr lang="en-US" sz="3200" dirty="0">
                <a:solidFill>
                  <a:schemeClr val="tx1"/>
                </a:solidFill>
              </a:rPr>
              <a:t>How does a setting build a story?</a:t>
            </a:r>
          </a:p>
          <a:p>
            <a:pPr lvl="1"/>
            <a:r>
              <a:rPr lang="en-US" sz="3200" dirty="0">
                <a:solidFill>
                  <a:schemeClr val="tx1"/>
                </a:solidFill>
              </a:rPr>
              <a:t> How does the Indigenous lens assist with each?</a:t>
            </a:r>
          </a:p>
          <a:p>
            <a:r>
              <a:rPr lang="en-US" sz="3200" dirty="0">
                <a:solidFill>
                  <a:schemeClr val="tx1"/>
                </a:solidFill>
              </a:rPr>
              <a:t>Challenge:</a:t>
            </a:r>
          </a:p>
          <a:p>
            <a:pPr lvl="1"/>
            <a:r>
              <a:rPr lang="en-US" sz="3200" dirty="0">
                <a:solidFill>
                  <a:schemeClr val="tx1"/>
                </a:solidFill>
              </a:rPr>
              <a:t> How can setting go beyond being just a backdrop for a story?</a:t>
            </a:r>
          </a:p>
          <a:p>
            <a:r>
              <a:rPr lang="en-US" sz="3200" dirty="0">
                <a:solidFill>
                  <a:schemeClr val="tx1"/>
                </a:solidFill>
              </a:rPr>
              <a:t>Also discuss the questions you looked at yesterday in your lit circles</a:t>
            </a:r>
          </a:p>
        </p:txBody>
      </p:sp>
    </p:spTree>
    <p:extLst>
      <p:ext uri="{BB962C8B-B14F-4D97-AF65-F5344CB8AC3E}">
        <p14:creationId xmlns:p14="http://schemas.microsoft.com/office/powerpoint/2010/main" val="69609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A2076-EABF-6445-ADBD-E5339E95D29B}"/>
              </a:ext>
            </a:extLst>
          </p:cNvPr>
          <p:cNvSpPr>
            <a:spLocks noGrp="1"/>
          </p:cNvSpPr>
          <p:nvPr>
            <p:ph type="title"/>
          </p:nvPr>
        </p:nvSpPr>
        <p:spPr/>
        <p:txBody>
          <a:bodyPr/>
          <a:lstStyle/>
          <a:p>
            <a:pPr algn="ctr"/>
            <a:r>
              <a:rPr lang="en-US" dirty="0"/>
              <a:t>Exit slip</a:t>
            </a:r>
          </a:p>
        </p:txBody>
      </p:sp>
      <p:sp>
        <p:nvSpPr>
          <p:cNvPr id="3" name="Content Placeholder 2">
            <a:extLst>
              <a:ext uri="{FF2B5EF4-FFF2-40B4-BE49-F238E27FC236}">
                <a16:creationId xmlns:a16="http://schemas.microsoft.com/office/drawing/2014/main" id="{337A5A54-7A7E-A74C-9D1B-688BBA1A031A}"/>
              </a:ext>
            </a:extLst>
          </p:cNvPr>
          <p:cNvSpPr>
            <a:spLocks noGrp="1"/>
          </p:cNvSpPr>
          <p:nvPr>
            <p:ph idx="1"/>
          </p:nvPr>
        </p:nvSpPr>
        <p:spPr/>
        <p:txBody>
          <a:bodyPr>
            <a:normAutofit/>
          </a:bodyPr>
          <a:lstStyle/>
          <a:p>
            <a:r>
              <a:rPr lang="en-US" sz="3600" dirty="0">
                <a:solidFill>
                  <a:schemeClr val="tx1"/>
                </a:solidFill>
              </a:rPr>
              <a:t>Pick one of the questions you discussed and respond to it on an exit slip</a:t>
            </a:r>
          </a:p>
          <a:p>
            <a:r>
              <a:rPr lang="en-US" sz="3600" dirty="0">
                <a:solidFill>
                  <a:schemeClr val="tx1"/>
                </a:solidFill>
              </a:rPr>
              <a:t>Hand it to me before you leave!!!</a:t>
            </a:r>
          </a:p>
        </p:txBody>
      </p:sp>
    </p:spTree>
    <p:extLst>
      <p:ext uri="{BB962C8B-B14F-4D97-AF65-F5344CB8AC3E}">
        <p14:creationId xmlns:p14="http://schemas.microsoft.com/office/powerpoint/2010/main" val="1654591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A8D51-80A1-1243-BAE2-894C1785D0F3}"/>
              </a:ext>
            </a:extLst>
          </p:cNvPr>
          <p:cNvSpPr>
            <a:spLocks noGrp="1"/>
          </p:cNvSpPr>
          <p:nvPr>
            <p:ph type="title"/>
          </p:nvPr>
        </p:nvSpPr>
        <p:spPr/>
        <p:txBody>
          <a:bodyPr/>
          <a:lstStyle/>
          <a:p>
            <a:pPr algn="ctr"/>
            <a:r>
              <a:rPr lang="en-US" dirty="0"/>
              <a:t>Questions We will tackle</a:t>
            </a:r>
          </a:p>
        </p:txBody>
      </p:sp>
      <p:sp>
        <p:nvSpPr>
          <p:cNvPr id="3" name="Content Placeholder 2">
            <a:extLst>
              <a:ext uri="{FF2B5EF4-FFF2-40B4-BE49-F238E27FC236}">
                <a16:creationId xmlns:a16="http://schemas.microsoft.com/office/drawing/2014/main" id="{65393F62-880D-C14E-A502-44ED2D18F571}"/>
              </a:ext>
            </a:extLst>
          </p:cNvPr>
          <p:cNvSpPr>
            <a:spLocks noGrp="1"/>
          </p:cNvSpPr>
          <p:nvPr>
            <p:ph idx="1"/>
          </p:nvPr>
        </p:nvSpPr>
        <p:spPr>
          <a:xfrm>
            <a:off x="1251678" y="2286001"/>
            <a:ext cx="10178322" cy="3593591"/>
          </a:xfrm>
        </p:spPr>
        <p:txBody>
          <a:bodyPr>
            <a:normAutofit/>
          </a:bodyPr>
          <a:lstStyle/>
          <a:p>
            <a:r>
              <a:rPr lang="en-US" sz="3200" dirty="0">
                <a:solidFill>
                  <a:schemeClr val="tx1"/>
                </a:solidFill>
              </a:rPr>
              <a:t>How does setting draw a reader’s attention?</a:t>
            </a:r>
          </a:p>
          <a:p>
            <a:r>
              <a:rPr lang="en-US" sz="3200" dirty="0">
                <a:solidFill>
                  <a:schemeClr val="tx1"/>
                </a:solidFill>
              </a:rPr>
              <a:t>How does a setting build a story?</a:t>
            </a:r>
          </a:p>
          <a:p>
            <a:pPr lvl="1"/>
            <a:r>
              <a:rPr lang="en-US" sz="3000" dirty="0">
                <a:solidFill>
                  <a:schemeClr val="tx1"/>
                </a:solidFill>
              </a:rPr>
              <a:t> How does the Indigenous lens assist with each?</a:t>
            </a:r>
          </a:p>
          <a:p>
            <a:r>
              <a:rPr lang="en-US" sz="3200" dirty="0">
                <a:solidFill>
                  <a:schemeClr val="tx1"/>
                </a:solidFill>
              </a:rPr>
              <a:t>Challenge:</a:t>
            </a:r>
          </a:p>
          <a:p>
            <a:pPr lvl="1"/>
            <a:r>
              <a:rPr lang="en-US" sz="3000" dirty="0">
                <a:solidFill>
                  <a:schemeClr val="tx1"/>
                </a:solidFill>
              </a:rPr>
              <a:t> How can setting go beyond being just a backdrop for a story?</a:t>
            </a:r>
          </a:p>
        </p:txBody>
      </p:sp>
    </p:spTree>
    <p:extLst>
      <p:ext uri="{BB962C8B-B14F-4D97-AF65-F5344CB8AC3E}">
        <p14:creationId xmlns:p14="http://schemas.microsoft.com/office/powerpoint/2010/main" val="4158761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1434-FF5A-124F-9A6B-F60CBC8BFDB7}"/>
              </a:ext>
            </a:extLst>
          </p:cNvPr>
          <p:cNvSpPr>
            <a:spLocks noGrp="1"/>
          </p:cNvSpPr>
          <p:nvPr>
            <p:ph type="title"/>
          </p:nvPr>
        </p:nvSpPr>
        <p:spPr/>
        <p:txBody>
          <a:bodyPr/>
          <a:lstStyle/>
          <a:p>
            <a:pPr algn="ctr"/>
            <a:r>
              <a:rPr lang="en-US" dirty="0"/>
              <a:t>The Revenant (2015)</a:t>
            </a:r>
          </a:p>
        </p:txBody>
      </p:sp>
      <p:sp>
        <p:nvSpPr>
          <p:cNvPr id="3" name="Content Placeholder 2">
            <a:extLst>
              <a:ext uri="{FF2B5EF4-FFF2-40B4-BE49-F238E27FC236}">
                <a16:creationId xmlns:a16="http://schemas.microsoft.com/office/drawing/2014/main" id="{7E555897-E474-6545-97EF-FE4748E99E30}"/>
              </a:ext>
            </a:extLst>
          </p:cNvPr>
          <p:cNvSpPr>
            <a:spLocks noGrp="1"/>
          </p:cNvSpPr>
          <p:nvPr>
            <p:ph idx="1"/>
          </p:nvPr>
        </p:nvSpPr>
        <p:spPr/>
        <p:txBody>
          <a:bodyPr/>
          <a:lstStyle/>
          <a:p>
            <a:r>
              <a:rPr lang="en-US" sz="3200" dirty="0">
                <a:solidFill>
                  <a:schemeClr val="tx1"/>
                </a:solidFill>
              </a:rPr>
              <a:t>How does the setting draw you in as a viewer?</a:t>
            </a:r>
          </a:p>
          <a:p>
            <a:r>
              <a:rPr lang="en-US" sz="3200" dirty="0">
                <a:solidFill>
                  <a:schemeClr val="tx1"/>
                </a:solidFill>
              </a:rPr>
              <a:t>How are movies different than books when it comes to setting and its presentation?</a:t>
            </a:r>
          </a:p>
          <a:p>
            <a:endParaRPr lang="en-US" dirty="0"/>
          </a:p>
        </p:txBody>
      </p:sp>
    </p:spTree>
    <p:extLst>
      <p:ext uri="{BB962C8B-B14F-4D97-AF65-F5344CB8AC3E}">
        <p14:creationId xmlns:p14="http://schemas.microsoft.com/office/powerpoint/2010/main" val="110559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C0A7-A216-3E42-A02A-AE666CAD6DC0}"/>
              </a:ext>
            </a:extLst>
          </p:cNvPr>
          <p:cNvSpPr>
            <a:spLocks noGrp="1"/>
          </p:cNvSpPr>
          <p:nvPr>
            <p:ph type="title"/>
          </p:nvPr>
        </p:nvSpPr>
        <p:spPr/>
        <p:txBody>
          <a:bodyPr/>
          <a:lstStyle/>
          <a:p>
            <a:pPr algn="ctr"/>
            <a:r>
              <a:rPr lang="en-US" dirty="0"/>
              <a:t>The Revenant (2015)</a:t>
            </a:r>
          </a:p>
        </p:txBody>
      </p:sp>
      <p:pic>
        <p:nvPicPr>
          <p:cNvPr id="4" name="The Revenant - Opening Scene(720p)">
            <a:hlinkClick r:id="" action="ppaction://media"/>
            <a:extLst>
              <a:ext uri="{FF2B5EF4-FFF2-40B4-BE49-F238E27FC236}">
                <a16:creationId xmlns:a16="http://schemas.microsoft.com/office/drawing/2014/main" id="{863485F3-A8D7-8F49-B1F3-FCCABB9A45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8451"/>
            <a:ext cx="12192000" cy="5105400"/>
          </a:xfrm>
          <a:prstGeom prst="rect">
            <a:avLst/>
          </a:prstGeom>
        </p:spPr>
      </p:pic>
    </p:spTree>
    <p:extLst>
      <p:ext uri="{BB962C8B-B14F-4D97-AF65-F5344CB8AC3E}">
        <p14:creationId xmlns:p14="http://schemas.microsoft.com/office/powerpoint/2010/main" val="341792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582-01E6-DB44-8E19-E9E975FBBEFD}"/>
              </a:ext>
            </a:extLst>
          </p:cNvPr>
          <p:cNvSpPr>
            <a:spLocks noGrp="1"/>
          </p:cNvSpPr>
          <p:nvPr>
            <p:ph type="title"/>
          </p:nvPr>
        </p:nvSpPr>
        <p:spPr/>
        <p:txBody>
          <a:bodyPr/>
          <a:lstStyle/>
          <a:p>
            <a:pPr algn="ctr"/>
            <a:r>
              <a:rPr lang="en-US" dirty="0"/>
              <a:t>The Revenant (2015)</a:t>
            </a:r>
          </a:p>
        </p:txBody>
      </p:sp>
      <p:sp>
        <p:nvSpPr>
          <p:cNvPr id="3" name="Content Placeholder 2">
            <a:extLst>
              <a:ext uri="{FF2B5EF4-FFF2-40B4-BE49-F238E27FC236}">
                <a16:creationId xmlns:a16="http://schemas.microsoft.com/office/drawing/2014/main" id="{ADD1EA1D-052F-6A43-B3B6-2F78E580EC64}"/>
              </a:ext>
            </a:extLst>
          </p:cNvPr>
          <p:cNvSpPr>
            <a:spLocks noGrp="1"/>
          </p:cNvSpPr>
          <p:nvPr>
            <p:ph idx="1"/>
          </p:nvPr>
        </p:nvSpPr>
        <p:spPr>
          <a:xfrm>
            <a:off x="1251678" y="1984918"/>
            <a:ext cx="10178322" cy="3593591"/>
          </a:xfrm>
        </p:spPr>
        <p:txBody>
          <a:bodyPr>
            <a:normAutofit/>
          </a:bodyPr>
          <a:lstStyle/>
          <a:p>
            <a:r>
              <a:rPr lang="en-US" sz="3600" dirty="0">
                <a:solidFill>
                  <a:schemeClr val="tx1"/>
                </a:solidFill>
              </a:rPr>
              <a:t>What do you notice about Revenant’s opening scene and the first chapter of Indian Horse?</a:t>
            </a:r>
          </a:p>
          <a:p>
            <a:pPr lvl="1"/>
            <a:r>
              <a:rPr lang="en-US" sz="3200" dirty="0">
                <a:solidFill>
                  <a:schemeClr val="tx1"/>
                </a:solidFill>
              </a:rPr>
              <a:t> Similarities?</a:t>
            </a:r>
          </a:p>
          <a:p>
            <a:pPr lvl="1"/>
            <a:r>
              <a:rPr lang="en-US" sz="3200" dirty="0">
                <a:solidFill>
                  <a:schemeClr val="tx1"/>
                </a:solidFill>
              </a:rPr>
              <a:t> Differences?</a:t>
            </a:r>
          </a:p>
        </p:txBody>
      </p:sp>
    </p:spTree>
    <p:extLst>
      <p:ext uri="{BB962C8B-B14F-4D97-AF65-F5344CB8AC3E}">
        <p14:creationId xmlns:p14="http://schemas.microsoft.com/office/powerpoint/2010/main" val="216036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2D42-FCB4-364A-87C8-67F413A2995F}"/>
              </a:ext>
            </a:extLst>
          </p:cNvPr>
          <p:cNvSpPr>
            <a:spLocks noGrp="1"/>
          </p:cNvSpPr>
          <p:nvPr>
            <p:ph type="title"/>
          </p:nvPr>
        </p:nvSpPr>
        <p:spPr/>
        <p:txBody>
          <a:bodyPr/>
          <a:lstStyle/>
          <a:p>
            <a:pPr algn="ctr"/>
            <a:r>
              <a:rPr lang="en-US" dirty="0"/>
              <a:t>Place vs. space</a:t>
            </a:r>
          </a:p>
        </p:txBody>
      </p:sp>
      <p:pic>
        <p:nvPicPr>
          <p:cNvPr id="4" name="Picture 3">
            <a:extLst>
              <a:ext uri="{FF2B5EF4-FFF2-40B4-BE49-F238E27FC236}">
                <a16:creationId xmlns:a16="http://schemas.microsoft.com/office/drawing/2014/main" id="{088BD3AF-F8C0-7548-8AF3-9D007F66521F}"/>
              </a:ext>
            </a:extLst>
          </p:cNvPr>
          <p:cNvPicPr>
            <a:picLocks noChangeAspect="1"/>
          </p:cNvPicPr>
          <p:nvPr/>
        </p:nvPicPr>
        <p:blipFill>
          <a:blip r:embed="rId2"/>
          <a:stretch>
            <a:fillRect/>
          </a:stretch>
        </p:blipFill>
        <p:spPr>
          <a:xfrm>
            <a:off x="6701487" y="2149088"/>
            <a:ext cx="4842702" cy="3783361"/>
          </a:xfrm>
          <a:prstGeom prst="rect">
            <a:avLst/>
          </a:prstGeom>
        </p:spPr>
      </p:pic>
      <p:pic>
        <p:nvPicPr>
          <p:cNvPr id="5" name="Picture 4">
            <a:extLst>
              <a:ext uri="{FF2B5EF4-FFF2-40B4-BE49-F238E27FC236}">
                <a16:creationId xmlns:a16="http://schemas.microsoft.com/office/drawing/2014/main" id="{8AC9F766-FCF5-2141-8B47-146B922027E3}"/>
              </a:ext>
            </a:extLst>
          </p:cNvPr>
          <p:cNvPicPr>
            <a:picLocks noChangeAspect="1"/>
          </p:cNvPicPr>
          <p:nvPr/>
        </p:nvPicPr>
        <p:blipFill>
          <a:blip r:embed="rId3"/>
          <a:stretch>
            <a:fillRect/>
          </a:stretch>
        </p:blipFill>
        <p:spPr>
          <a:xfrm>
            <a:off x="1105211" y="2149088"/>
            <a:ext cx="4842702" cy="3783361"/>
          </a:xfrm>
          <a:prstGeom prst="rect">
            <a:avLst/>
          </a:prstGeom>
        </p:spPr>
      </p:pic>
    </p:spTree>
    <p:extLst>
      <p:ext uri="{BB962C8B-B14F-4D97-AF65-F5344CB8AC3E}">
        <p14:creationId xmlns:p14="http://schemas.microsoft.com/office/powerpoint/2010/main" val="3310060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EEA1-E405-CA45-A033-DC64981B2F87}"/>
              </a:ext>
            </a:extLst>
          </p:cNvPr>
          <p:cNvSpPr>
            <a:spLocks noGrp="1"/>
          </p:cNvSpPr>
          <p:nvPr>
            <p:ph type="title"/>
          </p:nvPr>
        </p:nvSpPr>
        <p:spPr/>
        <p:txBody>
          <a:bodyPr/>
          <a:lstStyle/>
          <a:p>
            <a:pPr algn="ctr"/>
            <a:r>
              <a:rPr lang="en-US" dirty="0"/>
              <a:t>Where do these ideas come from?</a:t>
            </a:r>
          </a:p>
        </p:txBody>
      </p:sp>
      <p:sp>
        <p:nvSpPr>
          <p:cNvPr id="3" name="Content Placeholder 2">
            <a:extLst>
              <a:ext uri="{FF2B5EF4-FFF2-40B4-BE49-F238E27FC236}">
                <a16:creationId xmlns:a16="http://schemas.microsoft.com/office/drawing/2014/main" id="{301A727B-6B2A-024E-9415-5679218624E0}"/>
              </a:ext>
            </a:extLst>
          </p:cNvPr>
          <p:cNvSpPr>
            <a:spLocks noGrp="1"/>
          </p:cNvSpPr>
          <p:nvPr>
            <p:ph idx="1"/>
          </p:nvPr>
        </p:nvSpPr>
        <p:spPr/>
        <p:txBody>
          <a:bodyPr>
            <a:normAutofit/>
          </a:bodyPr>
          <a:lstStyle/>
          <a:p>
            <a:r>
              <a:rPr lang="en-US" sz="3600" dirty="0">
                <a:solidFill>
                  <a:schemeClr val="tx1"/>
                </a:solidFill>
              </a:rPr>
              <a:t>Humanistic geography</a:t>
            </a:r>
          </a:p>
          <a:p>
            <a:pPr lvl="1"/>
            <a:r>
              <a:rPr lang="en-US" sz="3200" dirty="0">
                <a:solidFill>
                  <a:schemeClr val="tx1"/>
                </a:solidFill>
              </a:rPr>
              <a:t> “concerned with human experience and how the world comes to mean something to those who live within specific places within it” (Simpson &amp; Ash)</a:t>
            </a:r>
          </a:p>
        </p:txBody>
      </p:sp>
    </p:spTree>
    <p:extLst>
      <p:ext uri="{BB962C8B-B14F-4D97-AF65-F5344CB8AC3E}">
        <p14:creationId xmlns:p14="http://schemas.microsoft.com/office/powerpoint/2010/main" val="1988321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C6AB-6BB2-D241-B799-7508A93B4626}"/>
              </a:ext>
            </a:extLst>
          </p:cNvPr>
          <p:cNvSpPr>
            <a:spLocks noGrp="1"/>
          </p:cNvSpPr>
          <p:nvPr>
            <p:ph type="title"/>
          </p:nvPr>
        </p:nvSpPr>
        <p:spPr/>
        <p:txBody>
          <a:bodyPr/>
          <a:lstStyle/>
          <a:p>
            <a:pPr algn="ctr"/>
            <a:r>
              <a:rPr lang="en-US" dirty="0"/>
              <a:t>Yi-Fu Tuan</a:t>
            </a:r>
          </a:p>
        </p:txBody>
      </p:sp>
      <p:sp>
        <p:nvSpPr>
          <p:cNvPr id="3" name="Content Placeholder 2">
            <a:extLst>
              <a:ext uri="{FF2B5EF4-FFF2-40B4-BE49-F238E27FC236}">
                <a16:creationId xmlns:a16="http://schemas.microsoft.com/office/drawing/2014/main" id="{234CF26F-79BD-5E4B-9B77-4B705A7D1E40}"/>
              </a:ext>
            </a:extLst>
          </p:cNvPr>
          <p:cNvSpPr>
            <a:spLocks noGrp="1"/>
          </p:cNvSpPr>
          <p:nvPr>
            <p:ph idx="1"/>
          </p:nvPr>
        </p:nvSpPr>
        <p:spPr>
          <a:xfrm>
            <a:off x="1251678" y="2386361"/>
            <a:ext cx="5427902" cy="5274527"/>
          </a:xfrm>
        </p:spPr>
        <p:txBody>
          <a:bodyPr>
            <a:normAutofit/>
          </a:bodyPr>
          <a:lstStyle/>
          <a:p>
            <a:r>
              <a:rPr lang="en-US" sz="3200" dirty="0">
                <a:solidFill>
                  <a:schemeClr val="tx1"/>
                </a:solidFill>
              </a:rPr>
              <a:t>Was a geographer and a writer</a:t>
            </a:r>
          </a:p>
          <a:p>
            <a:r>
              <a:rPr lang="en-US" sz="3200" dirty="0">
                <a:solidFill>
                  <a:schemeClr val="tx1"/>
                </a:solidFill>
              </a:rPr>
              <a:t>Key figure in humanistic geography</a:t>
            </a:r>
          </a:p>
        </p:txBody>
      </p:sp>
      <p:pic>
        <p:nvPicPr>
          <p:cNvPr id="7" name="Picture 6">
            <a:extLst>
              <a:ext uri="{FF2B5EF4-FFF2-40B4-BE49-F238E27FC236}">
                <a16:creationId xmlns:a16="http://schemas.microsoft.com/office/drawing/2014/main" id="{F703C9E5-6415-0B46-A3A5-9AF7329FC111}"/>
              </a:ext>
            </a:extLst>
          </p:cNvPr>
          <p:cNvPicPr>
            <a:picLocks noChangeAspect="1"/>
          </p:cNvPicPr>
          <p:nvPr/>
        </p:nvPicPr>
        <p:blipFill>
          <a:blip r:embed="rId2"/>
          <a:stretch>
            <a:fillRect/>
          </a:stretch>
        </p:blipFill>
        <p:spPr>
          <a:xfrm>
            <a:off x="7277010" y="1657413"/>
            <a:ext cx="3829605" cy="4451915"/>
          </a:xfrm>
          <a:prstGeom prst="rect">
            <a:avLst/>
          </a:prstGeom>
        </p:spPr>
      </p:pic>
    </p:spTree>
    <p:extLst>
      <p:ext uri="{BB962C8B-B14F-4D97-AF65-F5344CB8AC3E}">
        <p14:creationId xmlns:p14="http://schemas.microsoft.com/office/powerpoint/2010/main" val="228794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F025-BB0B-DB47-BB56-F8CCE0F2681D}"/>
              </a:ext>
            </a:extLst>
          </p:cNvPr>
          <p:cNvSpPr>
            <a:spLocks noGrp="1"/>
          </p:cNvSpPr>
          <p:nvPr>
            <p:ph type="title"/>
          </p:nvPr>
        </p:nvSpPr>
        <p:spPr/>
        <p:txBody>
          <a:bodyPr/>
          <a:lstStyle/>
          <a:p>
            <a:pPr algn="ctr"/>
            <a:r>
              <a:rPr lang="en-US" dirty="0"/>
              <a:t>Space</a:t>
            </a:r>
          </a:p>
        </p:txBody>
      </p:sp>
      <p:sp>
        <p:nvSpPr>
          <p:cNvPr id="3" name="Content Placeholder 2">
            <a:extLst>
              <a:ext uri="{FF2B5EF4-FFF2-40B4-BE49-F238E27FC236}">
                <a16:creationId xmlns:a16="http://schemas.microsoft.com/office/drawing/2014/main" id="{9EB53C8F-94D6-204D-AEDA-82115C4DD5FD}"/>
              </a:ext>
            </a:extLst>
          </p:cNvPr>
          <p:cNvSpPr>
            <a:spLocks noGrp="1"/>
          </p:cNvSpPr>
          <p:nvPr>
            <p:ph idx="1"/>
          </p:nvPr>
        </p:nvSpPr>
        <p:spPr>
          <a:xfrm>
            <a:off x="1251678" y="2286001"/>
            <a:ext cx="10178322" cy="4014438"/>
          </a:xfrm>
        </p:spPr>
        <p:txBody>
          <a:bodyPr/>
          <a:lstStyle/>
          <a:p>
            <a:r>
              <a:rPr lang="en-CA" sz="3200" dirty="0">
                <a:solidFill>
                  <a:schemeClr val="tx1"/>
                </a:solidFill>
              </a:rPr>
              <a:t>“‘Space’ can be described as a location which has no social connections for a human being. No value has been added to this space.  According to Tuan (1977, p.164-165) it is an open space…It does not invite or encourage people to fill the space by being creative. No meaning has been described to it. It is more or less abstract” (Tuan, 1977, p. 6).</a:t>
            </a:r>
          </a:p>
          <a:p>
            <a:endParaRPr lang="en-US" dirty="0">
              <a:solidFill>
                <a:schemeClr val="tx1"/>
              </a:solidFill>
            </a:endParaRPr>
          </a:p>
        </p:txBody>
      </p:sp>
    </p:spTree>
    <p:extLst>
      <p:ext uri="{BB962C8B-B14F-4D97-AF65-F5344CB8AC3E}">
        <p14:creationId xmlns:p14="http://schemas.microsoft.com/office/powerpoint/2010/main" val="50541807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{F57841CF-0583-9A4E-9E94-5312C54C1E57}tf10001071</Template>
  <TotalTime>301</TotalTime>
  <Words>815</Words>
  <Application>Microsoft Office PowerPoint</Application>
  <PresentationFormat>Widescreen</PresentationFormat>
  <Paragraphs>76</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Gill Sans MT</vt:lpstr>
      <vt:lpstr>Impact</vt:lpstr>
      <vt:lpstr>Badge</vt:lpstr>
      <vt:lpstr>Setting and story</vt:lpstr>
      <vt:lpstr>Questions We will tackle</vt:lpstr>
      <vt:lpstr>The Revenant (2015)</vt:lpstr>
      <vt:lpstr>The Revenant (2015)</vt:lpstr>
      <vt:lpstr>The Revenant (2015)</vt:lpstr>
      <vt:lpstr>Place vs. space</vt:lpstr>
      <vt:lpstr>Where do these ideas come from?</vt:lpstr>
      <vt:lpstr>Yi-Fu Tuan</vt:lpstr>
      <vt:lpstr>Space</vt:lpstr>
      <vt:lpstr>Place</vt:lpstr>
      <vt:lpstr>Our main questions!!!</vt:lpstr>
      <vt:lpstr>The Marrow thieves (first 4 pages)</vt:lpstr>
      <vt:lpstr>Son of a trickster</vt:lpstr>
      <vt:lpstr>Firekeeper’s Daughter</vt:lpstr>
      <vt:lpstr>Group discussion Time!</vt:lpstr>
      <vt:lpstr>Group discussion</vt:lpstr>
      <vt:lpstr>Exit slip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Avinaash Dhatt</dc:creator>
  <cp:lastModifiedBy>Thomasen, Sheri</cp:lastModifiedBy>
  <cp:revision>68</cp:revision>
  <dcterms:created xsi:type="dcterms:W3CDTF">2024-03-14T02:30:02Z</dcterms:created>
  <dcterms:modified xsi:type="dcterms:W3CDTF">2024-03-14T18:14:14Z</dcterms:modified>
</cp:coreProperties>
</file>