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57" r:id="rId3"/>
    <p:sldId id="272" r:id="rId4"/>
    <p:sldId id="273" r:id="rId5"/>
    <p:sldId id="274" r:id="rId6"/>
    <p:sldId id="278" r:id="rId7"/>
    <p:sldId id="279" r:id="rId8"/>
    <p:sldId id="280" r:id="rId9"/>
    <p:sldId id="258" r:id="rId10"/>
    <p:sldId id="276" r:id="rId11"/>
    <p:sldId id="275" r:id="rId12"/>
    <p:sldId id="261" r:id="rId13"/>
    <p:sldId id="262" r:id="rId14"/>
    <p:sldId id="277" r:id="rId15"/>
    <p:sldId id="259" r:id="rId16"/>
    <p:sldId id="260" r:id="rId17"/>
    <p:sldId id="268" r:id="rId18"/>
    <p:sldId id="263" r:id="rId19"/>
    <p:sldId id="264" r:id="rId20"/>
    <p:sldId id="265" r:id="rId21"/>
    <p:sldId id="269" r:id="rId22"/>
    <p:sldId id="270" r:id="rId23"/>
    <p:sldId id="267" r:id="rId24"/>
    <p:sldId id="27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56" autoAdjust="0"/>
  </p:normalViewPr>
  <p:slideViewPr>
    <p:cSldViewPr>
      <p:cViewPr varScale="1">
        <p:scale>
          <a:sx n="59" d="100"/>
          <a:sy n="59" d="100"/>
        </p:scale>
        <p:origin x="84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57B76A-EDE9-4DB0-999A-73BD76C1E192}" type="datetimeFigureOut">
              <a:rPr lang="en-CA" smtClean="0"/>
              <a:t>10/09/2015</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91E028C-B906-42EC-8426-92448326698F}" type="slidenum">
              <a:rPr lang="en-CA" smtClean="0"/>
              <a:t>‹#›</a:t>
            </a:fld>
            <a:endParaRPr lang="en-CA"/>
          </a:p>
        </p:txBody>
      </p:sp>
    </p:spTree>
    <p:extLst>
      <p:ext uri="{BB962C8B-B14F-4D97-AF65-F5344CB8AC3E}">
        <p14:creationId xmlns:p14="http://schemas.microsoft.com/office/powerpoint/2010/main" val="2071283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9DDD55-A8CB-45EC-9888-6F5678A75DDD}" type="datetimeFigureOut">
              <a:rPr lang="en-CA" smtClean="0"/>
              <a:t>10/09/2015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07F6C-BC15-43F4-BA75-079BF8F9FC6E}" type="slidenum">
              <a:rPr lang="en-CA" smtClean="0"/>
              <a:t>‹#›</a:t>
            </a:fld>
            <a:endParaRPr lang="en-CA"/>
          </a:p>
        </p:txBody>
      </p:sp>
    </p:spTree>
    <p:extLst>
      <p:ext uri="{BB962C8B-B14F-4D97-AF65-F5344CB8AC3E}">
        <p14:creationId xmlns:p14="http://schemas.microsoft.com/office/powerpoint/2010/main" val="177149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FC07F6C-BC15-43F4-BA75-079BF8F9FC6E}" type="slidenum">
              <a:rPr lang="en-CA" smtClean="0"/>
              <a:t>1</a:t>
            </a:fld>
            <a:endParaRPr lang="en-CA"/>
          </a:p>
        </p:txBody>
      </p:sp>
    </p:spTree>
    <p:extLst>
      <p:ext uri="{BB962C8B-B14F-4D97-AF65-F5344CB8AC3E}">
        <p14:creationId xmlns:p14="http://schemas.microsoft.com/office/powerpoint/2010/main" val="30840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Words, thoughts, appearance, actions, interactions, change/development</a:t>
            </a:r>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20</a:t>
            </a:fld>
            <a:endParaRPr lang="en-CA"/>
          </a:p>
        </p:txBody>
      </p:sp>
    </p:spTree>
    <p:extLst>
      <p:ext uri="{BB962C8B-B14F-4D97-AF65-F5344CB8AC3E}">
        <p14:creationId xmlns:p14="http://schemas.microsoft.com/office/powerpoint/2010/main" val="273433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story, poem or picture that can be interpreted to reveal a hidden meaning, typically</a:t>
            </a:r>
            <a:r>
              <a:rPr lang="en-CA" baseline="0" dirty="0" smtClean="0"/>
              <a:t> a moral or political one </a:t>
            </a:r>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2</a:t>
            </a:fld>
            <a:endParaRPr lang="en-CA"/>
          </a:p>
        </p:txBody>
      </p:sp>
    </p:spTree>
    <p:extLst>
      <p:ext uri="{BB962C8B-B14F-4D97-AF65-F5344CB8AC3E}">
        <p14:creationId xmlns:p14="http://schemas.microsoft.com/office/powerpoint/2010/main" val="389381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lush background of an untouched paradise. ).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Ralph vs. Jack conflict becomes a confrontation between parliamentarian democracy and totalitarian dictatorship. Remember, Golding fought in WW II. ) </a:t>
            </a:r>
          </a:p>
          <a:p>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9</a:t>
            </a:fld>
            <a:endParaRPr lang="en-CA"/>
          </a:p>
        </p:txBody>
      </p:sp>
    </p:spTree>
    <p:extLst>
      <p:ext uri="{BB962C8B-B14F-4D97-AF65-F5344CB8AC3E}">
        <p14:creationId xmlns:p14="http://schemas.microsoft.com/office/powerpoint/2010/main" val="370850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12</a:t>
            </a:fld>
            <a:endParaRPr lang="en-CA"/>
          </a:p>
        </p:txBody>
      </p:sp>
    </p:spTree>
    <p:extLst>
      <p:ext uri="{BB962C8B-B14F-4D97-AF65-F5344CB8AC3E}">
        <p14:creationId xmlns:p14="http://schemas.microsoft.com/office/powerpoint/2010/main" val="4921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Because Mockingbird</a:t>
            </a:r>
            <a:r>
              <a:rPr lang="en-CA" baseline="0" dirty="0" smtClean="0"/>
              <a:t> is referred to in the title and throughout the book, it takes on a symbolic meaning. </a:t>
            </a:r>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13</a:t>
            </a:fld>
            <a:endParaRPr lang="en-CA"/>
          </a:p>
        </p:txBody>
      </p:sp>
    </p:spTree>
    <p:extLst>
      <p:ext uri="{BB962C8B-B14F-4D97-AF65-F5344CB8AC3E}">
        <p14:creationId xmlns:p14="http://schemas.microsoft.com/office/powerpoint/2010/main" val="292633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FC07F6C-BC15-43F4-BA75-079BF8F9FC6E}" type="slidenum">
              <a:rPr lang="en-CA" smtClean="0"/>
              <a:t>15</a:t>
            </a:fld>
            <a:endParaRPr lang="en-CA"/>
          </a:p>
        </p:txBody>
      </p:sp>
    </p:spTree>
    <p:extLst>
      <p:ext uri="{BB962C8B-B14F-4D97-AF65-F5344CB8AC3E}">
        <p14:creationId xmlns:p14="http://schemas.microsoft.com/office/powerpoint/2010/main" val="250556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FC07F6C-BC15-43F4-BA75-079BF8F9FC6E}" type="slidenum">
              <a:rPr lang="en-CA" smtClean="0"/>
              <a:t>16</a:t>
            </a:fld>
            <a:endParaRPr lang="en-CA"/>
          </a:p>
        </p:txBody>
      </p:sp>
    </p:spTree>
    <p:extLst>
      <p:ext uri="{BB962C8B-B14F-4D97-AF65-F5344CB8AC3E}">
        <p14:creationId xmlns:p14="http://schemas.microsoft.com/office/powerpoint/2010/main" val="2566966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Actions, choices, thoughts, ideas, words and influence- non-living </a:t>
            </a:r>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18</a:t>
            </a:fld>
            <a:endParaRPr lang="en-CA"/>
          </a:p>
        </p:txBody>
      </p:sp>
    </p:spTree>
    <p:extLst>
      <p:ext uri="{BB962C8B-B14F-4D97-AF65-F5344CB8AC3E}">
        <p14:creationId xmlns:p14="http://schemas.microsoft.com/office/powerpoint/2010/main" val="208475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Who are the protagonists</a:t>
            </a:r>
            <a:r>
              <a:rPr lang="en-CA" baseline="0" dirty="0" smtClean="0"/>
              <a:t> and antagonists?</a:t>
            </a:r>
            <a:endParaRPr lang="en-CA" dirty="0"/>
          </a:p>
        </p:txBody>
      </p:sp>
      <p:sp>
        <p:nvSpPr>
          <p:cNvPr id="4" name="Slide Number Placeholder 3"/>
          <p:cNvSpPr>
            <a:spLocks noGrp="1"/>
          </p:cNvSpPr>
          <p:nvPr>
            <p:ph type="sldNum" sz="quarter" idx="10"/>
          </p:nvPr>
        </p:nvSpPr>
        <p:spPr/>
        <p:txBody>
          <a:bodyPr/>
          <a:lstStyle/>
          <a:p>
            <a:fld id="{4FC07F6C-BC15-43F4-BA75-079BF8F9FC6E}" type="slidenum">
              <a:rPr lang="en-CA" smtClean="0"/>
              <a:t>19</a:t>
            </a:fld>
            <a:endParaRPr lang="en-CA"/>
          </a:p>
        </p:txBody>
      </p:sp>
    </p:spTree>
    <p:extLst>
      <p:ext uri="{BB962C8B-B14F-4D97-AF65-F5344CB8AC3E}">
        <p14:creationId xmlns:p14="http://schemas.microsoft.com/office/powerpoint/2010/main" val="534548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A4471A4-9F66-49AF-B3FA-DD5FE631AD02}" type="datetimeFigureOut">
              <a:rPr lang="en-CA" smtClean="0"/>
              <a:t>10/09/2015</a:t>
            </a:fld>
            <a:endParaRPr lang="en-C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CA"/>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B215174-1ADE-4798-AB04-0DC96387F273}" type="slidenum">
              <a:rPr lang="en-CA" smtClean="0"/>
              <a:t>‹#›</a:t>
            </a:fld>
            <a:endParaRPr lang="en-CA"/>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4471A4-9F66-49AF-B3FA-DD5FE631AD02}" type="datetimeFigureOut">
              <a:rPr lang="en-CA" smtClean="0"/>
              <a:t>10/09/2015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4471A4-9F66-49AF-B3FA-DD5FE631AD02}" type="datetimeFigureOut">
              <a:rPr lang="en-CA" smtClean="0"/>
              <a:t>10/09/2015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4471A4-9F66-49AF-B3FA-DD5FE631AD02}" type="datetimeFigureOut">
              <a:rPr lang="en-CA" smtClean="0"/>
              <a:t>10/09/2015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4471A4-9F66-49AF-B3FA-DD5FE631AD02}" type="datetimeFigureOut">
              <a:rPr lang="en-CA" smtClean="0"/>
              <a:t>10/09/2015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A4471A4-9F66-49AF-B3FA-DD5FE631AD02}" type="datetimeFigureOut">
              <a:rPr lang="en-CA" smtClean="0"/>
              <a:t>10/09/2015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B215174-1ADE-4798-AB04-0DC96387F273}" type="slidenum">
              <a:rPr lang="en-CA" smtClean="0"/>
              <a:t>‹#›</a:t>
            </a:fld>
            <a:endParaRPr lang="en-CA"/>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4471A4-9F66-49AF-B3FA-DD5FE631AD02}" type="datetimeFigureOut">
              <a:rPr lang="en-CA" smtClean="0"/>
              <a:t>10/09/2015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4471A4-9F66-49AF-B3FA-DD5FE631AD02}" type="datetimeFigureOut">
              <a:rPr lang="en-CA" smtClean="0"/>
              <a:t>10/09/2015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471A4-9F66-49AF-B3FA-DD5FE631AD02}" type="datetimeFigureOut">
              <a:rPr lang="en-CA" smtClean="0"/>
              <a:t>10/09/2015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A4471A4-9F66-49AF-B3FA-DD5FE631AD02}" type="datetimeFigureOut">
              <a:rPr lang="en-CA" smtClean="0"/>
              <a:t>10/09/2015</a:t>
            </a:fld>
            <a:endParaRPr lang="en-CA"/>
          </a:p>
        </p:txBody>
      </p:sp>
      <p:sp>
        <p:nvSpPr>
          <p:cNvPr id="7" name="Slide Number Placeholder 6"/>
          <p:cNvSpPr>
            <a:spLocks noGrp="1"/>
          </p:cNvSpPr>
          <p:nvPr>
            <p:ph type="sldNum" sz="quarter" idx="12"/>
          </p:nvPr>
        </p:nvSpPr>
        <p:spPr/>
        <p:txBody>
          <a:bodyPr/>
          <a:lstStyle/>
          <a:p>
            <a:fld id="{6B215174-1ADE-4798-AB04-0DC96387F273}" type="slidenum">
              <a:rPr lang="en-CA" smtClean="0"/>
              <a:t>‹#›</a:t>
            </a:fld>
            <a:endParaRPr lang="en-CA"/>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4471A4-9F66-49AF-B3FA-DD5FE631AD02}" type="datetimeFigureOut">
              <a:rPr lang="en-CA" smtClean="0"/>
              <a:t>10/09/2015</a:t>
            </a:fld>
            <a:endParaRPr lang="en-C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CA"/>
          </a:p>
        </p:txBody>
      </p:sp>
      <p:sp>
        <p:nvSpPr>
          <p:cNvPr id="7" name="Slide Number Placeholder 6"/>
          <p:cNvSpPr>
            <a:spLocks noGrp="1"/>
          </p:cNvSpPr>
          <p:nvPr>
            <p:ph type="sldNum" sz="quarter" idx="12"/>
          </p:nvPr>
        </p:nvSpPr>
        <p:spPr/>
        <p:txBody>
          <a:bodyPr/>
          <a:lstStyle/>
          <a:p>
            <a:fld id="{6B215174-1ADE-4798-AB04-0DC96387F273}"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0A4471A4-9F66-49AF-B3FA-DD5FE631AD02}" type="datetimeFigureOut">
              <a:rPr lang="en-CA" smtClean="0"/>
              <a:t>10/09/2015</a:t>
            </a:fld>
            <a:endParaRPr lang="en-CA"/>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CA"/>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B215174-1ADE-4798-AB04-0DC96387F273}"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shvoong.com/books/254221-garden-eden-story/#ixzz2tKPC9jx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www.shvoong.com/books/254221-garden-eden-story/#ixzz2tKPC9jx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2708476"/>
            <a:ext cx="3313355" cy="1152572"/>
          </a:xfrm>
        </p:spPr>
        <p:txBody>
          <a:bodyPr>
            <a:normAutofit fontScale="90000"/>
          </a:bodyPr>
          <a:lstStyle/>
          <a:p>
            <a:r>
              <a:rPr lang="en-CA" dirty="0" smtClean="0"/>
              <a:t>Literary Terms in Lord of the Flies</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620688"/>
            <a:ext cx="3810000" cy="2857500"/>
          </a:xfrm>
          <a:prstGeom prst="rect">
            <a:avLst/>
          </a:prstGeom>
          <a:ln>
            <a:noFill/>
          </a:ln>
          <a:effectLst>
            <a:softEdge rad="112500"/>
          </a:effectLst>
        </p:spPr>
      </p:pic>
      <p:sp>
        <p:nvSpPr>
          <p:cNvPr id="3" name="Subtitle 2"/>
          <p:cNvSpPr>
            <a:spLocks noGrp="1"/>
          </p:cNvSpPr>
          <p:nvPr>
            <p:ph type="subTitle" idx="1"/>
          </p:nvPr>
        </p:nvSpPr>
        <p:spPr>
          <a:xfrm>
            <a:off x="4733365" y="4005064"/>
            <a:ext cx="3309803" cy="1944216"/>
          </a:xfrm>
        </p:spPr>
        <p:txBody>
          <a:bodyPr>
            <a:normAutofit/>
          </a:bodyPr>
          <a:lstStyle/>
          <a:p>
            <a:r>
              <a:rPr lang="en-CA" sz="2800" dirty="0" smtClean="0"/>
              <a:t>Allegory</a:t>
            </a:r>
          </a:p>
          <a:p>
            <a:r>
              <a:rPr lang="en-CA" sz="2800" dirty="0" smtClean="0"/>
              <a:t>Symbolism</a:t>
            </a:r>
          </a:p>
          <a:p>
            <a:r>
              <a:rPr lang="en-CA" sz="2800" dirty="0" smtClean="0"/>
              <a:t>Characterization</a:t>
            </a:r>
          </a:p>
          <a:p>
            <a:endParaRPr lang="en-CA" dirty="0"/>
          </a:p>
        </p:txBody>
      </p:sp>
    </p:spTree>
    <p:extLst>
      <p:ext uri="{BB962C8B-B14F-4D97-AF65-F5344CB8AC3E}">
        <p14:creationId xmlns:p14="http://schemas.microsoft.com/office/powerpoint/2010/main" val="254266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340768"/>
            <a:ext cx="6777317" cy="4968552"/>
          </a:xfrm>
        </p:spPr>
        <p:txBody>
          <a:bodyPr>
            <a:normAutofit fontScale="32500" lnSpcReduction="20000"/>
          </a:bodyPr>
          <a:lstStyle/>
          <a:p>
            <a:r>
              <a:rPr lang="en-CA" sz="5500" dirty="0"/>
              <a:t>Among the trees of the garden, is one known as the tree of the knowledge of good and evil, and Adam and Eve are told not to eat of its fruit or they will die. The Serpent, however, convinces Eve that they will not die, but simply become as Gods. Eve eats of the fruit and gives of it to Adam, who does the same. Sudden they realize that they are naked and sew fig leaves together to cover themselves. They also try to hide from God, who when he discovers their disobedience, and newly attained knowledge expels them from the Garden Of Eden, and condemns them to a life of physical labor, pain, sorrow and finally death itself, when they will return to the dust from whence they came. The Garden Of Eden Story places Adam and Eve in a state of innocence, from which they apparently must escape, before they can grow in wisdom and knowledge, and begin the procreation of the human race. </a:t>
            </a:r>
          </a:p>
          <a:p>
            <a:r>
              <a:rPr lang="en-CA" dirty="0"/>
              <a:t/>
            </a:r>
            <a:br>
              <a:rPr lang="en-CA" dirty="0"/>
            </a:br>
            <a:r>
              <a:rPr lang="en-CA" dirty="0"/>
              <a:t>Source: </a:t>
            </a:r>
            <a:r>
              <a:rPr lang="en-CA" dirty="0">
                <a:hlinkClick r:id="rId2"/>
              </a:rPr>
              <a:t>http://www.shvoong.com/books/254221-garden-eden-story/#ixzz2tKPC9jxt</a:t>
            </a:r>
            <a:r>
              <a:rPr lang="en-CA" dirty="0"/>
              <a:t/>
            </a:r>
            <a:br>
              <a:rPr lang="en-CA" dirty="0"/>
            </a:br>
            <a:endParaRPr lang="en-CA" dirty="0"/>
          </a:p>
          <a:p>
            <a:endParaRPr lang="en-CA" dirty="0"/>
          </a:p>
        </p:txBody>
      </p:sp>
    </p:spTree>
    <p:extLst>
      <p:ext uri="{BB962C8B-B14F-4D97-AF65-F5344CB8AC3E}">
        <p14:creationId xmlns:p14="http://schemas.microsoft.com/office/powerpoint/2010/main" val="224539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r>
              <a:rPr lang="en-CA" dirty="0"/>
              <a:t>It can also be considered a microcosm of adult </a:t>
            </a:r>
            <a:r>
              <a:rPr lang="en-CA" sz="2800" dirty="0"/>
              <a:t>society</a:t>
            </a:r>
            <a:r>
              <a:rPr lang="en-CA" sz="4000" dirty="0"/>
              <a:t> </a:t>
            </a:r>
            <a:r>
              <a:rPr lang="en-CA" sz="3200" b="1" dirty="0" smtClean="0"/>
              <a:t>including government, social organization, leadership struggles, war and conflict </a:t>
            </a:r>
            <a:endParaRPr lang="en-CA" sz="3200" b="1" dirty="0"/>
          </a:p>
          <a:p>
            <a:endParaRPr lang="en-CA" sz="1200" dirty="0"/>
          </a:p>
          <a:p>
            <a:endParaRPr lang="en-CA" sz="1200" dirty="0"/>
          </a:p>
          <a:p>
            <a:r>
              <a:rPr lang="en-CA" dirty="0"/>
              <a:t>In order to understand the total allegory, its symbols must be understood. </a:t>
            </a:r>
            <a:endParaRPr lang="en-CA" sz="1200" dirty="0"/>
          </a:p>
          <a:p>
            <a:endParaRPr lang="en-CA" dirty="0"/>
          </a:p>
        </p:txBody>
      </p:sp>
    </p:spTree>
    <p:extLst>
      <p:ext uri="{BB962C8B-B14F-4D97-AF65-F5344CB8AC3E}">
        <p14:creationId xmlns:p14="http://schemas.microsoft.com/office/powerpoint/2010/main" val="753200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48680"/>
            <a:ext cx="7024744" cy="1143000"/>
          </a:xfrm>
        </p:spPr>
        <p:txBody>
          <a:bodyPr/>
          <a:lstStyle/>
          <a:p>
            <a:r>
              <a:rPr lang="en-CA" dirty="0" smtClean="0"/>
              <a:t>Symbolism</a:t>
            </a:r>
            <a:endParaRPr lang="en-CA" dirty="0"/>
          </a:p>
        </p:txBody>
      </p:sp>
      <p:sp>
        <p:nvSpPr>
          <p:cNvPr id="3" name="Content Placeholder 2"/>
          <p:cNvSpPr>
            <a:spLocks noGrp="1"/>
          </p:cNvSpPr>
          <p:nvPr>
            <p:ph idx="1"/>
          </p:nvPr>
        </p:nvSpPr>
        <p:spPr>
          <a:xfrm>
            <a:off x="1043608" y="1772816"/>
            <a:ext cx="7056900" cy="3985668"/>
          </a:xfrm>
        </p:spPr>
        <p:txBody>
          <a:bodyPr>
            <a:normAutofit fontScale="92500" lnSpcReduction="10000"/>
          </a:bodyPr>
          <a:lstStyle/>
          <a:p>
            <a:r>
              <a:rPr lang="en-CA" dirty="0" smtClean="0"/>
              <a:t>Symbolism is a technique in which a person, place thing or idea represents not only itself, but also a deeper meaning more complex reality beyond itself. </a:t>
            </a:r>
          </a:p>
          <a:p>
            <a:r>
              <a:rPr lang="en-CA" dirty="0" smtClean="0"/>
              <a:t>Types of symbols </a:t>
            </a:r>
            <a:r>
              <a:rPr lang="en-CA" sz="1300" dirty="0" smtClean="0"/>
              <a:t>(insert examples)</a:t>
            </a:r>
          </a:p>
          <a:p>
            <a:pPr lvl="1"/>
            <a:r>
              <a:rPr lang="en-CA" dirty="0" smtClean="0"/>
              <a:t>Universal symbols – numbers, dove= peace, white flag is surrender</a:t>
            </a:r>
          </a:p>
          <a:p>
            <a:pPr lvl="1"/>
            <a:endParaRPr lang="en-CA" dirty="0"/>
          </a:p>
          <a:p>
            <a:pPr lvl="1"/>
            <a:endParaRPr lang="en-CA" dirty="0" smtClean="0"/>
          </a:p>
          <a:p>
            <a:pPr lvl="1"/>
            <a:r>
              <a:rPr lang="en-CA" dirty="0" smtClean="0"/>
              <a:t>Cultural symbols –shared by people of same ethnic background or faith – cross- Christianity, Buddha, ohm, </a:t>
            </a:r>
          </a:p>
        </p:txBody>
      </p:sp>
    </p:spTree>
    <p:extLst>
      <p:ext uri="{BB962C8B-B14F-4D97-AF65-F5344CB8AC3E}">
        <p14:creationId xmlns:p14="http://schemas.microsoft.com/office/powerpoint/2010/main" val="641253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lnSpcReduction="10000"/>
          </a:bodyPr>
          <a:lstStyle/>
          <a:p>
            <a:pPr lvl="1"/>
            <a:r>
              <a:rPr lang="en-CA" dirty="0"/>
              <a:t>National symbols- understood by a particular society regardless of cultural </a:t>
            </a:r>
            <a:r>
              <a:rPr lang="en-CA" dirty="0" smtClean="0"/>
              <a:t>group- beaver, moose, geese, syrup, poutine</a:t>
            </a:r>
          </a:p>
          <a:p>
            <a:pPr lvl="1"/>
            <a:endParaRPr lang="en-CA" dirty="0"/>
          </a:p>
          <a:p>
            <a:pPr lvl="1"/>
            <a:endParaRPr lang="en-CA" dirty="0" smtClean="0"/>
          </a:p>
          <a:p>
            <a:pPr lvl="1"/>
            <a:endParaRPr lang="en-CA" dirty="0"/>
          </a:p>
          <a:p>
            <a:pPr lvl="1"/>
            <a:r>
              <a:rPr lang="en-CA" dirty="0"/>
              <a:t>Contextual symbols- meaning only applies to the context of the particular </a:t>
            </a:r>
            <a:r>
              <a:rPr lang="en-CA" dirty="0" smtClean="0"/>
              <a:t>work- mockingbird</a:t>
            </a:r>
            <a:endParaRPr lang="en-CA" dirty="0"/>
          </a:p>
          <a:p>
            <a:endParaRPr lang="en-CA" dirty="0"/>
          </a:p>
        </p:txBody>
      </p:sp>
    </p:spTree>
    <p:extLst>
      <p:ext uri="{BB962C8B-B14F-4D97-AF65-F5344CB8AC3E}">
        <p14:creationId xmlns:p14="http://schemas.microsoft.com/office/powerpoint/2010/main" val="320329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Symbolism</a:t>
            </a:r>
            <a:endParaRPr lang="en-CA" dirty="0"/>
          </a:p>
        </p:txBody>
      </p:sp>
      <p:sp>
        <p:nvSpPr>
          <p:cNvPr id="3" name="Content Placeholder 2"/>
          <p:cNvSpPr>
            <a:spLocks noGrp="1"/>
          </p:cNvSpPr>
          <p:nvPr>
            <p:ph idx="1"/>
          </p:nvPr>
        </p:nvSpPr>
        <p:spPr/>
        <p:txBody>
          <a:bodyPr>
            <a:normAutofit fontScale="92500" lnSpcReduction="20000"/>
          </a:bodyPr>
          <a:lstStyle/>
          <a:p>
            <a:r>
              <a:rPr lang="en-CA" dirty="0" smtClean="0"/>
              <a:t>You may ask “how do I know if it is symbol?” </a:t>
            </a:r>
          </a:p>
          <a:p>
            <a:r>
              <a:rPr lang="en-CA" dirty="0" smtClean="0"/>
              <a:t>If something is repeated enough times OR enhances the meaning, you can guess that it may be a symbol. </a:t>
            </a:r>
          </a:p>
          <a:p>
            <a:r>
              <a:rPr lang="en-CA" dirty="0" smtClean="0"/>
              <a:t>Sometimes it is obvious (a dove flies through the air, probably symbolizing peace is approaching)</a:t>
            </a:r>
          </a:p>
          <a:p>
            <a:r>
              <a:rPr lang="en-CA" dirty="0" smtClean="0"/>
              <a:t>Sometimes it takes a greater understanding of the theme to recognize the symbols (the rabid dog symbolized racism in “To Kill a Mockingbird”. Not a usual symbol. )</a:t>
            </a:r>
            <a:endParaRPr lang="en-CA" dirty="0"/>
          </a:p>
        </p:txBody>
      </p:sp>
    </p:spTree>
    <p:extLst>
      <p:ext uri="{BB962C8B-B14F-4D97-AF65-F5344CB8AC3E}">
        <p14:creationId xmlns:p14="http://schemas.microsoft.com/office/powerpoint/2010/main" val="351334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u="sng" dirty="0" smtClean="0"/>
              <a:t>Objects</a:t>
            </a:r>
            <a:r>
              <a:rPr lang="en-CA" u="sng" dirty="0" smtClean="0"/>
              <a:t> as Symbols</a:t>
            </a:r>
            <a:endParaRPr lang="en-CA" u="sng" dirty="0"/>
          </a:p>
        </p:txBody>
      </p:sp>
      <p:sp>
        <p:nvSpPr>
          <p:cNvPr id="3" name="Content Placeholder 2"/>
          <p:cNvSpPr>
            <a:spLocks noGrp="1"/>
          </p:cNvSpPr>
          <p:nvPr>
            <p:ph idx="1"/>
          </p:nvPr>
        </p:nvSpPr>
        <p:spPr/>
        <p:txBody>
          <a:bodyPr/>
          <a:lstStyle/>
          <a:p>
            <a:r>
              <a:rPr lang="en-CA" dirty="0" smtClean="0"/>
              <a:t>The conch</a:t>
            </a:r>
          </a:p>
          <a:p>
            <a:r>
              <a:rPr lang="en-CA" dirty="0" smtClean="0"/>
              <a:t>Lord of the Flies</a:t>
            </a:r>
          </a:p>
          <a:p>
            <a:r>
              <a:rPr lang="en-CA" dirty="0" smtClean="0"/>
              <a:t>Huts</a:t>
            </a:r>
          </a:p>
          <a:p>
            <a:r>
              <a:rPr lang="en-CA" dirty="0" smtClean="0"/>
              <a:t>Fire</a:t>
            </a:r>
          </a:p>
          <a:p>
            <a:r>
              <a:rPr lang="en-CA" dirty="0" smtClean="0"/>
              <a:t>Piggy’s glasses</a:t>
            </a:r>
          </a:p>
          <a:p>
            <a:r>
              <a:rPr lang="en-CA" dirty="0" smtClean="0"/>
              <a:t>Face paint</a:t>
            </a:r>
            <a:endParaRPr lang="en-CA" dirty="0"/>
          </a:p>
        </p:txBody>
      </p:sp>
    </p:spTree>
    <p:extLst>
      <p:ext uri="{BB962C8B-B14F-4D97-AF65-F5344CB8AC3E}">
        <p14:creationId xmlns:p14="http://schemas.microsoft.com/office/powerpoint/2010/main" val="726026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u="sng" dirty="0" smtClean="0"/>
              <a:t>Characters</a:t>
            </a:r>
            <a:r>
              <a:rPr lang="en-CA" u="sng" dirty="0" smtClean="0"/>
              <a:t> as Symbols</a:t>
            </a:r>
            <a:endParaRPr lang="en-CA" u="sng" dirty="0"/>
          </a:p>
        </p:txBody>
      </p:sp>
      <p:sp>
        <p:nvSpPr>
          <p:cNvPr id="3" name="Content Placeholder 2"/>
          <p:cNvSpPr>
            <a:spLocks noGrp="1"/>
          </p:cNvSpPr>
          <p:nvPr>
            <p:ph idx="1"/>
          </p:nvPr>
        </p:nvSpPr>
        <p:spPr/>
        <p:txBody>
          <a:bodyPr/>
          <a:lstStyle/>
          <a:p>
            <a:r>
              <a:rPr lang="en-CA" dirty="0" smtClean="0"/>
              <a:t>Ralph</a:t>
            </a:r>
          </a:p>
          <a:p>
            <a:r>
              <a:rPr lang="en-CA" dirty="0" smtClean="0"/>
              <a:t>Jack</a:t>
            </a:r>
          </a:p>
          <a:p>
            <a:r>
              <a:rPr lang="en-CA" dirty="0" smtClean="0"/>
              <a:t>Piggy</a:t>
            </a:r>
          </a:p>
          <a:p>
            <a:r>
              <a:rPr lang="en-CA" dirty="0" smtClean="0"/>
              <a:t>Simon</a:t>
            </a:r>
          </a:p>
          <a:p>
            <a:r>
              <a:rPr lang="en-CA" dirty="0" smtClean="0"/>
              <a:t>The dead parachutist</a:t>
            </a:r>
          </a:p>
          <a:p>
            <a:endParaRPr lang="en-CA" dirty="0"/>
          </a:p>
          <a:p>
            <a:r>
              <a:rPr lang="en-CA" dirty="0" smtClean="0"/>
              <a:t>Fill in the worksheet as you read the novel.</a:t>
            </a:r>
          </a:p>
          <a:p>
            <a:endParaRPr lang="en-CA" dirty="0"/>
          </a:p>
        </p:txBody>
      </p:sp>
    </p:spTree>
    <p:extLst>
      <p:ext uri="{BB962C8B-B14F-4D97-AF65-F5344CB8AC3E}">
        <p14:creationId xmlns:p14="http://schemas.microsoft.com/office/powerpoint/2010/main" val="1950749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smtClean="0"/>
              <a:t>Character- “the foundation of good fiction is character-creating and nothing else”</a:t>
            </a:r>
            <a:endParaRPr lang="en-CA" sz="2800" dirty="0"/>
          </a:p>
        </p:txBody>
      </p:sp>
      <p:sp>
        <p:nvSpPr>
          <p:cNvPr id="3" name="Content Placeholder 2"/>
          <p:cNvSpPr>
            <a:spLocks noGrp="1"/>
          </p:cNvSpPr>
          <p:nvPr>
            <p:ph idx="1"/>
          </p:nvPr>
        </p:nvSpPr>
        <p:spPr/>
        <p:txBody>
          <a:bodyPr/>
          <a:lstStyle/>
          <a:p>
            <a:r>
              <a:rPr lang="en-CA" dirty="0" smtClean="0"/>
              <a:t>Plot and character are inseparable since an author uses character to advance the action of the story and they use plot to show the development of the character. </a:t>
            </a:r>
          </a:p>
          <a:p>
            <a:r>
              <a:rPr lang="en-CA" dirty="0" smtClean="0"/>
              <a:t>Character is the essence of the story and even the most simple escapist fiction makes some use of character development</a:t>
            </a:r>
          </a:p>
          <a:p>
            <a:endParaRPr lang="en-CA" dirty="0"/>
          </a:p>
        </p:txBody>
      </p:sp>
    </p:spTree>
    <p:extLst>
      <p:ext uri="{BB962C8B-B14F-4D97-AF65-F5344CB8AC3E}">
        <p14:creationId xmlns:p14="http://schemas.microsoft.com/office/powerpoint/2010/main" val="3924967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Characterization</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0"/>
            <a:ext cx="3131840" cy="2348880"/>
          </a:xfrm>
          <a:prstGeom prst="rect">
            <a:avLst/>
          </a:prstGeom>
        </p:spPr>
      </p:pic>
      <p:sp>
        <p:nvSpPr>
          <p:cNvPr id="3" name="Content Placeholder 2"/>
          <p:cNvSpPr>
            <a:spLocks noGrp="1"/>
          </p:cNvSpPr>
          <p:nvPr>
            <p:ph idx="1"/>
          </p:nvPr>
        </p:nvSpPr>
        <p:spPr/>
        <p:txBody>
          <a:bodyPr/>
          <a:lstStyle/>
          <a:p>
            <a:r>
              <a:rPr lang="en-CA" dirty="0" smtClean="0"/>
              <a:t>A character in a story is someone or something whose </a:t>
            </a:r>
            <a:r>
              <a:rPr lang="en-CA" b="1" dirty="0" smtClean="0"/>
              <a:t>actions, choices, thoughts , ideas, words and influence </a:t>
            </a:r>
            <a:r>
              <a:rPr lang="en-CA" dirty="0" smtClean="0"/>
              <a:t>are important in developing the plot. Characters are often people but they can be non-living things. A </a:t>
            </a:r>
            <a:r>
              <a:rPr lang="en-CA" b="1" dirty="0" smtClean="0"/>
              <a:t>force</a:t>
            </a:r>
            <a:r>
              <a:rPr lang="en-CA" dirty="0" smtClean="0"/>
              <a:t>, such as good or evil, can operate as a character in a story. </a:t>
            </a:r>
            <a:endParaRPr lang="en-CA" dirty="0"/>
          </a:p>
        </p:txBody>
      </p:sp>
    </p:spTree>
    <p:extLst>
      <p:ext uri="{BB962C8B-B14F-4D97-AF65-F5344CB8AC3E}">
        <p14:creationId xmlns:p14="http://schemas.microsoft.com/office/powerpoint/2010/main" val="42400177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a:bodyPr>
          <a:lstStyle/>
          <a:p>
            <a:r>
              <a:rPr lang="en-CA" dirty="0" smtClean="0"/>
              <a:t>Protagonist- main character(s)</a:t>
            </a:r>
          </a:p>
          <a:p>
            <a:r>
              <a:rPr lang="en-CA" dirty="0" smtClean="0"/>
              <a:t>Antagonist- opposes the protagonist</a:t>
            </a:r>
          </a:p>
          <a:p>
            <a:r>
              <a:rPr lang="en-CA" b="1" dirty="0" smtClean="0"/>
              <a:t>Characterization</a:t>
            </a:r>
            <a:r>
              <a:rPr lang="en-CA" dirty="0" smtClean="0"/>
              <a:t> is the name for the techniques a writer uses to reveal the personality of characters to the reader. </a:t>
            </a:r>
          </a:p>
          <a:p>
            <a:r>
              <a:rPr lang="en-CA" dirty="0" smtClean="0"/>
              <a:t>Characterization is achieved in a number of ways:</a:t>
            </a:r>
          </a:p>
          <a:p>
            <a:endParaRPr lang="en-CA" dirty="0"/>
          </a:p>
        </p:txBody>
      </p:sp>
    </p:spTree>
    <p:extLst>
      <p:ext uri="{BB962C8B-B14F-4D97-AF65-F5344CB8AC3E}">
        <p14:creationId xmlns:p14="http://schemas.microsoft.com/office/powerpoint/2010/main" val="1042764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u="sng" dirty="0" smtClean="0"/>
              <a:t>Allegory</a:t>
            </a:r>
            <a:endParaRPr lang="en-CA" b="1" u="sng" dirty="0"/>
          </a:p>
        </p:txBody>
      </p:sp>
      <p:sp>
        <p:nvSpPr>
          <p:cNvPr id="3" name="Content Placeholder 2"/>
          <p:cNvSpPr>
            <a:spLocks noGrp="1"/>
          </p:cNvSpPr>
          <p:nvPr>
            <p:ph idx="1"/>
          </p:nvPr>
        </p:nvSpPr>
        <p:spPr/>
        <p:txBody>
          <a:bodyPr>
            <a:normAutofit fontScale="92500" lnSpcReduction="20000"/>
          </a:bodyPr>
          <a:lstStyle/>
          <a:p>
            <a:pPr marL="0" indent="0">
              <a:buNone/>
            </a:pPr>
            <a:r>
              <a:rPr lang="en-CA" i="1" dirty="0" smtClean="0"/>
              <a:t>Masque of the Red Death </a:t>
            </a:r>
            <a:r>
              <a:rPr lang="en-CA" dirty="0" smtClean="0"/>
              <a:t>and</a:t>
            </a:r>
            <a:r>
              <a:rPr lang="en-CA" i="1" dirty="0" smtClean="0"/>
              <a:t> Lord of the Flies </a:t>
            </a:r>
            <a:r>
              <a:rPr lang="en-CA" dirty="0" smtClean="0"/>
              <a:t>may be seen as an </a:t>
            </a:r>
            <a:r>
              <a:rPr lang="en-CA" b="1" dirty="0" smtClean="0"/>
              <a:t>ALLEGORY : </a:t>
            </a:r>
            <a:r>
              <a:rPr lang="en-CA" sz="2600" b="1" i="1" dirty="0" smtClean="0"/>
              <a:t>A story or poem or picture that can be interpreted to reveal a hidden meaning, typically a moral or political one.</a:t>
            </a:r>
          </a:p>
          <a:p>
            <a:pPr marL="0" indent="0">
              <a:buNone/>
            </a:pPr>
            <a:endParaRPr lang="en-CA" b="1" dirty="0"/>
          </a:p>
          <a:p>
            <a:pPr marL="0" indent="0">
              <a:buNone/>
            </a:pPr>
            <a:r>
              <a:rPr lang="en-CA" b="1" dirty="0" smtClean="0"/>
              <a:t> A story </a:t>
            </a:r>
            <a:r>
              <a:rPr lang="en-CA" dirty="0" smtClean="0"/>
              <a:t>in which combinations of characters, objects, and actions represent ideas or qualities. A complex allegory like in Lord of the Flies contains a variety of symbols which have several levels of meaning. </a:t>
            </a:r>
            <a:endParaRPr lang="en-CA" dirty="0"/>
          </a:p>
        </p:txBody>
      </p:sp>
    </p:spTree>
    <p:extLst>
      <p:ext uri="{BB962C8B-B14F-4D97-AF65-F5344CB8AC3E}">
        <p14:creationId xmlns:p14="http://schemas.microsoft.com/office/powerpoint/2010/main" val="1433787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Direct Presentation </a:t>
            </a:r>
            <a:r>
              <a:rPr lang="en-CA" sz="2000" dirty="0" smtClean="0"/>
              <a:t>(of the character)  </a:t>
            </a:r>
            <a:endParaRPr lang="en-CA"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4149080"/>
            <a:ext cx="2392619" cy="2450976"/>
          </a:xfrm>
          <a:prstGeom prst="rect">
            <a:avLst/>
          </a:prstGeom>
        </p:spPr>
      </p:pic>
      <p:sp>
        <p:nvSpPr>
          <p:cNvPr id="3" name="Content Placeholder 2"/>
          <p:cNvSpPr>
            <a:spLocks noGrp="1"/>
          </p:cNvSpPr>
          <p:nvPr>
            <p:ph idx="1"/>
          </p:nvPr>
        </p:nvSpPr>
        <p:spPr/>
        <p:txBody>
          <a:bodyPr>
            <a:normAutofit/>
          </a:bodyPr>
          <a:lstStyle/>
          <a:p>
            <a:r>
              <a:rPr lang="en-CA" dirty="0"/>
              <a:t> </a:t>
            </a:r>
            <a:r>
              <a:rPr lang="en-CA" b="1" dirty="0" smtClean="0"/>
              <a:t>words and comments </a:t>
            </a:r>
            <a:r>
              <a:rPr lang="en-CA" dirty="0" smtClean="0"/>
              <a:t>by the narrator, dialogue with others about the character, as well as the character’s own words. (</a:t>
            </a:r>
            <a:r>
              <a:rPr lang="en-CA" dirty="0" err="1" smtClean="0"/>
              <a:t>Goldings</a:t>
            </a:r>
            <a:r>
              <a:rPr lang="en-CA" dirty="0" smtClean="0"/>
              <a:t> </a:t>
            </a:r>
          </a:p>
          <a:p>
            <a:r>
              <a:rPr lang="en-CA" b="1" dirty="0" smtClean="0"/>
              <a:t>Thoughts</a:t>
            </a:r>
            <a:r>
              <a:rPr lang="en-CA" dirty="0" smtClean="0"/>
              <a:t>- what is going on in the character’s head</a:t>
            </a:r>
          </a:p>
          <a:p>
            <a:r>
              <a:rPr lang="en-CA" b="1" dirty="0" smtClean="0"/>
              <a:t>Appearance</a:t>
            </a:r>
            <a:r>
              <a:rPr lang="en-CA" dirty="0" smtClean="0"/>
              <a:t>-  what they look like </a:t>
            </a:r>
            <a:r>
              <a:rPr lang="en-CA" i="1" dirty="0" smtClean="0"/>
              <a:t>(compare Jack and Ralph’s colourings) </a:t>
            </a:r>
          </a:p>
        </p:txBody>
      </p:sp>
    </p:spTree>
    <p:extLst>
      <p:ext uri="{BB962C8B-B14F-4D97-AF65-F5344CB8AC3E}">
        <p14:creationId xmlns:p14="http://schemas.microsoft.com/office/powerpoint/2010/main" val="4198284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Indirect Presentation </a:t>
            </a:r>
            <a:endParaRPr lang="en-CA" dirty="0"/>
          </a:p>
        </p:txBody>
      </p:sp>
      <p:sp>
        <p:nvSpPr>
          <p:cNvPr id="3" name="Content Placeholder 2"/>
          <p:cNvSpPr>
            <a:spLocks noGrp="1"/>
          </p:cNvSpPr>
          <p:nvPr>
            <p:ph idx="1"/>
          </p:nvPr>
        </p:nvSpPr>
        <p:spPr/>
        <p:txBody>
          <a:bodyPr>
            <a:normAutofit lnSpcReduction="10000"/>
          </a:bodyPr>
          <a:lstStyle/>
          <a:p>
            <a:r>
              <a:rPr lang="en-CA" b="1" dirty="0"/>
              <a:t>Actions</a:t>
            </a:r>
            <a:r>
              <a:rPr lang="en-CA" dirty="0"/>
              <a:t>-what the character does </a:t>
            </a:r>
          </a:p>
          <a:p>
            <a:r>
              <a:rPr lang="en-CA" b="1" dirty="0"/>
              <a:t>Interactions</a:t>
            </a:r>
            <a:r>
              <a:rPr lang="en-CA" dirty="0"/>
              <a:t>-  how the character relates to others (</a:t>
            </a:r>
            <a:r>
              <a:rPr lang="en-CA" i="1" dirty="0"/>
              <a:t>How does Ralph treat Piggy? Compare him to Jack</a:t>
            </a:r>
            <a:r>
              <a:rPr lang="en-CA" dirty="0"/>
              <a:t>) </a:t>
            </a:r>
            <a:r>
              <a:rPr lang="en-CA" i="1" dirty="0" smtClean="0"/>
              <a:t>(How does Miss </a:t>
            </a:r>
            <a:r>
              <a:rPr lang="en-CA" i="1" dirty="0" err="1" smtClean="0"/>
              <a:t>Maudie</a:t>
            </a:r>
            <a:r>
              <a:rPr lang="en-CA" i="1" dirty="0" smtClean="0"/>
              <a:t> treat </a:t>
            </a:r>
            <a:r>
              <a:rPr lang="en-CA" i="1" dirty="0" err="1" smtClean="0"/>
              <a:t>Jem</a:t>
            </a:r>
            <a:r>
              <a:rPr lang="en-CA" i="1" dirty="0" smtClean="0"/>
              <a:t> and Scout?) </a:t>
            </a:r>
            <a:endParaRPr lang="en-CA" i="1" dirty="0"/>
          </a:p>
          <a:p>
            <a:r>
              <a:rPr lang="en-CA" b="1" dirty="0"/>
              <a:t>Change and development- </a:t>
            </a:r>
            <a:r>
              <a:rPr lang="en-CA" dirty="0"/>
              <a:t>the occurrence of and direction of internal change or development a character undergoes</a:t>
            </a:r>
          </a:p>
          <a:p>
            <a:endParaRPr lang="en-CA" dirty="0"/>
          </a:p>
        </p:txBody>
      </p:sp>
    </p:spTree>
    <p:extLst>
      <p:ext uri="{BB962C8B-B14F-4D97-AF65-F5344CB8AC3E}">
        <p14:creationId xmlns:p14="http://schemas.microsoft.com/office/powerpoint/2010/main" val="3807331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43490" y="1027664"/>
            <a:ext cx="7024744" cy="313104"/>
          </a:xfrm>
        </p:spPr>
        <p:txBody>
          <a:bodyPr>
            <a:normAutofit fontScale="90000"/>
          </a:bodyPr>
          <a:lstStyle/>
          <a:p>
            <a:endParaRPr lang="en-CA" dirty="0"/>
          </a:p>
        </p:txBody>
      </p:sp>
      <p:sp>
        <p:nvSpPr>
          <p:cNvPr id="5" name="Content Placeholder 4"/>
          <p:cNvSpPr>
            <a:spLocks noGrp="1"/>
          </p:cNvSpPr>
          <p:nvPr>
            <p:ph idx="1"/>
          </p:nvPr>
        </p:nvSpPr>
        <p:spPr>
          <a:xfrm>
            <a:off x="1043492" y="1556792"/>
            <a:ext cx="6777317" cy="4275837"/>
          </a:xfrm>
        </p:spPr>
        <p:txBody>
          <a:bodyPr>
            <a:normAutofit fontScale="92500" lnSpcReduction="20000"/>
          </a:bodyPr>
          <a:lstStyle/>
          <a:p>
            <a:r>
              <a:rPr lang="en-CA" dirty="0" smtClean="0"/>
              <a:t>To be truly convincing a character must be consistent and clearly motivated and plausible. </a:t>
            </a:r>
          </a:p>
          <a:p>
            <a:r>
              <a:rPr lang="en-CA" b="1" dirty="0" smtClean="0"/>
              <a:t>Consistent</a:t>
            </a:r>
            <a:r>
              <a:rPr lang="en-CA" dirty="0" smtClean="0"/>
              <a:t>- can’t behave one way on one occasion and then change in another </a:t>
            </a:r>
            <a:r>
              <a:rPr lang="en-CA" sz="1800" dirty="0" smtClean="0"/>
              <a:t>(Darth Vader is not good one scene and then nice the next)</a:t>
            </a:r>
          </a:p>
          <a:p>
            <a:r>
              <a:rPr lang="en-CA" b="1" dirty="0" smtClean="0"/>
              <a:t>Motivated</a:t>
            </a:r>
            <a:r>
              <a:rPr lang="en-CA" dirty="0" smtClean="0"/>
              <a:t>- so the reader can understand why the character acts like the do </a:t>
            </a:r>
            <a:r>
              <a:rPr lang="en-CA" sz="2000" dirty="0" smtClean="0"/>
              <a:t>(why murder someone? Need a motive)</a:t>
            </a:r>
          </a:p>
          <a:p>
            <a:r>
              <a:rPr lang="en-CA" b="1" dirty="0" smtClean="0"/>
              <a:t>Plausible</a:t>
            </a:r>
            <a:r>
              <a:rPr lang="en-CA" dirty="0" smtClean="0"/>
              <a:t>- character should be believable . They can’t be all good or all bad and even if you can’t connect to this character, you can at least be convinced the character can exist. </a:t>
            </a:r>
            <a:endParaRPr lang="en-CA" dirty="0"/>
          </a:p>
        </p:txBody>
      </p:sp>
    </p:spTree>
    <p:extLst>
      <p:ext uri="{BB962C8B-B14F-4D97-AF65-F5344CB8AC3E}">
        <p14:creationId xmlns:p14="http://schemas.microsoft.com/office/powerpoint/2010/main" val="18805219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Discuss with your group:</a:t>
            </a:r>
            <a:endParaRPr lang="en-CA" dirty="0"/>
          </a:p>
        </p:txBody>
      </p:sp>
      <p:sp>
        <p:nvSpPr>
          <p:cNvPr id="3" name="Content Placeholder 2"/>
          <p:cNvSpPr>
            <a:spLocks noGrp="1"/>
          </p:cNvSpPr>
          <p:nvPr>
            <p:ph idx="1"/>
          </p:nvPr>
        </p:nvSpPr>
        <p:spPr/>
        <p:txBody>
          <a:bodyPr/>
          <a:lstStyle/>
          <a:p>
            <a:r>
              <a:rPr lang="en-CA" dirty="0" smtClean="0"/>
              <a:t>Jack repeatedly strikes his knife into a tree trunk. What technique is Golding using to characterize Jack? What other techniques are used to build on Jack’s character? Give examples. </a:t>
            </a:r>
          </a:p>
          <a:p>
            <a:r>
              <a:rPr lang="en-CA" dirty="0" smtClean="0"/>
              <a:t>How would you describe Simon? What techniques does Golding use to build his character? </a:t>
            </a:r>
          </a:p>
          <a:p>
            <a:endParaRPr lang="en-CA" dirty="0" smtClean="0"/>
          </a:p>
          <a:p>
            <a:endParaRPr lang="en-CA" dirty="0"/>
          </a:p>
        </p:txBody>
      </p:sp>
    </p:spTree>
    <p:extLst>
      <p:ext uri="{BB962C8B-B14F-4D97-AF65-F5344CB8AC3E}">
        <p14:creationId xmlns:p14="http://schemas.microsoft.com/office/powerpoint/2010/main" val="1158154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67462" cy="2132856"/>
          </a:xfrm>
          <a:prstGeom prst="rect">
            <a:avLst/>
          </a:prstGeom>
        </p:spPr>
      </p:pic>
      <p:sp>
        <p:nvSpPr>
          <p:cNvPr id="3" name="Content Placeholder 2"/>
          <p:cNvSpPr>
            <a:spLocks noGrp="1"/>
          </p:cNvSpPr>
          <p:nvPr>
            <p:ph idx="1"/>
          </p:nvPr>
        </p:nvSpPr>
        <p:spPr/>
        <p:txBody>
          <a:bodyPr>
            <a:normAutofit lnSpcReduction="10000"/>
          </a:bodyPr>
          <a:lstStyle/>
          <a:p>
            <a:r>
              <a:rPr lang="en-CA" b="1" dirty="0" smtClean="0"/>
              <a:t>Flat character- </a:t>
            </a:r>
            <a:r>
              <a:rPr lang="en-CA" dirty="0" smtClean="0"/>
              <a:t>one or two traits only</a:t>
            </a:r>
          </a:p>
          <a:p>
            <a:r>
              <a:rPr lang="en-CA" b="1" dirty="0" smtClean="0"/>
              <a:t>Round character- </a:t>
            </a:r>
            <a:r>
              <a:rPr lang="en-CA" dirty="0" smtClean="0"/>
              <a:t>complex and many sided</a:t>
            </a:r>
          </a:p>
          <a:p>
            <a:endParaRPr lang="en-CA" dirty="0"/>
          </a:p>
          <a:p>
            <a:r>
              <a:rPr lang="en-CA" b="1" dirty="0" smtClean="0"/>
              <a:t>Static</a:t>
            </a:r>
            <a:r>
              <a:rPr lang="en-CA" dirty="0" smtClean="0"/>
              <a:t>- same person at the end of the story as the beginning- no development</a:t>
            </a:r>
          </a:p>
          <a:p>
            <a:r>
              <a:rPr lang="en-CA" b="1" dirty="0" smtClean="0"/>
              <a:t>Dynamic</a:t>
            </a:r>
            <a:r>
              <a:rPr lang="en-CA" dirty="0" smtClean="0"/>
              <a:t>- undergoes a permanent change in condition or a minor change in opinion</a:t>
            </a:r>
            <a:endParaRPr lang="en-CA" dirty="0"/>
          </a:p>
        </p:txBody>
      </p:sp>
    </p:spTree>
    <p:extLst>
      <p:ext uri="{BB962C8B-B14F-4D97-AF65-F5344CB8AC3E}">
        <p14:creationId xmlns:p14="http://schemas.microsoft.com/office/powerpoint/2010/main" val="1831240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Avatar</a:t>
            </a:r>
            <a:endParaRPr lang="en-CA" dirty="0"/>
          </a:p>
        </p:txBody>
      </p:sp>
      <p:sp>
        <p:nvSpPr>
          <p:cNvPr id="3" name="Content Placeholder 2"/>
          <p:cNvSpPr>
            <a:spLocks noGrp="1"/>
          </p:cNvSpPr>
          <p:nvPr>
            <p:ph idx="1"/>
          </p:nvPr>
        </p:nvSpPr>
        <p:spPr/>
        <p:txBody>
          <a:bodyPr>
            <a:normAutofit/>
          </a:bodyPr>
          <a:lstStyle/>
          <a:p>
            <a:r>
              <a:rPr lang="en-CA" b="1" dirty="0" smtClean="0"/>
              <a:t>The</a:t>
            </a:r>
            <a:r>
              <a:rPr lang="en-CA" b="1" dirty="0"/>
              <a:t>  attack on the </a:t>
            </a:r>
            <a:r>
              <a:rPr lang="en-CA" b="1" dirty="0" err="1"/>
              <a:t>Na'vi</a:t>
            </a:r>
            <a:r>
              <a:rPr lang="en-CA" b="1" dirty="0"/>
              <a:t>  people in </a:t>
            </a:r>
            <a:r>
              <a:rPr lang="en-CA" b="1" dirty="0" smtClean="0"/>
              <a:t>Avatar</a:t>
            </a:r>
            <a:r>
              <a:rPr lang="en-CA" b="1" dirty="0"/>
              <a:t>  makes a perfect allegory to the</a:t>
            </a:r>
            <a:r>
              <a:rPr lang="en-CA" dirty="0"/>
              <a:t> </a:t>
            </a:r>
            <a:r>
              <a:rPr lang="en-CA" b="1" dirty="0"/>
              <a:t>real history of the oppression on Native Americans or colonial Africans or the Indochinese or the entirety of the World at the hands of the English , Spanish, and </a:t>
            </a:r>
            <a:r>
              <a:rPr lang="en-CA" b="1" dirty="0" smtClean="0"/>
              <a:t>Portuguese, </a:t>
            </a:r>
            <a:r>
              <a:rPr lang="en-CA" b="1" dirty="0"/>
              <a:t>in the name of the resources</a:t>
            </a:r>
            <a:r>
              <a:rPr lang="en-CA" b="1" dirty="0" smtClean="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260648"/>
            <a:ext cx="2952328" cy="1845205"/>
          </a:xfrm>
          <a:prstGeom prst="rect">
            <a:avLst/>
          </a:prstGeom>
        </p:spPr>
      </p:pic>
    </p:spTree>
    <p:extLst>
      <p:ext uri="{BB962C8B-B14F-4D97-AF65-F5344CB8AC3E}">
        <p14:creationId xmlns:p14="http://schemas.microsoft.com/office/powerpoint/2010/main" val="297358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District 9</a:t>
            </a:r>
            <a:endParaRPr lang="en-CA" dirty="0"/>
          </a:p>
        </p:txBody>
      </p:sp>
      <p:sp>
        <p:nvSpPr>
          <p:cNvPr id="3" name="Content Placeholder 2"/>
          <p:cNvSpPr>
            <a:spLocks noGrp="1"/>
          </p:cNvSpPr>
          <p:nvPr>
            <p:ph idx="1"/>
          </p:nvPr>
        </p:nvSpPr>
        <p:spPr/>
        <p:txBody>
          <a:bodyPr>
            <a:normAutofit/>
          </a:bodyPr>
          <a:lstStyle/>
          <a:p>
            <a:r>
              <a:rPr lang="en-CA" dirty="0" smtClean="0"/>
              <a:t>An allegory to apartheid in South Africa where the minority was repressed by the dominant government</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278433"/>
            <a:ext cx="2112234" cy="3168353"/>
          </a:xfrm>
          <a:prstGeom prst="rect">
            <a:avLst/>
          </a:prstGeom>
        </p:spPr>
      </p:pic>
    </p:spTree>
    <p:extLst>
      <p:ext uri="{BB962C8B-B14F-4D97-AF65-F5344CB8AC3E}">
        <p14:creationId xmlns:p14="http://schemas.microsoft.com/office/powerpoint/2010/main" val="2886657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Hunger Games</a:t>
            </a:r>
            <a:endParaRPr lang="en-CA" dirty="0"/>
          </a:p>
        </p:txBody>
      </p:sp>
      <p:sp>
        <p:nvSpPr>
          <p:cNvPr id="3" name="Content Placeholder 2"/>
          <p:cNvSpPr>
            <a:spLocks noGrp="1"/>
          </p:cNvSpPr>
          <p:nvPr>
            <p:ph idx="1"/>
          </p:nvPr>
        </p:nvSpPr>
        <p:spPr/>
        <p:txBody>
          <a:bodyPr>
            <a:normAutofit/>
          </a:bodyPr>
          <a:lstStyle/>
          <a:p>
            <a:r>
              <a:rPr lang="en-CA" dirty="0" smtClean="0"/>
              <a:t>A political allegory- the </a:t>
            </a:r>
            <a:r>
              <a:rPr lang="en-CA" dirty="0"/>
              <a:t>multitudes are brutally oppressed to support a grossly indulgent few, where the life and death horror of (ritualised) war is treated like a spectator sport, where the ruling class is distracted by the superficialities of celebrity culture, media sensationalism, fashion and food. </a:t>
            </a:r>
            <a:r>
              <a:rPr lang="en-CA" dirty="0" smtClean="0"/>
              <a:t>This is the Western “civilization”. </a:t>
            </a:r>
            <a:endParaRPr lang="en-CA" dirty="0"/>
          </a:p>
          <a:p>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620688"/>
            <a:ext cx="2705100" cy="1685925"/>
          </a:xfrm>
          <a:prstGeom prst="rect">
            <a:avLst/>
          </a:prstGeom>
        </p:spPr>
      </p:pic>
    </p:spTree>
    <p:extLst>
      <p:ext uri="{BB962C8B-B14F-4D97-AF65-F5344CB8AC3E}">
        <p14:creationId xmlns:p14="http://schemas.microsoft.com/office/powerpoint/2010/main" val="2363671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624" y="764704"/>
            <a:ext cx="7024744" cy="1143000"/>
          </a:xfrm>
        </p:spPr>
        <p:txBody>
          <a:bodyPr>
            <a:normAutofit fontScale="90000"/>
          </a:bodyPr>
          <a:lstStyle/>
          <a:p>
            <a:r>
              <a:rPr lang="en-CA" dirty="0" smtClean="0"/>
              <a:t>Fables are allegories using animals  </a:t>
            </a:r>
            <a:endParaRPr lang="en-CA" dirty="0"/>
          </a:p>
        </p:txBody>
      </p:sp>
      <p:sp>
        <p:nvSpPr>
          <p:cNvPr id="3" name="Content Placeholder 2"/>
          <p:cNvSpPr>
            <a:spLocks noGrp="1"/>
          </p:cNvSpPr>
          <p:nvPr>
            <p:ph idx="1"/>
          </p:nvPr>
        </p:nvSpPr>
        <p:spPr>
          <a:xfrm>
            <a:off x="611560" y="1907704"/>
            <a:ext cx="7848872" cy="4401616"/>
          </a:xfrm>
        </p:spPr>
        <p:txBody>
          <a:bodyPr>
            <a:noAutofit/>
          </a:bodyPr>
          <a:lstStyle/>
          <a:p>
            <a:r>
              <a:rPr lang="en-CA" sz="1600" dirty="0"/>
              <a:t> </a:t>
            </a:r>
            <a:r>
              <a:rPr lang="en-CA" sz="1800" u="sng" dirty="0"/>
              <a:t>The Tortoise and the Hare </a:t>
            </a:r>
          </a:p>
          <a:p>
            <a:r>
              <a:rPr lang="en-CA" sz="1800" dirty="0" smtClean="0"/>
              <a:t>    </a:t>
            </a:r>
            <a:r>
              <a:rPr lang="en-CA" sz="1800" dirty="0"/>
              <a:t>This classic fable from Aesop tells the story of a plucky hare who acts the bully and teases Tortoise for being so slow. Tortoise challenges Hare to a race and, because of Hare's overconfidence and laziness, wins. While this story can be enjoyed as just a fun story where a turtle beats a rabbit in a footrace, it is obviously meant, like all other fables from Aesop, to teach a lesson, and therefore this story is considered an allegory. The hidden meaning, or moral, here is that some people are born with natural talents but waste them to idleness or laziness. The tortoise's character is meant to show how despite natural talents, perseverance, hard work, and focus can win the day. Adults read this fable and see both the tortoise and hare as people they know in real life or have heard about. The race, read allegorically, is actually life itself. See the story for yourself below and try to read it allegorically.</a:t>
            </a:r>
          </a:p>
        </p:txBody>
      </p:sp>
    </p:spTree>
    <p:extLst>
      <p:ext uri="{BB962C8B-B14F-4D97-AF65-F5344CB8AC3E}">
        <p14:creationId xmlns:p14="http://schemas.microsoft.com/office/powerpoint/2010/main" val="11127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Symbolism in Tortoise and Hare </a:t>
            </a:r>
            <a:endParaRPr lang="en-CA" dirty="0"/>
          </a:p>
        </p:txBody>
      </p:sp>
      <p:sp>
        <p:nvSpPr>
          <p:cNvPr id="3" name="Content Placeholder 2"/>
          <p:cNvSpPr>
            <a:spLocks noGrp="1"/>
          </p:cNvSpPr>
          <p:nvPr>
            <p:ph idx="1"/>
          </p:nvPr>
        </p:nvSpPr>
        <p:spPr/>
        <p:txBody>
          <a:bodyPr/>
          <a:lstStyle/>
          <a:p>
            <a:r>
              <a:rPr lang="en-CA" dirty="0" smtClean="0"/>
              <a:t>What are the symbols in this fable? </a:t>
            </a:r>
          </a:p>
          <a:p>
            <a:r>
              <a:rPr lang="en-CA" dirty="0" smtClean="0"/>
              <a:t>They are used to reinforce meaning and the message. </a:t>
            </a:r>
            <a:endParaRPr lang="en-CA" dirty="0"/>
          </a:p>
        </p:txBody>
      </p:sp>
    </p:spTree>
    <p:extLst>
      <p:ext uri="{BB962C8B-B14F-4D97-AF65-F5344CB8AC3E}">
        <p14:creationId xmlns:p14="http://schemas.microsoft.com/office/powerpoint/2010/main" val="3770130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Yertle</a:t>
            </a:r>
            <a:r>
              <a:rPr lang="en-CA" dirty="0" smtClean="0"/>
              <a:t> the Turtle </a:t>
            </a:r>
            <a:endParaRPr lang="en-CA" dirty="0"/>
          </a:p>
        </p:txBody>
      </p:sp>
      <p:pic>
        <p:nvPicPr>
          <p:cNvPr id="4" name="Watch Yertle The Turtle Online   VideoSurf Video Search   DR SEUSS VIDEO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4988" y="2324100"/>
            <a:ext cx="5253037" cy="3508375"/>
          </a:xfrm>
        </p:spPr>
      </p:pic>
    </p:spTree>
    <p:extLst>
      <p:ext uri="{BB962C8B-B14F-4D97-AF65-F5344CB8AC3E}">
        <p14:creationId xmlns:p14="http://schemas.microsoft.com/office/powerpoint/2010/main" val="422866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60648"/>
            <a:ext cx="7024744" cy="1143000"/>
          </a:xfrm>
        </p:spPr>
        <p:txBody>
          <a:bodyPr/>
          <a:lstStyle/>
          <a:p>
            <a:r>
              <a:rPr lang="en-CA" dirty="0" smtClean="0"/>
              <a:t>Allegory –Garden of Eden</a:t>
            </a:r>
            <a:endParaRPr lang="en-CA" dirty="0"/>
          </a:p>
        </p:txBody>
      </p:sp>
      <p:sp>
        <p:nvSpPr>
          <p:cNvPr id="3" name="Content Placeholder 2"/>
          <p:cNvSpPr>
            <a:spLocks noGrp="1"/>
          </p:cNvSpPr>
          <p:nvPr>
            <p:ph idx="1"/>
          </p:nvPr>
        </p:nvSpPr>
        <p:spPr>
          <a:xfrm>
            <a:off x="1043492" y="1556792"/>
            <a:ext cx="7056900" cy="5301208"/>
          </a:xfrm>
        </p:spPr>
        <p:txBody>
          <a:bodyPr>
            <a:normAutofit fontScale="70000" lnSpcReduction="20000"/>
          </a:bodyPr>
          <a:lstStyle/>
          <a:p>
            <a:pPr marL="68580" indent="0">
              <a:buNone/>
            </a:pPr>
            <a:endParaRPr lang="en-CA" sz="1300" dirty="0" smtClean="0"/>
          </a:p>
          <a:p>
            <a:r>
              <a:rPr lang="en-CA" sz="1400" dirty="0"/>
              <a:t> </a:t>
            </a:r>
          </a:p>
          <a:p>
            <a:r>
              <a:rPr lang="en-CA" sz="2900" dirty="0"/>
              <a:t>In the Biblical Garden Of Eden Story, God creates man from the dust of the earth, gives him a soul, by breathing life into him, and places him in a beautiful garden, made especially for him. In the garden are all sorts of trees with fruit that provides food for the man. God understands that the man should not be alone, and sets out to provide a companion for him. Out of the dust God creates animals, birds, and all living creatures, but none is found to be a suitable partner for the man. God then causes the man to fall into a deep sleep, takes one of his ribs and from it creates a woman. Adam and Eve, as the man and woman are called, are not ashamed, though naked, and appear to have no physical attraction for each other. </a:t>
            </a:r>
            <a:br>
              <a:rPr lang="en-CA" sz="2900" dirty="0"/>
            </a:br>
            <a:r>
              <a:rPr lang="en-CA" sz="2300" dirty="0"/>
              <a:t>Source: </a:t>
            </a:r>
            <a:r>
              <a:rPr lang="en-CA" sz="2300" dirty="0">
                <a:hlinkClick r:id="rId3"/>
              </a:rPr>
              <a:t>http://www.shvoong.com/books/254221-garden-eden-story/#ixzz2tKPC9jxt</a:t>
            </a:r>
            <a:r>
              <a:rPr lang="en-CA" sz="2300" dirty="0"/>
              <a:t/>
            </a:r>
            <a:br>
              <a:rPr lang="en-CA" sz="2300" dirty="0"/>
            </a:br>
            <a:endParaRPr lang="en-CA" sz="2300" dirty="0"/>
          </a:p>
          <a:p>
            <a:endParaRPr lang="en-CA" sz="1300" dirty="0"/>
          </a:p>
          <a:p>
            <a:endParaRPr lang="en-CA" sz="1300" dirty="0" smtClean="0"/>
          </a:p>
          <a:p>
            <a:endParaRPr lang="en-CA" dirty="0" smtClean="0"/>
          </a:p>
          <a:p>
            <a:endParaRPr lang="en-CA" dirty="0"/>
          </a:p>
        </p:txBody>
      </p:sp>
    </p:spTree>
    <p:extLst>
      <p:ext uri="{BB962C8B-B14F-4D97-AF65-F5344CB8AC3E}">
        <p14:creationId xmlns:p14="http://schemas.microsoft.com/office/powerpoint/2010/main" val="29069098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1782</TotalTime>
  <Words>1417</Words>
  <Application>Microsoft Office PowerPoint</Application>
  <PresentationFormat>On-screen Show (4:3)</PresentationFormat>
  <Paragraphs>111</Paragraphs>
  <Slides>24</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Century Gothic</vt:lpstr>
      <vt:lpstr>Wingdings 2</vt:lpstr>
      <vt:lpstr>Austin</vt:lpstr>
      <vt:lpstr>Literary Terms in Lord of the Flies</vt:lpstr>
      <vt:lpstr>Allegory</vt:lpstr>
      <vt:lpstr>Avatar</vt:lpstr>
      <vt:lpstr>District 9</vt:lpstr>
      <vt:lpstr>Hunger Games</vt:lpstr>
      <vt:lpstr>Fables are allegories using animals  </vt:lpstr>
      <vt:lpstr>Symbolism in Tortoise and Hare </vt:lpstr>
      <vt:lpstr>Yertle the Turtle </vt:lpstr>
      <vt:lpstr>Allegory –Garden of Eden</vt:lpstr>
      <vt:lpstr>PowerPoint Presentation</vt:lpstr>
      <vt:lpstr>PowerPoint Presentation</vt:lpstr>
      <vt:lpstr>Symbolism</vt:lpstr>
      <vt:lpstr>PowerPoint Presentation</vt:lpstr>
      <vt:lpstr>Symbolism</vt:lpstr>
      <vt:lpstr>Objects as Symbols</vt:lpstr>
      <vt:lpstr>Characters as Symbols</vt:lpstr>
      <vt:lpstr>Character- “the foundation of good fiction is character-creating and nothing else”</vt:lpstr>
      <vt:lpstr>Characterization</vt:lpstr>
      <vt:lpstr>PowerPoint Presentation</vt:lpstr>
      <vt:lpstr>Direct Presentation (of the character)  </vt:lpstr>
      <vt:lpstr>Indirect Presentation </vt:lpstr>
      <vt:lpstr>PowerPoint Presentation</vt:lpstr>
      <vt:lpstr>Discuss with your group: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Literary Terms in Lord of the Flies</dc:title>
  <dc:creator>Thomasen, Sheri</dc:creator>
  <cp:lastModifiedBy>Thomasen, Sheri</cp:lastModifiedBy>
  <cp:revision>32</cp:revision>
  <dcterms:created xsi:type="dcterms:W3CDTF">2013-09-12T15:54:33Z</dcterms:created>
  <dcterms:modified xsi:type="dcterms:W3CDTF">2015-09-10T22:39:33Z</dcterms:modified>
</cp:coreProperties>
</file>