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9"/>
    <p:restoredTop sz="94685"/>
  </p:normalViewPr>
  <p:slideViewPr>
    <p:cSldViewPr snapToGrid="0" snapToObjects="1">
      <p:cViewPr>
        <p:scale>
          <a:sx n="104" d="100"/>
          <a:sy n="104" d="100"/>
        </p:scale>
        <p:origin x="776"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7AACE-D10D-5542-9BAB-EEEFDD832715}" type="datetimeFigureOut">
              <a:rPr lang="en-US" smtClean="0"/>
              <a:t>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EA54E-C9C1-E04F-9138-CC7A05D9146F}" type="slidenum">
              <a:rPr lang="en-US" smtClean="0"/>
              <a:t>‹#›</a:t>
            </a:fld>
            <a:endParaRPr lang="en-US"/>
          </a:p>
        </p:txBody>
      </p:sp>
    </p:spTree>
    <p:extLst>
      <p:ext uri="{BB962C8B-B14F-4D97-AF65-F5344CB8AC3E}">
        <p14:creationId xmlns:p14="http://schemas.microsoft.com/office/powerpoint/2010/main" val="123835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177A4F-B41C-C344-8801-ABF416727873}"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E34E6-F9C6-654B-8ECC-5DC070FFD434}" type="slidenum">
              <a:rPr lang="en-US" smtClean="0"/>
              <a:t>‹#›</a:t>
            </a:fld>
            <a:endParaRPr lang="en-US"/>
          </a:p>
        </p:txBody>
      </p:sp>
    </p:spTree>
    <p:extLst>
      <p:ext uri="{BB962C8B-B14F-4D97-AF65-F5344CB8AC3E}">
        <p14:creationId xmlns:p14="http://schemas.microsoft.com/office/powerpoint/2010/main" val="165541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77A4F-B41C-C344-8801-ABF416727873}"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E34E6-F9C6-654B-8ECC-5DC070FFD434}" type="slidenum">
              <a:rPr lang="en-US" smtClean="0"/>
              <a:t>‹#›</a:t>
            </a:fld>
            <a:endParaRPr lang="en-US"/>
          </a:p>
        </p:txBody>
      </p:sp>
    </p:spTree>
    <p:extLst>
      <p:ext uri="{BB962C8B-B14F-4D97-AF65-F5344CB8AC3E}">
        <p14:creationId xmlns:p14="http://schemas.microsoft.com/office/powerpoint/2010/main" val="63261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77A4F-B41C-C344-8801-ABF416727873}"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E34E6-F9C6-654B-8ECC-5DC070FFD434}" type="slidenum">
              <a:rPr lang="en-US" smtClean="0"/>
              <a:t>‹#›</a:t>
            </a:fld>
            <a:endParaRPr lang="en-US"/>
          </a:p>
        </p:txBody>
      </p:sp>
    </p:spTree>
    <p:extLst>
      <p:ext uri="{BB962C8B-B14F-4D97-AF65-F5344CB8AC3E}">
        <p14:creationId xmlns:p14="http://schemas.microsoft.com/office/powerpoint/2010/main" val="23320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77A4F-B41C-C344-8801-ABF416727873}"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E34E6-F9C6-654B-8ECC-5DC070FFD434}" type="slidenum">
              <a:rPr lang="en-US" smtClean="0"/>
              <a:t>‹#›</a:t>
            </a:fld>
            <a:endParaRPr lang="en-US"/>
          </a:p>
        </p:txBody>
      </p:sp>
    </p:spTree>
    <p:extLst>
      <p:ext uri="{BB962C8B-B14F-4D97-AF65-F5344CB8AC3E}">
        <p14:creationId xmlns:p14="http://schemas.microsoft.com/office/powerpoint/2010/main" val="192295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77A4F-B41C-C344-8801-ABF416727873}"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E34E6-F9C6-654B-8ECC-5DC070FFD434}" type="slidenum">
              <a:rPr lang="en-US" smtClean="0"/>
              <a:t>‹#›</a:t>
            </a:fld>
            <a:endParaRPr lang="en-US"/>
          </a:p>
        </p:txBody>
      </p:sp>
    </p:spTree>
    <p:extLst>
      <p:ext uri="{BB962C8B-B14F-4D97-AF65-F5344CB8AC3E}">
        <p14:creationId xmlns:p14="http://schemas.microsoft.com/office/powerpoint/2010/main" val="163706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177A4F-B41C-C344-8801-ABF416727873}"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E34E6-F9C6-654B-8ECC-5DC070FFD434}" type="slidenum">
              <a:rPr lang="en-US" smtClean="0"/>
              <a:t>‹#›</a:t>
            </a:fld>
            <a:endParaRPr lang="en-US"/>
          </a:p>
        </p:txBody>
      </p:sp>
    </p:spTree>
    <p:extLst>
      <p:ext uri="{BB962C8B-B14F-4D97-AF65-F5344CB8AC3E}">
        <p14:creationId xmlns:p14="http://schemas.microsoft.com/office/powerpoint/2010/main" val="55797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177A4F-B41C-C344-8801-ABF416727873}" type="datetimeFigureOut">
              <a:rPr lang="en-US" smtClean="0"/>
              <a:t>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E34E6-F9C6-654B-8ECC-5DC070FFD434}" type="slidenum">
              <a:rPr lang="en-US" smtClean="0"/>
              <a:t>‹#›</a:t>
            </a:fld>
            <a:endParaRPr lang="en-US"/>
          </a:p>
        </p:txBody>
      </p:sp>
    </p:spTree>
    <p:extLst>
      <p:ext uri="{BB962C8B-B14F-4D97-AF65-F5344CB8AC3E}">
        <p14:creationId xmlns:p14="http://schemas.microsoft.com/office/powerpoint/2010/main" val="201415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77A4F-B41C-C344-8801-ABF416727873}" type="datetimeFigureOut">
              <a:rPr lang="en-US" smtClean="0"/>
              <a:t>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AE34E6-F9C6-654B-8ECC-5DC070FFD434}" type="slidenum">
              <a:rPr lang="en-US" smtClean="0"/>
              <a:t>‹#›</a:t>
            </a:fld>
            <a:endParaRPr lang="en-US"/>
          </a:p>
        </p:txBody>
      </p:sp>
    </p:spTree>
    <p:extLst>
      <p:ext uri="{BB962C8B-B14F-4D97-AF65-F5344CB8AC3E}">
        <p14:creationId xmlns:p14="http://schemas.microsoft.com/office/powerpoint/2010/main" val="112950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77A4F-B41C-C344-8801-ABF416727873}" type="datetimeFigureOut">
              <a:rPr lang="en-US" smtClean="0"/>
              <a:t>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AE34E6-F9C6-654B-8ECC-5DC070FFD434}" type="slidenum">
              <a:rPr lang="en-US" smtClean="0"/>
              <a:t>‹#›</a:t>
            </a:fld>
            <a:endParaRPr lang="en-US"/>
          </a:p>
        </p:txBody>
      </p:sp>
    </p:spTree>
    <p:extLst>
      <p:ext uri="{BB962C8B-B14F-4D97-AF65-F5344CB8AC3E}">
        <p14:creationId xmlns:p14="http://schemas.microsoft.com/office/powerpoint/2010/main" val="190493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77A4F-B41C-C344-8801-ABF416727873}"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E34E6-F9C6-654B-8ECC-5DC070FFD434}" type="slidenum">
              <a:rPr lang="en-US" smtClean="0"/>
              <a:t>‹#›</a:t>
            </a:fld>
            <a:endParaRPr lang="en-US"/>
          </a:p>
        </p:txBody>
      </p:sp>
    </p:spTree>
    <p:extLst>
      <p:ext uri="{BB962C8B-B14F-4D97-AF65-F5344CB8AC3E}">
        <p14:creationId xmlns:p14="http://schemas.microsoft.com/office/powerpoint/2010/main" val="148619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77A4F-B41C-C344-8801-ABF416727873}"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E34E6-F9C6-654B-8ECC-5DC070FFD434}" type="slidenum">
              <a:rPr lang="en-US" smtClean="0"/>
              <a:t>‹#›</a:t>
            </a:fld>
            <a:endParaRPr lang="en-US"/>
          </a:p>
        </p:txBody>
      </p:sp>
    </p:spTree>
    <p:extLst>
      <p:ext uri="{BB962C8B-B14F-4D97-AF65-F5344CB8AC3E}">
        <p14:creationId xmlns:p14="http://schemas.microsoft.com/office/powerpoint/2010/main" val="1179639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77A4F-B41C-C344-8801-ABF416727873}" type="datetimeFigureOut">
              <a:rPr lang="en-US" smtClean="0"/>
              <a:t>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34E6-F9C6-654B-8ECC-5DC070FFD434}" type="slidenum">
              <a:rPr lang="en-US" smtClean="0"/>
              <a:t>‹#›</a:t>
            </a:fld>
            <a:endParaRPr lang="en-US"/>
          </a:p>
        </p:txBody>
      </p:sp>
    </p:spTree>
    <p:extLst>
      <p:ext uri="{BB962C8B-B14F-4D97-AF65-F5344CB8AC3E}">
        <p14:creationId xmlns:p14="http://schemas.microsoft.com/office/powerpoint/2010/main" val="927987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5" Type="http://schemas.openxmlformats.org/officeDocument/2006/relationships/image" Target="../media/image2.png"/><Relationship Id="rId1" Type="http://schemas.microsoft.com/office/2007/relationships/media" Target="../media/media1.m4a"/><Relationship Id="rId2" Type="http://schemas.openxmlformats.org/officeDocument/2006/relationships/audio" Target="../media/media1.m4a"/></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charset="0"/>
                <a:ea typeface="Times" charset="0"/>
                <a:cs typeface="Times" charset="0"/>
              </a:rPr>
              <a:t>When I was Fair and Young </a:t>
            </a:r>
            <a:endParaRPr lang="en-US" dirty="0">
              <a:latin typeface="Times" charset="0"/>
              <a:ea typeface="Times" charset="0"/>
              <a:cs typeface="Times" charset="0"/>
            </a:endParaRPr>
          </a:p>
        </p:txBody>
      </p:sp>
      <p:sp>
        <p:nvSpPr>
          <p:cNvPr id="3" name="Subtitle 2"/>
          <p:cNvSpPr>
            <a:spLocks noGrp="1"/>
          </p:cNvSpPr>
          <p:nvPr>
            <p:ph type="subTitle" idx="1"/>
          </p:nvPr>
        </p:nvSpPr>
        <p:spPr/>
        <p:txBody>
          <a:bodyPr/>
          <a:lstStyle/>
          <a:p>
            <a:r>
              <a:rPr lang="en-US" dirty="0" smtClean="0">
                <a:latin typeface="Times" charset="0"/>
                <a:ea typeface="Times" charset="0"/>
                <a:cs typeface="Times" charset="0"/>
              </a:rPr>
              <a:t>By Queen Elizabeth I </a:t>
            </a:r>
          </a:p>
        </p:txBody>
      </p:sp>
    </p:spTree>
    <p:extLst>
      <p:ext uri="{BB962C8B-B14F-4D97-AF65-F5344CB8AC3E}">
        <p14:creationId xmlns:p14="http://schemas.microsoft.com/office/powerpoint/2010/main" val="34804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latin typeface="Times" charset="0"/>
                <a:ea typeface="Times" charset="0"/>
                <a:cs typeface="Times" charset="0"/>
              </a:rPr>
              <a:t>Bringing the Poem to life </a:t>
            </a:r>
          </a:p>
        </p:txBody>
      </p:sp>
      <p:sp>
        <p:nvSpPr>
          <p:cNvPr id="9" name="Freeform: Shape 8">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1" b="2287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3" name="New Recording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79078" y="339982"/>
            <a:ext cx="812800" cy="812800"/>
          </a:xfrm>
          <a:prstGeom prst="rect">
            <a:avLst/>
          </a:prstGeom>
        </p:spPr>
      </p:pic>
    </p:spTree>
    <p:extLst>
      <p:ext uri="{BB962C8B-B14F-4D97-AF65-F5344CB8AC3E}">
        <p14:creationId xmlns:p14="http://schemas.microsoft.com/office/powerpoint/2010/main" val="35590948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7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392598" y="640263"/>
            <a:ext cx="5221266" cy="1344975"/>
          </a:xfrm>
        </p:spPr>
        <p:txBody>
          <a:bodyPr>
            <a:normAutofit/>
          </a:bodyPr>
          <a:lstStyle/>
          <a:p>
            <a:r>
              <a:rPr lang="en-US" sz="4000">
                <a:latin typeface="Times" charset="0"/>
                <a:ea typeface="Times" charset="0"/>
                <a:cs typeface="Times" charset="0"/>
              </a:rPr>
              <a:t>Imagery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886" r="3234"/>
          <a:stretch/>
        </p:blipFill>
        <p:spPr>
          <a:xfrm>
            <a:off x="1110333" y="484632"/>
            <a:ext cx="3875334" cy="5733287"/>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6391903" y="2121763"/>
            <a:ext cx="5235490" cy="3773010"/>
          </a:xfrm>
        </p:spPr>
        <p:txBody>
          <a:bodyPr>
            <a:normAutofit/>
          </a:bodyPr>
          <a:lstStyle/>
          <a:p>
            <a:r>
              <a:rPr lang="en-CA" sz="1100">
                <a:latin typeface="Times" charset="0"/>
                <a:ea typeface="Times" charset="0"/>
                <a:cs typeface="Times" charset="0"/>
              </a:rPr>
              <a:t>1.)	</a:t>
            </a:r>
            <a:endParaRPr lang="en-US" sz="1100">
              <a:latin typeface="Times" charset="0"/>
              <a:ea typeface="Times" charset="0"/>
              <a:cs typeface="Times" charset="0"/>
            </a:endParaRPr>
          </a:p>
          <a:p>
            <a:r>
              <a:rPr lang="en-CA" sz="1100">
                <a:latin typeface="Times" charset="0"/>
                <a:ea typeface="Times" charset="0"/>
                <a:cs typeface="Times" charset="0"/>
              </a:rPr>
              <a:t>IMAGE: “Of many was I sought their mistress for to be” (Queen Elizabeth I, Line 2).</a:t>
            </a:r>
            <a:endParaRPr lang="en-US" sz="1100">
              <a:latin typeface="Times" charset="0"/>
              <a:ea typeface="Times" charset="0"/>
              <a:cs typeface="Times" charset="0"/>
            </a:endParaRPr>
          </a:p>
          <a:p>
            <a:r>
              <a:rPr lang="en-CA" sz="1100">
                <a:latin typeface="Times" charset="0"/>
                <a:ea typeface="Times" charset="0"/>
                <a:cs typeface="Times" charset="0"/>
              </a:rPr>
              <a:t>MEANING: She was desired by men, and she had power over them.’</a:t>
            </a:r>
          </a:p>
          <a:p>
            <a:endParaRPr lang="en-US" sz="1100">
              <a:latin typeface="Times" charset="0"/>
              <a:ea typeface="Times" charset="0"/>
              <a:cs typeface="Times" charset="0"/>
            </a:endParaRPr>
          </a:p>
          <a:p>
            <a:r>
              <a:rPr lang="en-US" sz="1100">
                <a:latin typeface="Times" charset="0"/>
                <a:ea typeface="Times" charset="0"/>
                <a:cs typeface="Times" charset="0"/>
              </a:rPr>
              <a:t>2.)</a:t>
            </a:r>
            <a:r>
              <a:rPr lang="en-CA" sz="1100">
                <a:latin typeface="Times" charset="0"/>
                <a:ea typeface="Times" charset="0"/>
                <a:cs typeface="Times" charset="0"/>
              </a:rPr>
              <a:t>	</a:t>
            </a:r>
            <a:endParaRPr lang="en-US" sz="1100">
              <a:latin typeface="Times" charset="0"/>
              <a:ea typeface="Times" charset="0"/>
              <a:cs typeface="Times" charset="0"/>
            </a:endParaRPr>
          </a:p>
          <a:p>
            <a:r>
              <a:rPr lang="en-CA" sz="1100">
                <a:latin typeface="Times" charset="0"/>
                <a:ea typeface="Times" charset="0"/>
                <a:cs typeface="Times" charset="0"/>
              </a:rPr>
              <a:t>IMAGE: “But I did scorn then all, and said to them therefore” (Queen Elizabeth I, Line 3).</a:t>
            </a:r>
            <a:endParaRPr lang="en-US" sz="1100">
              <a:latin typeface="Times" charset="0"/>
              <a:ea typeface="Times" charset="0"/>
              <a:cs typeface="Times" charset="0"/>
            </a:endParaRPr>
          </a:p>
          <a:p>
            <a:r>
              <a:rPr lang="en-CA" sz="1100">
                <a:latin typeface="Times" charset="0"/>
                <a:ea typeface="Times" charset="0"/>
                <a:cs typeface="Times" charset="0"/>
              </a:rPr>
              <a:t>MEANING: She rejected the men who desired her. </a:t>
            </a:r>
          </a:p>
          <a:p>
            <a:endParaRPr lang="en-US" sz="1100">
              <a:latin typeface="Times" charset="0"/>
              <a:ea typeface="Times" charset="0"/>
              <a:cs typeface="Times" charset="0"/>
            </a:endParaRPr>
          </a:p>
          <a:p>
            <a:r>
              <a:rPr lang="en-US" sz="1100">
                <a:latin typeface="Times" charset="0"/>
                <a:ea typeface="Times" charset="0"/>
                <a:cs typeface="Times" charset="0"/>
              </a:rPr>
              <a:t> </a:t>
            </a:r>
            <a:r>
              <a:rPr lang="en-CA" sz="1100">
                <a:latin typeface="Times" charset="0"/>
                <a:ea typeface="Times" charset="0"/>
                <a:cs typeface="Times" charset="0"/>
              </a:rPr>
              <a:t>3.)	</a:t>
            </a:r>
            <a:endParaRPr lang="en-US" sz="1100">
              <a:latin typeface="Times" charset="0"/>
              <a:ea typeface="Times" charset="0"/>
              <a:cs typeface="Times" charset="0"/>
            </a:endParaRPr>
          </a:p>
          <a:p>
            <a:r>
              <a:rPr lang="en-CA" sz="1100">
                <a:latin typeface="Times" charset="0"/>
                <a:ea typeface="Times" charset="0"/>
                <a:cs typeface="Times" charset="0"/>
              </a:rPr>
              <a:t>IMAGE: “How many weeping eyes I made pine in woe;” (Queen Elizabeth I, Line 5).</a:t>
            </a:r>
            <a:endParaRPr lang="en-US" sz="1100">
              <a:latin typeface="Times" charset="0"/>
              <a:ea typeface="Times" charset="0"/>
              <a:cs typeface="Times" charset="0"/>
            </a:endParaRPr>
          </a:p>
          <a:p>
            <a:r>
              <a:rPr lang="en-CA" sz="1100">
                <a:latin typeface="Times" charset="0"/>
                <a:ea typeface="Times" charset="0"/>
                <a:cs typeface="Times" charset="0"/>
              </a:rPr>
              <a:t>MEANING: She was cruel and mean, and now has to suffer. </a:t>
            </a:r>
            <a:endParaRPr lang="en-US" sz="1100">
              <a:latin typeface="Times" charset="0"/>
              <a:ea typeface="Times" charset="0"/>
              <a:cs typeface="Times" charset="0"/>
            </a:endParaRPr>
          </a:p>
          <a:p>
            <a:endParaRPr lang="en-US" sz="1100"/>
          </a:p>
        </p:txBody>
      </p:sp>
    </p:spTree>
    <p:extLst>
      <p:ext uri="{BB962C8B-B14F-4D97-AF65-F5344CB8AC3E}">
        <p14:creationId xmlns:p14="http://schemas.microsoft.com/office/powerpoint/2010/main" val="27631709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rmAutofit/>
          </a:bodyPr>
          <a:lstStyle/>
          <a:p>
            <a:r>
              <a:rPr lang="en-US" dirty="0">
                <a:latin typeface="Times" charset="0"/>
                <a:ea typeface="Times" charset="0"/>
                <a:cs typeface="Times" charset="0"/>
              </a:rPr>
              <a:t>Lyric Qualities </a:t>
            </a: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1" y="2575034"/>
            <a:ext cx="5120113" cy="3462228"/>
          </a:xfrm>
        </p:spPr>
        <p:txBody>
          <a:bodyPr>
            <a:normAutofit/>
          </a:bodyPr>
          <a:lstStyle/>
          <a:p>
            <a:r>
              <a:rPr lang="en-CA" sz="1300" dirty="0">
                <a:latin typeface="Times" charset="0"/>
                <a:ea typeface="Times" charset="0"/>
                <a:cs typeface="Times" charset="0"/>
              </a:rPr>
              <a:t>1.)	</a:t>
            </a:r>
            <a:endParaRPr lang="en-US" sz="1300" dirty="0">
              <a:latin typeface="Times" charset="0"/>
              <a:ea typeface="Times" charset="0"/>
              <a:cs typeface="Times" charset="0"/>
            </a:endParaRPr>
          </a:p>
          <a:p>
            <a:r>
              <a:rPr lang="en-CA" sz="1300" dirty="0">
                <a:latin typeface="Times" charset="0"/>
                <a:ea typeface="Times" charset="0"/>
                <a:cs typeface="Times" charset="0"/>
              </a:rPr>
              <a:t>LYRIC DEVICE: </a:t>
            </a:r>
            <a:r>
              <a:rPr lang="en-CA" sz="1300" dirty="0" smtClean="0">
                <a:latin typeface="Times" charset="0"/>
                <a:ea typeface="Times" charset="0"/>
                <a:cs typeface="Times" charset="0"/>
              </a:rPr>
              <a:t>Repetition</a:t>
            </a:r>
            <a:endParaRPr lang="en-US" sz="1300" dirty="0">
              <a:latin typeface="Times" charset="0"/>
              <a:ea typeface="Times" charset="0"/>
              <a:cs typeface="Times" charset="0"/>
            </a:endParaRPr>
          </a:p>
          <a:p>
            <a:r>
              <a:rPr lang="en-CA" sz="1300" dirty="0">
                <a:latin typeface="Times" charset="0"/>
                <a:ea typeface="Times" charset="0"/>
                <a:cs typeface="Times" charset="0"/>
              </a:rPr>
              <a:t>MEANING: “Go, go, go, seek some other where, importune me no more” (Queen Elizabeth I, Line 4). She felt “too good” to be loved. </a:t>
            </a:r>
          </a:p>
          <a:p>
            <a:endParaRPr lang="en-CA" sz="1300" dirty="0">
              <a:latin typeface="Times" charset="0"/>
              <a:ea typeface="Times" charset="0"/>
              <a:cs typeface="Times" charset="0"/>
            </a:endParaRPr>
          </a:p>
          <a:p>
            <a:r>
              <a:rPr lang="en-CA" sz="1300" dirty="0">
                <a:latin typeface="Times" charset="0"/>
                <a:ea typeface="Times" charset="0"/>
                <a:cs typeface="Times" charset="0"/>
              </a:rPr>
              <a:t>2.)	</a:t>
            </a:r>
            <a:endParaRPr lang="en-US" sz="1300" dirty="0">
              <a:latin typeface="Times" charset="0"/>
              <a:ea typeface="Times" charset="0"/>
              <a:cs typeface="Times" charset="0"/>
            </a:endParaRPr>
          </a:p>
          <a:p>
            <a:r>
              <a:rPr lang="en-CA" sz="1300" dirty="0">
                <a:latin typeface="Times" charset="0"/>
                <a:ea typeface="Times" charset="0"/>
                <a:cs typeface="Times" charset="0"/>
              </a:rPr>
              <a:t>LYRIC DEVICE</a:t>
            </a:r>
            <a:r>
              <a:rPr lang="en-CA" sz="1300" dirty="0" smtClean="0">
                <a:latin typeface="Times" charset="0"/>
                <a:ea typeface="Times" charset="0"/>
                <a:cs typeface="Times" charset="0"/>
              </a:rPr>
              <a:t>: Alliteration </a:t>
            </a:r>
            <a:endParaRPr lang="en-US" sz="1300" dirty="0">
              <a:latin typeface="Times" charset="0"/>
              <a:ea typeface="Times" charset="0"/>
              <a:cs typeface="Times" charset="0"/>
            </a:endParaRPr>
          </a:p>
          <a:p>
            <a:r>
              <a:rPr lang="en-CA" sz="1300" dirty="0">
                <a:latin typeface="Times" charset="0"/>
                <a:ea typeface="Times" charset="0"/>
                <a:cs typeface="Times" charset="0"/>
              </a:rPr>
              <a:t>MEANING</a:t>
            </a:r>
            <a:r>
              <a:rPr lang="en-CA" sz="1300" dirty="0" smtClean="0">
                <a:latin typeface="Times" charset="0"/>
                <a:ea typeface="Times" charset="0"/>
                <a:cs typeface="Times" charset="0"/>
              </a:rPr>
              <a:t>:</a:t>
            </a:r>
            <a:r>
              <a:rPr lang="en-US" sz="1300" dirty="0"/>
              <a:t> </a:t>
            </a:r>
            <a:r>
              <a:rPr lang="en-US" sz="1300" dirty="0" smtClean="0">
                <a:latin typeface="Times" charset="0"/>
                <a:ea typeface="Times" charset="0"/>
                <a:cs typeface="Times" charset="0"/>
              </a:rPr>
              <a:t>There’s alliteration in nearly all lines of this poem. It helps create the  Some words are fair-favor, them-therefore, me-more and seek-some. </a:t>
            </a:r>
            <a:endParaRPr lang="en-US" sz="13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955" r="2045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11767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alphaModFix amt="35000"/>
            <a:extLst>
              <a:ext uri="{28A0092B-C50C-407E-A947-70E740481C1C}">
                <a14:useLocalDpi xmlns:a14="http://schemas.microsoft.com/office/drawing/2010/main" val="0"/>
              </a:ext>
            </a:extLst>
          </a:blip>
          <a:srcRect b="22680"/>
          <a:stretch/>
        </p:blipFill>
        <p:spPr>
          <a:xfrm>
            <a:off x="20" y="1"/>
            <a:ext cx="12191980" cy="6857999"/>
          </a:xfrm>
          <a:prstGeom prst="rect">
            <a:avLst/>
          </a:prstGeom>
        </p:spPr>
      </p:pic>
      <p:sp>
        <p:nvSpPr>
          <p:cNvPr id="2" name="Title 1"/>
          <p:cNvSpPr>
            <a:spLocks noGrp="1"/>
          </p:cNvSpPr>
          <p:nvPr>
            <p:ph type="title"/>
          </p:nvPr>
        </p:nvSpPr>
        <p:spPr>
          <a:xfrm>
            <a:off x="838201" y="1065862"/>
            <a:ext cx="3313164" cy="4726276"/>
          </a:xfrm>
        </p:spPr>
        <p:txBody>
          <a:bodyPr>
            <a:normAutofit/>
          </a:bodyPr>
          <a:lstStyle/>
          <a:p>
            <a:pPr algn="r"/>
            <a:r>
              <a:rPr lang="en-US" sz="4000">
                <a:solidFill>
                  <a:srgbClr val="FFFFFF"/>
                </a:solidFill>
                <a:latin typeface="Times" charset="0"/>
                <a:ea typeface="Times" charset="0"/>
                <a:cs typeface="Times" charset="0"/>
              </a:rPr>
              <a:t>Figurative Meaning </a:t>
            </a:r>
          </a:p>
        </p:txBody>
      </p:sp>
      <p:cxnSp>
        <p:nvCxnSpPr>
          <p:cNvPr id="11" name="Straight Connector 10">
            <a:extLst>
              <a:ext uri="{FF2B5EF4-FFF2-40B4-BE49-F238E27FC236}">
                <a16:creationId xmlns="" xmlns:a16="http://schemas.microsoft.com/office/drawing/2014/main" id="{67182200-4859-4C8D-BCBB-55B245C28B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55379" y="1065862"/>
            <a:ext cx="5744685" cy="4726276"/>
          </a:xfrm>
        </p:spPr>
        <p:txBody>
          <a:bodyPr anchor="ctr">
            <a:normAutofit fontScale="85000" lnSpcReduction="10000"/>
          </a:bodyPr>
          <a:lstStyle/>
          <a:p>
            <a:r>
              <a:rPr lang="en-CA" sz="2000" dirty="0">
                <a:solidFill>
                  <a:srgbClr val="FFFFFF"/>
                </a:solidFill>
              </a:rPr>
              <a:t>1. 	</a:t>
            </a:r>
            <a:endParaRPr lang="en-US" sz="2000" dirty="0">
              <a:solidFill>
                <a:srgbClr val="FFFFFF"/>
              </a:solidFill>
            </a:endParaRPr>
          </a:p>
          <a:p>
            <a:r>
              <a:rPr lang="en-CA" sz="2000" dirty="0">
                <a:solidFill>
                  <a:srgbClr val="FFFFFF"/>
                </a:solidFill>
              </a:rPr>
              <a:t>FIGURATIVE MEANING: Symbol </a:t>
            </a:r>
            <a:endParaRPr lang="en-US" sz="2000" dirty="0">
              <a:solidFill>
                <a:srgbClr val="FFFFFF"/>
              </a:solidFill>
            </a:endParaRPr>
          </a:p>
          <a:p>
            <a:r>
              <a:rPr lang="en-CA" sz="2000" dirty="0">
                <a:solidFill>
                  <a:srgbClr val="FFFFFF"/>
                </a:solidFill>
              </a:rPr>
              <a:t>MEANING: Venus’s </a:t>
            </a:r>
            <a:r>
              <a:rPr lang="en-CA" sz="2000" dirty="0" smtClean="0">
                <a:solidFill>
                  <a:srgbClr val="FFFFFF"/>
                </a:solidFill>
              </a:rPr>
              <a:t>son Cupid, is </a:t>
            </a:r>
            <a:r>
              <a:rPr lang="en-CA" sz="2000" dirty="0">
                <a:solidFill>
                  <a:srgbClr val="FFFFFF"/>
                </a:solidFill>
              </a:rPr>
              <a:t>a symbol for love.  </a:t>
            </a:r>
            <a:endParaRPr lang="en-US" sz="2000" dirty="0">
              <a:solidFill>
                <a:srgbClr val="FFFFFF"/>
              </a:solidFill>
            </a:endParaRPr>
          </a:p>
          <a:p>
            <a:endParaRPr lang="en-US" sz="2000" dirty="0">
              <a:solidFill>
                <a:srgbClr val="FFFFFF"/>
              </a:solidFill>
            </a:endParaRPr>
          </a:p>
          <a:p>
            <a:r>
              <a:rPr lang="en-CA" sz="2000" dirty="0">
                <a:solidFill>
                  <a:srgbClr val="FFFFFF"/>
                </a:solidFill>
              </a:rPr>
              <a:t>2. 	</a:t>
            </a:r>
            <a:endParaRPr lang="en-US" sz="2000" dirty="0">
              <a:solidFill>
                <a:srgbClr val="FFFFFF"/>
              </a:solidFill>
            </a:endParaRPr>
          </a:p>
          <a:p>
            <a:r>
              <a:rPr lang="en-CA" sz="2000" dirty="0">
                <a:solidFill>
                  <a:srgbClr val="FFFFFF"/>
                </a:solidFill>
              </a:rPr>
              <a:t>FIGURATIVE MEANING: </a:t>
            </a:r>
            <a:r>
              <a:rPr lang="en-CA" sz="2000" dirty="0" smtClean="0">
                <a:solidFill>
                  <a:srgbClr val="FFFFFF"/>
                </a:solidFill>
              </a:rPr>
              <a:t>Personification</a:t>
            </a:r>
            <a:endParaRPr lang="en-US" sz="2000" dirty="0">
              <a:solidFill>
                <a:srgbClr val="FFFFFF"/>
              </a:solidFill>
            </a:endParaRPr>
          </a:p>
          <a:p>
            <a:r>
              <a:rPr lang="en-CA" sz="2000" dirty="0">
                <a:solidFill>
                  <a:srgbClr val="FFFFFF"/>
                </a:solidFill>
              </a:rPr>
              <a:t>MEANING: </a:t>
            </a:r>
            <a:r>
              <a:rPr lang="en-CA" sz="2000" dirty="0" smtClean="0">
                <a:solidFill>
                  <a:srgbClr val="FFFFFF"/>
                </a:solidFill>
              </a:rPr>
              <a:t>“How many sighing hearts I have not skill to show” (Queen Elizabeth I, Line 6). Hearts can not sigh. </a:t>
            </a:r>
            <a:endParaRPr lang="en-CA" sz="2000" dirty="0">
              <a:solidFill>
                <a:srgbClr val="FFFFFF"/>
              </a:solidFill>
            </a:endParaRPr>
          </a:p>
          <a:p>
            <a:endParaRPr lang="en-US" sz="2000" dirty="0">
              <a:solidFill>
                <a:srgbClr val="FFFFFF"/>
              </a:solidFill>
            </a:endParaRPr>
          </a:p>
          <a:p>
            <a:r>
              <a:rPr lang="en-CA" sz="2000" dirty="0">
                <a:solidFill>
                  <a:srgbClr val="FFFFFF"/>
                </a:solidFill>
              </a:rPr>
              <a:t>3. </a:t>
            </a:r>
            <a:endParaRPr lang="en-US" sz="2000" dirty="0">
              <a:solidFill>
                <a:srgbClr val="FFFFFF"/>
              </a:solidFill>
            </a:endParaRPr>
          </a:p>
          <a:p>
            <a:r>
              <a:rPr lang="en-CA" sz="2000" dirty="0">
                <a:solidFill>
                  <a:srgbClr val="FFFFFF"/>
                </a:solidFill>
              </a:rPr>
              <a:t>FIGURATIVE </a:t>
            </a:r>
            <a:r>
              <a:rPr lang="en-CA" sz="2000" dirty="0" smtClean="0">
                <a:solidFill>
                  <a:srgbClr val="FFFFFF"/>
                </a:solidFill>
              </a:rPr>
              <a:t>MEANING: </a:t>
            </a:r>
            <a:r>
              <a:rPr lang="en-CA" sz="2000" dirty="0" smtClean="0">
                <a:solidFill>
                  <a:srgbClr val="FFFFFF"/>
                </a:solidFill>
              </a:rPr>
              <a:t>Connotation </a:t>
            </a:r>
            <a:endParaRPr lang="en-US" sz="2000" dirty="0">
              <a:solidFill>
                <a:srgbClr val="FFFFFF"/>
              </a:solidFill>
            </a:endParaRPr>
          </a:p>
          <a:p>
            <a:r>
              <a:rPr lang="en-CA" sz="2000" dirty="0">
                <a:solidFill>
                  <a:srgbClr val="FFFFFF"/>
                </a:solidFill>
              </a:rPr>
              <a:t>MEANING: </a:t>
            </a:r>
            <a:r>
              <a:rPr lang="en-CA" sz="2000" dirty="0" smtClean="0">
                <a:solidFill>
                  <a:srgbClr val="FFFFFF"/>
                </a:solidFill>
              </a:rPr>
              <a:t>“I shall so pluck your plumes so that you shall say no more”(Queen Elizabeth I, Line 11). This is saying she fell in love with someone but got rejected. Taking away plumaged makes you less proud. She is saying all this without actually saying it. </a:t>
            </a:r>
            <a:endParaRPr lang="en-US" sz="2000" dirty="0">
              <a:solidFill>
                <a:srgbClr val="FFFFFF"/>
              </a:solidFill>
            </a:endParaRPr>
          </a:p>
        </p:txBody>
      </p:sp>
    </p:spTree>
    <p:extLst>
      <p:ext uri="{BB962C8B-B14F-4D97-AF65-F5344CB8AC3E}">
        <p14:creationId xmlns:p14="http://schemas.microsoft.com/office/powerpoint/2010/main" val="36447380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rmAutofit/>
          </a:bodyPr>
          <a:lstStyle/>
          <a:p>
            <a:r>
              <a:rPr lang="en-US" dirty="0">
                <a:latin typeface="Times" charset="0"/>
                <a:ea typeface="Times" charset="0"/>
                <a:cs typeface="Times" charset="0"/>
              </a:rPr>
              <a:t>Theme and Tone and Type of poem </a:t>
            </a: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1" y="2575034"/>
            <a:ext cx="5120113" cy="3462228"/>
          </a:xfrm>
        </p:spPr>
        <p:txBody>
          <a:bodyPr>
            <a:normAutofit/>
          </a:bodyPr>
          <a:lstStyle/>
          <a:p>
            <a:r>
              <a:rPr lang="en-US" sz="1800" dirty="0">
                <a:latin typeface="Times" charset="0"/>
                <a:ea typeface="Times" charset="0"/>
                <a:cs typeface="Times" charset="0"/>
              </a:rPr>
              <a:t>The theme of this poem is regret and love. </a:t>
            </a:r>
          </a:p>
          <a:p>
            <a:r>
              <a:rPr lang="en-US" sz="1800" dirty="0">
                <a:latin typeface="Times" charset="0"/>
                <a:ea typeface="Times" charset="0"/>
                <a:cs typeface="Times" charset="0"/>
              </a:rPr>
              <a:t>This poem has a tone of </a:t>
            </a:r>
            <a:r>
              <a:rPr lang="en-US" sz="1800" dirty="0" smtClean="0">
                <a:latin typeface="Times" charset="0"/>
                <a:ea typeface="Times" charset="0"/>
                <a:cs typeface="Times" charset="0"/>
              </a:rPr>
              <a:t>nostalgia and remorse. </a:t>
            </a:r>
            <a:endParaRPr lang="en-US" sz="1800" dirty="0">
              <a:latin typeface="Times" charset="0"/>
              <a:ea typeface="Times" charset="0"/>
              <a:cs typeface="Times" charset="0"/>
            </a:endParaRPr>
          </a:p>
          <a:p>
            <a:r>
              <a:rPr lang="en-US" sz="1800" dirty="0">
                <a:latin typeface="Times" charset="0"/>
                <a:ea typeface="Times" charset="0"/>
                <a:cs typeface="Times" charset="0"/>
              </a:rPr>
              <a:t>This is a couplet poem.</a:t>
            </a:r>
          </a:p>
          <a:p>
            <a:pPr marL="0" marR="0" lvl="0" indent="0" defTabSz="914400" eaLnBrk="1" fontAlgn="auto" latinLnBrk="0" hangingPunct="1">
              <a:spcBef>
                <a:spcPts val="0"/>
              </a:spcBef>
              <a:spcAft>
                <a:spcPts val="0"/>
              </a:spcAft>
              <a:buClrTx/>
              <a:buSzTx/>
              <a:buFontTx/>
              <a:buNone/>
              <a:tabLst/>
              <a:defRPr/>
            </a:pPr>
            <a:endParaRPr lang="en-US"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 b="1635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52815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B336162-B533-4EFE-8BB3-8EBB4A5E32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a:solidFill>
                  <a:srgbClr val="262626"/>
                </a:solidFill>
                <a:latin typeface="Times" charset="0"/>
                <a:ea typeface="Times" charset="0"/>
                <a:cs typeface="Times" charset="0"/>
              </a:rPr>
              <a:t>Literal Meaning </a:t>
            </a:r>
          </a:p>
        </p:txBody>
      </p:sp>
      <p:sp>
        <p:nvSpPr>
          <p:cNvPr id="3" name="Content Placeholder 2"/>
          <p:cNvSpPr>
            <a:spLocks noGrp="1"/>
          </p:cNvSpPr>
          <p:nvPr>
            <p:ph idx="1"/>
          </p:nvPr>
        </p:nvSpPr>
        <p:spPr>
          <a:xfrm>
            <a:off x="6049182" y="802638"/>
            <a:ext cx="5408696" cy="5252722"/>
          </a:xfrm>
        </p:spPr>
        <p:txBody>
          <a:bodyPr anchor="ctr">
            <a:normAutofit/>
          </a:bodyPr>
          <a:lstStyle/>
          <a:p>
            <a:pPr marL="0" indent="0">
              <a:spcBef>
                <a:spcPts val="0"/>
              </a:spcBef>
              <a:spcAft>
                <a:spcPts val="600"/>
              </a:spcAft>
              <a:buNone/>
            </a:pPr>
            <a:r>
              <a:rPr lang="en-CA" sz="2400" i="1" dirty="0">
                <a:latin typeface="Times" charset="0"/>
                <a:ea typeface="Times" charset="0"/>
                <a:cs typeface="Times" charset="0"/>
              </a:rPr>
              <a:t>When I was Fair and Young </a:t>
            </a:r>
            <a:r>
              <a:rPr lang="en-CA" sz="2400" dirty="0">
                <a:latin typeface="Times" charset="0"/>
                <a:ea typeface="Times" charset="0"/>
                <a:cs typeface="Times" charset="0"/>
              </a:rPr>
              <a:t>is about a woman (Queen Elizabeth I), looking back on her life and feeling </a:t>
            </a:r>
            <a:r>
              <a:rPr lang="en-CA" sz="2400" dirty="0" smtClean="0">
                <a:latin typeface="Times" charset="0"/>
                <a:ea typeface="Times" charset="0"/>
                <a:cs typeface="Times" charset="0"/>
              </a:rPr>
              <a:t>great regret </a:t>
            </a:r>
            <a:r>
              <a:rPr lang="en-CA" sz="2400" dirty="0">
                <a:latin typeface="Times" charset="0"/>
                <a:ea typeface="Times" charset="0"/>
                <a:cs typeface="Times" charset="0"/>
              </a:rPr>
              <a:t>towards the decisions she made with love in the past. </a:t>
            </a:r>
            <a:r>
              <a:rPr lang="en-CA" sz="2400" dirty="0" smtClean="0">
                <a:latin typeface="Times" charset="0"/>
                <a:ea typeface="Times" charset="0"/>
                <a:cs typeface="Times" charset="0"/>
              </a:rPr>
              <a:t>She </a:t>
            </a:r>
            <a:r>
              <a:rPr lang="en-CA" sz="2400" dirty="0">
                <a:latin typeface="Times" charset="0"/>
                <a:ea typeface="Times" charset="0"/>
                <a:cs typeface="Times" charset="0"/>
              </a:rPr>
              <a:t>regrets not allowing men into her </a:t>
            </a:r>
            <a:r>
              <a:rPr lang="en-CA" sz="2400" dirty="0" smtClean="0">
                <a:latin typeface="Times" charset="0"/>
                <a:ea typeface="Times" charset="0"/>
                <a:cs typeface="Times" charset="0"/>
              </a:rPr>
              <a:t>life. She </a:t>
            </a:r>
            <a:r>
              <a:rPr lang="en-CA" sz="2400" dirty="0">
                <a:latin typeface="Times" charset="0"/>
                <a:ea typeface="Times" charset="0"/>
                <a:cs typeface="Times" charset="0"/>
              </a:rPr>
              <a:t>took the beauty </a:t>
            </a:r>
            <a:r>
              <a:rPr lang="en-CA" sz="2400" dirty="0" smtClean="0">
                <a:latin typeface="Times" charset="0"/>
                <a:ea typeface="Times" charset="0"/>
                <a:cs typeface="Times" charset="0"/>
              </a:rPr>
              <a:t>that “graced</a:t>
            </a:r>
            <a:r>
              <a:rPr lang="en-CA" sz="2400" dirty="0">
                <a:latin typeface="Times" charset="0"/>
                <a:ea typeface="Times" charset="0"/>
                <a:cs typeface="Times" charset="0"/>
              </a:rPr>
              <a:t>” </a:t>
            </a:r>
            <a:r>
              <a:rPr lang="en-CA" sz="2400" dirty="0" smtClean="0">
                <a:latin typeface="Times" charset="0"/>
                <a:ea typeface="Times" charset="0"/>
                <a:cs typeface="Times" charset="0"/>
              </a:rPr>
              <a:t>her for </a:t>
            </a:r>
            <a:r>
              <a:rPr lang="en-CA" sz="2400" dirty="0">
                <a:latin typeface="Times" charset="0"/>
                <a:ea typeface="Times" charset="0"/>
                <a:cs typeface="Times" charset="0"/>
              </a:rPr>
              <a:t>granted. Now, in her older years, </a:t>
            </a:r>
            <a:r>
              <a:rPr lang="en-CA" sz="2400" dirty="0" smtClean="0">
                <a:latin typeface="Times" charset="0"/>
                <a:ea typeface="Times" charset="0"/>
                <a:cs typeface="Times" charset="0"/>
              </a:rPr>
              <a:t>she doesn't</a:t>
            </a:r>
            <a:r>
              <a:rPr lang="mr-IN" sz="2400" dirty="0">
                <a:latin typeface="Times" charset="0"/>
                <a:ea typeface="Times" charset="0"/>
                <a:cs typeface="Times" charset="0"/>
              </a:rPr>
              <a:t>’</a:t>
            </a:r>
            <a:r>
              <a:rPr lang="en-CA" sz="2400" dirty="0">
                <a:latin typeface="Times" charset="0"/>
                <a:ea typeface="Times" charset="0"/>
                <a:cs typeface="Times" charset="0"/>
              </a:rPr>
              <a:t>t feel like she will be able to be loved like other women. </a:t>
            </a:r>
            <a:endParaRPr lang="en-US" sz="2400" dirty="0">
              <a:latin typeface="Times" charset="0"/>
              <a:ea typeface="Times" charset="0"/>
              <a:cs typeface="Times" charset="0"/>
            </a:endParaRPr>
          </a:p>
          <a:p>
            <a:pPr marL="0" marR="0" lvl="0" indent="0" defTabSz="914400" eaLnBrk="1" fontAlgn="auto" latinLnBrk="0" hangingPunct="1">
              <a:spcBef>
                <a:spcPts val="0"/>
              </a:spcBef>
              <a:spcAft>
                <a:spcPts val="600"/>
              </a:spcAft>
              <a:buClrTx/>
              <a:buSzTx/>
              <a:buFontTx/>
              <a:buNone/>
              <a:tabLst/>
              <a:defRPr/>
            </a:pPr>
            <a:endParaRPr lang="en-US" sz="2400" dirty="0"/>
          </a:p>
        </p:txBody>
      </p:sp>
    </p:spTree>
    <p:extLst>
      <p:ext uri="{BB962C8B-B14F-4D97-AF65-F5344CB8AC3E}">
        <p14:creationId xmlns:p14="http://schemas.microsoft.com/office/powerpoint/2010/main" val="10274766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2252</TotalTime>
  <Words>141</Words>
  <Application>Microsoft Macintosh PowerPoint</Application>
  <PresentationFormat>Widescreen</PresentationFormat>
  <Paragraphs>41</Paragraphs>
  <Slides>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vt:lpstr>
      <vt:lpstr>Office Theme</vt:lpstr>
      <vt:lpstr>When I was Fair and Young </vt:lpstr>
      <vt:lpstr>Bringing the Poem to life </vt:lpstr>
      <vt:lpstr>Imagery </vt:lpstr>
      <vt:lpstr>Lyric Qualities </vt:lpstr>
      <vt:lpstr>Figurative Meaning </vt:lpstr>
      <vt:lpstr>Theme and Tone and Type of poem </vt:lpstr>
      <vt:lpstr>Literal Meaning </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 was Fair and Young </dc:title>
  <dc:creator>132S-Whitman, Savannah</dc:creator>
  <cp:lastModifiedBy>132S-Whitman, Savannah</cp:lastModifiedBy>
  <cp:revision>23</cp:revision>
  <dcterms:created xsi:type="dcterms:W3CDTF">2018-12-17T21:07:39Z</dcterms:created>
  <dcterms:modified xsi:type="dcterms:W3CDTF">2018-12-20T20:49:00Z</dcterms:modified>
</cp:coreProperties>
</file>