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03B7346-7618-41FF-BA60-69DE423C17DD}" type="datetimeFigureOut">
              <a:rPr lang="en-US" smtClean="0"/>
              <a:t>4/14/2019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7476350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B7346-7618-41FF-BA60-69DE423C17DD}"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197115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3B7346-7618-41FF-BA60-69DE423C17D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3774523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3B7346-7618-41FF-BA60-69DE423C17D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281850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B7346-7618-41FF-BA60-69DE423C17D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112547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3B7346-7618-41FF-BA60-69DE423C17DD}" type="datetimeFigureOut">
              <a:rPr lang="en-US" smtClean="0"/>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165804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3B7346-7618-41FF-BA60-69DE423C17DD}" type="datetimeFigureOut">
              <a:rPr lang="en-US" smtClean="0"/>
              <a:t>4/14/2019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157389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03B7346-7618-41FF-BA60-69DE423C17D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3046903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03B7346-7618-41FF-BA60-69DE423C17D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38412205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B7346-7618-41FF-BA60-69DE423C17D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83909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B7346-7618-41FF-BA60-69DE423C17DD}"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203678967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3B7346-7618-41FF-BA60-69DE423C17DD}"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296526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3B7346-7618-41FF-BA60-69DE423C17DD}" type="datetimeFigureOut">
              <a:rPr lang="en-US" smtClean="0"/>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389930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3B7346-7618-41FF-BA60-69DE423C17DD}"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305894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B7346-7618-41FF-BA60-69DE423C17DD}" type="datetimeFigureOut">
              <a:rPr lang="en-US" smtClean="0"/>
              <a:t>4/14/2019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14945399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B7346-7618-41FF-BA60-69DE423C17DD}"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32689897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B7346-7618-41FF-BA60-69DE423C17DD}"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2F63A8-0D80-4BB2-B808-D40EB34C4595}" type="slidenum">
              <a:rPr lang="en-US" smtClean="0"/>
              <a:t>‹#›</a:t>
            </a:fld>
            <a:endParaRPr lang="en-US"/>
          </a:p>
        </p:txBody>
      </p:sp>
    </p:spTree>
    <p:extLst>
      <p:ext uri="{BB962C8B-B14F-4D97-AF65-F5344CB8AC3E}">
        <p14:creationId xmlns:p14="http://schemas.microsoft.com/office/powerpoint/2010/main" val="265117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03B7346-7618-41FF-BA60-69DE423C17DD}" type="datetimeFigureOut">
              <a:rPr lang="en-US" smtClean="0"/>
              <a:t>4/14/2019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C2F63A8-0D80-4BB2-B808-D40EB34C4595}" type="slidenum">
              <a:rPr lang="en-US" smtClean="0"/>
              <a:t>‹#›</a:t>
            </a:fld>
            <a:endParaRPr lang="en-US"/>
          </a:p>
        </p:txBody>
      </p:sp>
    </p:spTree>
    <p:extLst>
      <p:ext uri="{BB962C8B-B14F-4D97-AF65-F5344CB8AC3E}">
        <p14:creationId xmlns:p14="http://schemas.microsoft.com/office/powerpoint/2010/main" val="33093599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Elliot_Davis_(cinematographer)" TargetMode="External"/><Relationship Id="rId2" Type="http://schemas.openxmlformats.org/officeDocument/2006/relationships/hyperlink" Target="https://www.fold3.com/page/94159453-twilight-movie-filming-sit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84A7-C191-4C87-8EFD-49CC06FC2E31}"/>
              </a:ext>
            </a:extLst>
          </p:cNvPr>
          <p:cNvSpPr>
            <a:spLocks noGrp="1"/>
          </p:cNvSpPr>
          <p:nvPr>
            <p:ph type="ctrTitle"/>
          </p:nvPr>
        </p:nvSpPr>
        <p:spPr/>
        <p:txBody>
          <a:bodyPr/>
          <a:lstStyle/>
          <a:p>
            <a:r>
              <a:rPr lang="en-US" dirty="0"/>
              <a:t>Photo Poetry Analysis</a:t>
            </a:r>
          </a:p>
        </p:txBody>
      </p:sp>
      <p:sp>
        <p:nvSpPr>
          <p:cNvPr id="3" name="Subtitle 2">
            <a:extLst>
              <a:ext uri="{FF2B5EF4-FFF2-40B4-BE49-F238E27FC236}">
                <a16:creationId xmlns:a16="http://schemas.microsoft.com/office/drawing/2014/main" id="{E6855598-4F06-40A9-B2FC-ACBE72C9916F}"/>
              </a:ext>
            </a:extLst>
          </p:cNvPr>
          <p:cNvSpPr>
            <a:spLocks noGrp="1"/>
          </p:cNvSpPr>
          <p:nvPr>
            <p:ph type="subTitle" idx="1"/>
          </p:nvPr>
        </p:nvSpPr>
        <p:spPr/>
        <p:txBody>
          <a:bodyPr/>
          <a:lstStyle/>
          <a:p>
            <a:r>
              <a:rPr lang="en-US" dirty="0"/>
              <a:t>By Rose Farkhondeh</a:t>
            </a:r>
          </a:p>
        </p:txBody>
      </p:sp>
    </p:spTree>
    <p:extLst>
      <p:ext uri="{BB962C8B-B14F-4D97-AF65-F5344CB8AC3E}">
        <p14:creationId xmlns:p14="http://schemas.microsoft.com/office/powerpoint/2010/main" val="400716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E97826-8488-4A05-9AEB-B01A98862F3C}"/>
              </a:ext>
            </a:extLst>
          </p:cNvPr>
          <p:cNvSpPr>
            <a:spLocks noGrp="1"/>
          </p:cNvSpPr>
          <p:nvPr>
            <p:ph type="title"/>
          </p:nvPr>
        </p:nvSpPr>
        <p:spPr>
          <a:xfrm>
            <a:off x="8296532" y="2769138"/>
            <a:ext cx="2484180" cy="1879023"/>
          </a:xfrm>
        </p:spPr>
        <p:txBody>
          <a:bodyPr vert="horz" lIns="91440" tIns="45720" rIns="91440" bIns="45720" rtlCol="0" anchor="b">
            <a:normAutofit/>
          </a:bodyPr>
          <a:lstStyle/>
          <a:p>
            <a:r>
              <a:rPr lang="en-US" sz="5400" b="0" i="0" kern="1200" dirty="0">
                <a:solidFill>
                  <a:schemeClr val="bg1"/>
                </a:solidFill>
                <a:latin typeface="+mj-lt"/>
                <a:ea typeface="+mj-ea"/>
                <a:cs typeface="+mj-cs"/>
              </a:rPr>
              <a:t>Iconic Image</a:t>
            </a:r>
          </a:p>
        </p:txBody>
      </p:sp>
      <p:grpSp>
        <p:nvGrpSpPr>
          <p:cNvPr id="20" name="Group 13">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5" name="Rectangle 14">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 name="Picture 2">
            <a:extLst>
              <a:ext uri="{FF2B5EF4-FFF2-40B4-BE49-F238E27FC236}">
                <a16:creationId xmlns:a16="http://schemas.microsoft.com/office/drawing/2014/main" id="{8F0598A3-EA98-41A1-9C89-299A99E16EFA}"/>
              </a:ext>
            </a:extLst>
          </p:cNvPr>
          <p:cNvPicPr>
            <a:picLocks noChangeAspect="1"/>
          </p:cNvPicPr>
          <p:nvPr/>
        </p:nvPicPr>
        <p:blipFill>
          <a:blip r:embed="rId3"/>
          <a:stretch>
            <a:fillRect/>
          </a:stretch>
        </p:blipFill>
        <p:spPr>
          <a:xfrm>
            <a:off x="1245514" y="1114621"/>
            <a:ext cx="6171677" cy="4628758"/>
          </a:xfrm>
          <a:prstGeom prst="rect">
            <a:avLst/>
          </a:prstGeom>
        </p:spPr>
      </p:pic>
      <p:sp>
        <p:nvSpPr>
          <p:cNvPr id="4" name="TextBox 3">
            <a:extLst>
              <a:ext uri="{FF2B5EF4-FFF2-40B4-BE49-F238E27FC236}">
                <a16:creationId xmlns:a16="http://schemas.microsoft.com/office/drawing/2014/main" id="{1E674875-D72A-4777-AB62-9468804CFF1A}"/>
              </a:ext>
            </a:extLst>
          </p:cNvPr>
          <p:cNvSpPr txBox="1"/>
          <p:nvPr/>
        </p:nvSpPr>
        <p:spPr>
          <a:xfrm>
            <a:off x="8393102" y="4628903"/>
            <a:ext cx="2096086" cy="369332"/>
          </a:xfrm>
          <a:prstGeom prst="rect">
            <a:avLst/>
          </a:prstGeom>
          <a:noFill/>
        </p:spPr>
        <p:txBody>
          <a:bodyPr wrap="square" rtlCol="0">
            <a:spAutoFit/>
          </a:bodyPr>
          <a:lstStyle/>
          <a:p>
            <a:r>
              <a:rPr lang="en-US" dirty="0">
                <a:solidFill>
                  <a:srgbClr val="FF0000"/>
                </a:solidFill>
              </a:rPr>
              <a:t>Twilight (2008)</a:t>
            </a:r>
          </a:p>
        </p:txBody>
      </p:sp>
    </p:spTree>
    <p:extLst>
      <p:ext uri="{BB962C8B-B14F-4D97-AF65-F5344CB8AC3E}">
        <p14:creationId xmlns:p14="http://schemas.microsoft.com/office/powerpoint/2010/main" val="245144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9BD2-9389-49B7-BE58-E68DF7B34F6C}"/>
              </a:ext>
            </a:extLst>
          </p:cNvPr>
          <p:cNvSpPr>
            <a:spLocks noGrp="1"/>
          </p:cNvSpPr>
          <p:nvPr>
            <p:ph type="title"/>
          </p:nvPr>
        </p:nvSpPr>
        <p:spPr>
          <a:xfrm>
            <a:off x="1221215" y="368836"/>
            <a:ext cx="4351025" cy="2283824"/>
          </a:xfrm>
        </p:spPr>
        <p:txBody>
          <a:bodyPr/>
          <a:lstStyle/>
          <a:p>
            <a:r>
              <a:rPr lang="en-US" dirty="0"/>
              <a:t>Why This Photo?</a:t>
            </a:r>
          </a:p>
        </p:txBody>
      </p:sp>
      <p:sp>
        <p:nvSpPr>
          <p:cNvPr id="5" name="TextBox 4">
            <a:extLst>
              <a:ext uri="{FF2B5EF4-FFF2-40B4-BE49-F238E27FC236}">
                <a16:creationId xmlns:a16="http://schemas.microsoft.com/office/drawing/2014/main" id="{E5C1DF9B-4D9C-4361-B239-74A87C3478AF}"/>
              </a:ext>
            </a:extLst>
          </p:cNvPr>
          <p:cNvSpPr txBox="1"/>
          <p:nvPr/>
        </p:nvSpPr>
        <p:spPr>
          <a:xfrm>
            <a:off x="6619762" y="1315032"/>
            <a:ext cx="3796447" cy="5078313"/>
          </a:xfrm>
          <a:prstGeom prst="rect">
            <a:avLst/>
          </a:prstGeom>
          <a:noFill/>
        </p:spPr>
        <p:txBody>
          <a:bodyPr wrap="square" rtlCol="0">
            <a:spAutoFit/>
          </a:bodyPr>
          <a:lstStyle/>
          <a:p>
            <a:r>
              <a:rPr lang="en-US" dirty="0">
                <a:solidFill>
                  <a:schemeClr val="tx2"/>
                </a:solidFill>
              </a:rPr>
              <a:t>When looking at this image, one is most certainly reminded of simpler times where the only question you had to answer was if you were team Edward or team Jacob? The moodiness of the blue and black hues reflect on the pre preteen angst we all felt together. The tension between the two characters in this moment is hard to put into words and the mystery of that is what draws you in. </a:t>
            </a:r>
          </a:p>
          <a:p>
            <a:r>
              <a:rPr lang="en-US" dirty="0">
                <a:solidFill>
                  <a:schemeClr val="tx2"/>
                </a:solidFill>
              </a:rPr>
              <a:t>The aura around them is so enticing, daring you to tap into the adventurous side of you and to try new things, like falling in love with a vampire.</a:t>
            </a:r>
          </a:p>
        </p:txBody>
      </p:sp>
      <p:pic>
        <p:nvPicPr>
          <p:cNvPr id="6" name="Picture 5">
            <a:extLst>
              <a:ext uri="{FF2B5EF4-FFF2-40B4-BE49-F238E27FC236}">
                <a16:creationId xmlns:a16="http://schemas.microsoft.com/office/drawing/2014/main" id="{D4C0D2C2-AF69-4265-8E25-01E5A3CD578E}"/>
              </a:ext>
            </a:extLst>
          </p:cNvPr>
          <p:cNvPicPr>
            <a:picLocks noChangeAspect="1"/>
          </p:cNvPicPr>
          <p:nvPr/>
        </p:nvPicPr>
        <p:blipFill>
          <a:blip r:embed="rId2"/>
          <a:stretch>
            <a:fillRect/>
          </a:stretch>
        </p:blipFill>
        <p:spPr>
          <a:xfrm>
            <a:off x="901012" y="2050765"/>
            <a:ext cx="4813883" cy="3606848"/>
          </a:xfrm>
          <a:prstGeom prst="rect">
            <a:avLst/>
          </a:prstGeom>
        </p:spPr>
      </p:pic>
    </p:spTree>
    <p:extLst>
      <p:ext uri="{BB962C8B-B14F-4D97-AF65-F5344CB8AC3E}">
        <p14:creationId xmlns:p14="http://schemas.microsoft.com/office/powerpoint/2010/main" val="150831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9BD2-9389-49B7-BE58-E68DF7B34F6C}"/>
              </a:ext>
            </a:extLst>
          </p:cNvPr>
          <p:cNvSpPr>
            <a:spLocks noGrp="1"/>
          </p:cNvSpPr>
          <p:nvPr>
            <p:ph type="title"/>
          </p:nvPr>
        </p:nvSpPr>
        <p:spPr>
          <a:xfrm>
            <a:off x="1221215" y="368836"/>
            <a:ext cx="4351025" cy="2283824"/>
          </a:xfrm>
        </p:spPr>
        <p:txBody>
          <a:bodyPr/>
          <a:lstStyle/>
          <a:p>
            <a:r>
              <a:rPr lang="en-US" dirty="0"/>
              <a:t>Why This Photo?</a:t>
            </a:r>
          </a:p>
        </p:txBody>
      </p:sp>
      <p:sp>
        <p:nvSpPr>
          <p:cNvPr id="5" name="TextBox 4">
            <a:extLst>
              <a:ext uri="{FF2B5EF4-FFF2-40B4-BE49-F238E27FC236}">
                <a16:creationId xmlns:a16="http://schemas.microsoft.com/office/drawing/2014/main" id="{E5C1DF9B-4D9C-4361-B239-74A87C3478AF}"/>
              </a:ext>
            </a:extLst>
          </p:cNvPr>
          <p:cNvSpPr txBox="1"/>
          <p:nvPr/>
        </p:nvSpPr>
        <p:spPr>
          <a:xfrm>
            <a:off x="6619762" y="1315032"/>
            <a:ext cx="4975890" cy="5078313"/>
          </a:xfrm>
          <a:prstGeom prst="rect">
            <a:avLst/>
          </a:prstGeom>
          <a:noFill/>
        </p:spPr>
        <p:txBody>
          <a:bodyPr wrap="square" rtlCol="0">
            <a:spAutoFit/>
          </a:bodyPr>
          <a:lstStyle/>
          <a:p>
            <a:r>
              <a:rPr lang="en-US" dirty="0">
                <a:solidFill>
                  <a:schemeClr val="tx2"/>
                </a:solidFill>
              </a:rPr>
              <a:t>This iconic photo is so important because it portrays one of the greatest love stories of our time. If your significant other doesn’t look at you the way Edward looks at Bella in this photo then there really is a problem. This picture set the bar for all men, vampires and humans alike. It’s important that men recognize that they should reach the level that Edward was on. From this scene forward, he did everything he could to be near Bella, even breaking into her house to watch her while she slept, and one could argue that that is the height of romance. Without this scene, without Bella becoming confident enough to tell Edward that she knew his secret, their love wouldn’t have blossomed, and that is a beautiful thing.</a:t>
            </a:r>
          </a:p>
        </p:txBody>
      </p:sp>
      <p:pic>
        <p:nvPicPr>
          <p:cNvPr id="6" name="Picture 5">
            <a:extLst>
              <a:ext uri="{FF2B5EF4-FFF2-40B4-BE49-F238E27FC236}">
                <a16:creationId xmlns:a16="http://schemas.microsoft.com/office/drawing/2014/main" id="{D4C0D2C2-AF69-4265-8E25-01E5A3CD578E}"/>
              </a:ext>
            </a:extLst>
          </p:cNvPr>
          <p:cNvPicPr>
            <a:picLocks noChangeAspect="1"/>
          </p:cNvPicPr>
          <p:nvPr/>
        </p:nvPicPr>
        <p:blipFill>
          <a:blip r:embed="rId2"/>
          <a:stretch>
            <a:fillRect/>
          </a:stretch>
        </p:blipFill>
        <p:spPr>
          <a:xfrm>
            <a:off x="901012" y="2050765"/>
            <a:ext cx="4813883" cy="3606848"/>
          </a:xfrm>
          <a:prstGeom prst="rect">
            <a:avLst/>
          </a:prstGeom>
        </p:spPr>
      </p:pic>
    </p:spTree>
    <p:extLst>
      <p:ext uri="{BB962C8B-B14F-4D97-AF65-F5344CB8AC3E}">
        <p14:creationId xmlns:p14="http://schemas.microsoft.com/office/powerpoint/2010/main" val="108015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6" name="Picture 5">
            <a:extLst>
              <a:ext uri="{FF2B5EF4-FFF2-40B4-BE49-F238E27FC236}">
                <a16:creationId xmlns:a16="http://schemas.microsoft.com/office/drawing/2014/main" id="{D4C0D2C2-AF69-4265-8E25-01E5A3CD578E}"/>
              </a:ext>
            </a:extLst>
          </p:cNvPr>
          <p:cNvPicPr>
            <a:picLocks noChangeAspect="1"/>
          </p:cNvPicPr>
          <p:nvPr/>
        </p:nvPicPr>
        <p:blipFill rotWithShape="1">
          <a:blip r:embed="rId3">
            <a:alphaModFix amt="35000"/>
            <a:extLst/>
          </a:blip>
          <a:srcRect t="15626" r="-1" b="14293"/>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4E209BD2-9389-49B7-BE58-E68DF7B34F6C}"/>
              </a:ext>
            </a:extLst>
          </p:cNvPr>
          <p:cNvSpPr>
            <a:spLocks noGrp="1"/>
          </p:cNvSpPr>
          <p:nvPr>
            <p:ph type="title"/>
          </p:nvPr>
        </p:nvSpPr>
        <p:spPr>
          <a:xfrm>
            <a:off x="474133" y="98171"/>
            <a:ext cx="10189178" cy="2090452"/>
          </a:xfrm>
        </p:spPr>
        <p:txBody>
          <a:bodyPr vert="horz" lIns="91440" tIns="45720" rIns="91440" bIns="45720" rtlCol="0" anchor="b">
            <a:normAutofit/>
          </a:bodyPr>
          <a:lstStyle/>
          <a:p>
            <a:r>
              <a:rPr lang="en-US" sz="5400" dirty="0">
                <a:solidFill>
                  <a:srgbClr val="FFFFFF"/>
                </a:solidFill>
              </a:rPr>
              <a:t>Where did this photo come from?</a:t>
            </a:r>
          </a:p>
        </p:txBody>
      </p:sp>
      <p:sp>
        <p:nvSpPr>
          <p:cNvPr id="21" name="Rectangle 20">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D6105CB7-BFC3-484B-9F5C-C3F4BB538219}"/>
              </a:ext>
            </a:extLst>
          </p:cNvPr>
          <p:cNvSpPr txBox="1"/>
          <p:nvPr/>
        </p:nvSpPr>
        <p:spPr>
          <a:xfrm>
            <a:off x="474133" y="3798939"/>
            <a:ext cx="6228522" cy="2585323"/>
          </a:xfrm>
          <a:prstGeom prst="rect">
            <a:avLst/>
          </a:prstGeom>
          <a:noFill/>
        </p:spPr>
        <p:txBody>
          <a:bodyPr wrap="square" rtlCol="0">
            <a:spAutoFit/>
          </a:bodyPr>
          <a:lstStyle/>
          <a:p>
            <a:r>
              <a:rPr lang="en-US" dirty="0">
                <a:solidFill>
                  <a:schemeClr val="tx2"/>
                </a:solidFill>
              </a:rPr>
              <a:t>The cinematographer behind the movie Twilight was Elliot Davis. The shot was for the film, so that was the reason behind the photo. The angle it was taken in was to create tension and to have a clear view of each character’s face to get a full comprehension of what feelings they were going through at that moment. The dark lighting in this photo adds to the tension and suspense. The photo was taken in a forest in Clackamas Oregon.</a:t>
            </a:r>
          </a:p>
        </p:txBody>
      </p:sp>
    </p:spTree>
    <p:extLst>
      <p:ext uri="{BB962C8B-B14F-4D97-AF65-F5344CB8AC3E}">
        <p14:creationId xmlns:p14="http://schemas.microsoft.com/office/powerpoint/2010/main" val="240901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Rectangle 29">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4" name="Rectangle 33">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209BD2-9389-49B7-BE58-E68DF7B34F6C}"/>
              </a:ext>
            </a:extLst>
          </p:cNvPr>
          <p:cNvSpPr>
            <a:spLocks noGrp="1"/>
          </p:cNvSpPr>
          <p:nvPr>
            <p:ph type="title"/>
          </p:nvPr>
        </p:nvSpPr>
        <p:spPr>
          <a:xfrm>
            <a:off x="1068388" y="143832"/>
            <a:ext cx="3382297" cy="1440804"/>
          </a:xfrm>
        </p:spPr>
        <p:txBody>
          <a:bodyPr vert="horz" lIns="91440" tIns="45720" rIns="91440" bIns="45720" rtlCol="0" anchor="b">
            <a:normAutofit/>
          </a:bodyPr>
          <a:lstStyle/>
          <a:p>
            <a:r>
              <a:rPr lang="en-US" sz="5000" b="0" i="0" kern="1200" dirty="0">
                <a:solidFill>
                  <a:srgbClr val="EBEBEB"/>
                </a:solidFill>
                <a:latin typeface="+mj-lt"/>
                <a:ea typeface="+mj-ea"/>
                <a:cs typeface="+mj-cs"/>
              </a:rPr>
              <a:t>Poem</a:t>
            </a:r>
          </a:p>
        </p:txBody>
      </p:sp>
      <p:pic>
        <p:nvPicPr>
          <p:cNvPr id="6" name="Picture 5">
            <a:extLst>
              <a:ext uri="{FF2B5EF4-FFF2-40B4-BE49-F238E27FC236}">
                <a16:creationId xmlns:a16="http://schemas.microsoft.com/office/drawing/2014/main" id="{D4C0D2C2-AF69-4265-8E25-01E5A3CD578E}"/>
              </a:ext>
            </a:extLst>
          </p:cNvPr>
          <p:cNvPicPr>
            <a:picLocks noChangeAspect="1"/>
          </p:cNvPicPr>
          <p:nvPr/>
        </p:nvPicPr>
        <p:blipFill rotWithShape="1">
          <a:blip r:embed="rId3">
            <a:extLst/>
          </a:blip>
          <a:srcRect t="15626" r="-1" b="14293"/>
          <a:stretch/>
        </p:blipFill>
        <p:spPr>
          <a:xfrm>
            <a:off x="1109763" y="1726880"/>
            <a:ext cx="6470907" cy="3401123"/>
          </a:xfrm>
          <a:prstGeom prst="roundRect">
            <a:avLst>
              <a:gd name="adj" fmla="val 1858"/>
            </a:avLst>
          </a:prstGeom>
          <a:effectLst>
            <a:outerShdw blurRad="50800" dist="50800" dir="5400000" algn="tl" rotWithShape="0">
              <a:srgbClr val="000000">
                <a:alpha val="43000"/>
              </a:srgbClr>
            </a:outerShdw>
          </a:effectLst>
        </p:spPr>
      </p:pic>
      <p:sp>
        <p:nvSpPr>
          <p:cNvPr id="4" name="TextBox 3">
            <a:extLst>
              <a:ext uri="{FF2B5EF4-FFF2-40B4-BE49-F238E27FC236}">
                <a16:creationId xmlns:a16="http://schemas.microsoft.com/office/drawing/2014/main" id="{9F193D44-A2A5-40EA-BA07-99F2E068A27E}"/>
              </a:ext>
            </a:extLst>
          </p:cNvPr>
          <p:cNvSpPr txBox="1"/>
          <p:nvPr/>
        </p:nvSpPr>
        <p:spPr>
          <a:xfrm>
            <a:off x="7580670" y="1259425"/>
            <a:ext cx="4251900" cy="4801314"/>
          </a:xfrm>
          <a:prstGeom prst="rect">
            <a:avLst/>
          </a:prstGeom>
          <a:noFill/>
        </p:spPr>
        <p:txBody>
          <a:bodyPr wrap="square" rtlCol="0">
            <a:spAutoFit/>
          </a:bodyPr>
          <a:lstStyle/>
          <a:p>
            <a:r>
              <a:rPr lang="en-US" dirty="0"/>
              <a:t>With every step she took</a:t>
            </a:r>
          </a:p>
          <a:p>
            <a:r>
              <a:rPr lang="en-US" dirty="0"/>
              <a:t>Branches crackling beneath her bones</a:t>
            </a:r>
          </a:p>
          <a:p>
            <a:r>
              <a:rPr lang="en-US" dirty="0"/>
              <a:t>Our curiosity grew stronger</a:t>
            </a:r>
          </a:p>
          <a:p>
            <a:r>
              <a:rPr lang="en-US" dirty="0"/>
              <a:t>She looked forward</a:t>
            </a:r>
          </a:p>
          <a:p>
            <a:r>
              <a:rPr lang="en-US" dirty="0"/>
              <a:t>And we looked backwards</a:t>
            </a:r>
          </a:p>
          <a:p>
            <a:r>
              <a:rPr lang="en-US" dirty="0"/>
              <a:t>We searched for his input, for his thoughts</a:t>
            </a:r>
          </a:p>
          <a:p>
            <a:r>
              <a:rPr lang="en-US" dirty="0"/>
              <a:t>But she was in charge of every twist in the plot</a:t>
            </a:r>
          </a:p>
          <a:p>
            <a:r>
              <a:rPr lang="en-US" dirty="0"/>
              <a:t>Guiding us to where she wanted us to be</a:t>
            </a:r>
          </a:p>
          <a:p>
            <a:r>
              <a:rPr lang="en-US" dirty="0"/>
              <a:t>She suddenly stopped</a:t>
            </a:r>
          </a:p>
          <a:p>
            <a:r>
              <a:rPr lang="en-US" dirty="0"/>
              <a:t>And they stood in front of a tree</a:t>
            </a:r>
          </a:p>
          <a:p>
            <a:r>
              <a:rPr lang="en-US" dirty="0"/>
              <a:t>Then with her mouth slightly ajar</a:t>
            </a:r>
          </a:p>
          <a:p>
            <a:r>
              <a:rPr lang="en-US" dirty="0"/>
              <a:t>She said slowly “I know what you are.”</a:t>
            </a:r>
          </a:p>
        </p:txBody>
      </p:sp>
    </p:spTree>
    <p:extLst>
      <p:ext uri="{BB962C8B-B14F-4D97-AF65-F5344CB8AC3E}">
        <p14:creationId xmlns:p14="http://schemas.microsoft.com/office/powerpoint/2010/main" val="24763640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3" name="Rectangle 4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209BD2-9389-49B7-BE58-E68DF7B34F6C}"/>
              </a:ext>
            </a:extLst>
          </p:cNvPr>
          <p:cNvSpPr>
            <a:spLocks noGrp="1"/>
          </p:cNvSpPr>
          <p:nvPr>
            <p:ph type="title"/>
          </p:nvPr>
        </p:nvSpPr>
        <p:spPr>
          <a:xfrm>
            <a:off x="6850717" y="202284"/>
            <a:ext cx="4535926" cy="1323561"/>
          </a:xfrm>
        </p:spPr>
        <p:txBody>
          <a:bodyPr vert="horz" lIns="91440" tIns="45720" rIns="91440" bIns="45720" rtlCol="0" anchor="b">
            <a:normAutofit/>
          </a:bodyPr>
          <a:lstStyle/>
          <a:p>
            <a:r>
              <a:rPr lang="en-US" sz="5400" b="0" i="0" kern="1200" dirty="0">
                <a:solidFill>
                  <a:schemeClr val="tx2"/>
                </a:solidFill>
                <a:latin typeface="+mj-lt"/>
                <a:ea typeface="+mj-ea"/>
                <a:cs typeface="+mj-cs"/>
              </a:rPr>
              <a:t>Reflecting</a:t>
            </a:r>
          </a:p>
        </p:txBody>
      </p:sp>
      <p:grpSp>
        <p:nvGrpSpPr>
          <p:cNvPr id="45" name="Group 44">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46" name="Rectangle 45">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a:extLst>
              <a:ext uri="{FF2B5EF4-FFF2-40B4-BE49-F238E27FC236}">
                <a16:creationId xmlns:a16="http://schemas.microsoft.com/office/drawing/2014/main" id="{D4C0D2C2-AF69-4265-8E25-01E5A3CD578E}"/>
              </a:ext>
            </a:extLst>
          </p:cNvPr>
          <p:cNvPicPr>
            <a:picLocks noChangeAspect="1"/>
          </p:cNvPicPr>
          <p:nvPr/>
        </p:nvPicPr>
        <p:blipFill rotWithShape="1">
          <a:blip r:embed="rId3">
            <a:extLst/>
          </a:blip>
          <a:srcRect t="15626" r="-1" b="14293"/>
          <a:stretch/>
        </p:blipFill>
        <p:spPr>
          <a:xfrm>
            <a:off x="1109763" y="2119268"/>
            <a:ext cx="4983737" cy="2619463"/>
          </a:xfrm>
          <a:prstGeom prst="rect">
            <a:avLst/>
          </a:prstGeom>
        </p:spPr>
      </p:pic>
      <p:sp>
        <p:nvSpPr>
          <p:cNvPr id="5" name="TextBox 4">
            <a:extLst>
              <a:ext uri="{FF2B5EF4-FFF2-40B4-BE49-F238E27FC236}">
                <a16:creationId xmlns:a16="http://schemas.microsoft.com/office/drawing/2014/main" id="{A89A40FC-4B9E-431C-998F-671C653F605E}"/>
              </a:ext>
            </a:extLst>
          </p:cNvPr>
          <p:cNvSpPr txBox="1"/>
          <p:nvPr/>
        </p:nvSpPr>
        <p:spPr>
          <a:xfrm>
            <a:off x="7006556" y="1767139"/>
            <a:ext cx="4163772" cy="4247317"/>
          </a:xfrm>
          <a:prstGeom prst="rect">
            <a:avLst/>
          </a:prstGeom>
          <a:noFill/>
        </p:spPr>
        <p:txBody>
          <a:bodyPr wrap="square" rtlCol="0">
            <a:spAutoFit/>
          </a:bodyPr>
          <a:lstStyle/>
          <a:p>
            <a:r>
              <a:rPr lang="en-US" dirty="0"/>
              <a:t>I used alliteration (branches crackling beneath her bones), symbolism as the branches breaking was the growing tension leading up to the breaking point, rhyming, and I used allusion with the last line being the famous line said in the photo. The research was not much help because I already knew everything about this scene and the story behind it. I think I was able to capture the suspense leading up to the moment she tells him she knows his secret in the words I chose. </a:t>
            </a:r>
          </a:p>
        </p:txBody>
      </p:sp>
    </p:spTree>
    <p:extLst>
      <p:ext uri="{BB962C8B-B14F-4D97-AF65-F5344CB8AC3E}">
        <p14:creationId xmlns:p14="http://schemas.microsoft.com/office/powerpoint/2010/main" val="410948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B363-1F34-4A06-AA23-18FE31FAD233}"/>
              </a:ext>
            </a:extLst>
          </p:cNvPr>
          <p:cNvSpPr>
            <a:spLocks noGrp="1"/>
          </p:cNvSpPr>
          <p:nvPr>
            <p:ph type="title"/>
          </p:nvPr>
        </p:nvSpPr>
        <p:spPr/>
        <p:txBody>
          <a:bodyPr/>
          <a:lstStyle/>
          <a:p>
            <a:r>
              <a:rPr lang="en-US" dirty="0"/>
              <a:t>Works Cited</a:t>
            </a:r>
          </a:p>
        </p:txBody>
      </p:sp>
      <p:sp>
        <p:nvSpPr>
          <p:cNvPr id="3" name="TextBox 2">
            <a:extLst>
              <a:ext uri="{FF2B5EF4-FFF2-40B4-BE49-F238E27FC236}">
                <a16:creationId xmlns:a16="http://schemas.microsoft.com/office/drawing/2014/main" id="{367E3105-E354-4543-A0FA-B2E41CA2CC4E}"/>
              </a:ext>
            </a:extLst>
          </p:cNvPr>
          <p:cNvSpPr txBox="1"/>
          <p:nvPr/>
        </p:nvSpPr>
        <p:spPr>
          <a:xfrm>
            <a:off x="439336" y="2637183"/>
            <a:ext cx="7869777" cy="2031325"/>
          </a:xfrm>
          <a:prstGeom prst="rect">
            <a:avLst/>
          </a:prstGeom>
          <a:noFill/>
        </p:spPr>
        <p:txBody>
          <a:bodyPr wrap="square" rtlCol="0">
            <a:spAutoFit/>
          </a:bodyPr>
          <a:lstStyle/>
          <a:p>
            <a:r>
              <a:rPr lang="en-US" dirty="0">
                <a:solidFill>
                  <a:schemeClr val="tx2"/>
                </a:solidFill>
              </a:rPr>
              <a:t>“Twilight Movie Filming Sites,” Fold3, 8/15/2009, modified 5/30/2018.</a:t>
            </a:r>
          </a:p>
          <a:p>
            <a:r>
              <a:rPr lang="en-US" dirty="0">
                <a:hlinkClick r:id="rId2"/>
              </a:rPr>
              <a:t>https://www.fold3.com/page/94159453-twilight-movie-filming-sites</a:t>
            </a:r>
            <a:endParaRPr lang="en-US" dirty="0"/>
          </a:p>
          <a:p>
            <a:endParaRPr lang="en-US" dirty="0">
              <a:solidFill>
                <a:schemeClr val="tx2"/>
              </a:solidFill>
            </a:endParaRPr>
          </a:p>
          <a:p>
            <a:r>
              <a:rPr lang="en-US" dirty="0">
                <a:solidFill>
                  <a:schemeClr val="tx2"/>
                </a:solidFill>
              </a:rPr>
              <a:t>“Elliot Davis (cinematographer), Wikipedia, 12/31/2018</a:t>
            </a:r>
          </a:p>
          <a:p>
            <a:r>
              <a:rPr lang="en-US" dirty="0">
                <a:hlinkClick r:id="rId3"/>
              </a:rPr>
              <a:t>https://en.wikipedia.org/wiki/Elliot_Davis_(cinematographer)</a:t>
            </a:r>
            <a:endParaRPr lang="en-US" dirty="0"/>
          </a:p>
          <a:p>
            <a:endParaRPr lang="en-US" dirty="0">
              <a:solidFill>
                <a:schemeClr val="tx2"/>
              </a:solidFill>
            </a:endParaRPr>
          </a:p>
          <a:p>
            <a:r>
              <a:rPr lang="en-US" dirty="0">
                <a:solidFill>
                  <a:schemeClr val="tx2"/>
                </a:solidFill>
              </a:rPr>
              <a:t> </a:t>
            </a:r>
          </a:p>
        </p:txBody>
      </p:sp>
    </p:spTree>
    <p:extLst>
      <p:ext uri="{BB962C8B-B14F-4D97-AF65-F5344CB8AC3E}">
        <p14:creationId xmlns:p14="http://schemas.microsoft.com/office/powerpoint/2010/main" val="1854777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0">
      <a:dk1>
        <a:srgbClr val="000000"/>
      </a:dk1>
      <a:lt1>
        <a:srgbClr val="000000"/>
      </a:lt1>
      <a:dk2>
        <a:srgbClr val="FFFFFF"/>
      </a:dk2>
      <a:lt2>
        <a:srgbClr val="000000"/>
      </a:lt2>
      <a:accent1>
        <a:srgbClr val="AD0101"/>
      </a:accent1>
      <a:accent2>
        <a:srgbClr val="726056"/>
      </a:accent2>
      <a:accent3>
        <a:srgbClr val="AC956E"/>
      </a:accent3>
      <a:accent4>
        <a:srgbClr val="808DA9"/>
      </a:accent4>
      <a:accent5>
        <a:srgbClr val="424E5B"/>
      </a:accent5>
      <a:accent6>
        <a:srgbClr val="000000"/>
      </a:accent6>
      <a:hlink>
        <a:srgbClr val="D26900"/>
      </a:hlink>
      <a:folHlink>
        <a:srgbClr val="D89243"/>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15</TotalTime>
  <Words>588</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Photo Poetry Analysis</vt:lpstr>
      <vt:lpstr>Iconic Image</vt:lpstr>
      <vt:lpstr>Why This Photo?</vt:lpstr>
      <vt:lpstr>Why This Photo?</vt:lpstr>
      <vt:lpstr>Where did this photo come from?</vt:lpstr>
      <vt:lpstr>Poem</vt:lpstr>
      <vt:lpstr>Reflecting</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Poetry Analysis</dc:title>
  <dc:creator>132S-Farkhondeh, Rose</dc:creator>
  <cp:lastModifiedBy>132S-Farkhondeh, Rose</cp:lastModifiedBy>
  <cp:revision>3</cp:revision>
  <dcterms:created xsi:type="dcterms:W3CDTF">2019-04-15T04:57:27Z</dcterms:created>
  <dcterms:modified xsi:type="dcterms:W3CDTF">2019-04-15T05:13:03Z</dcterms:modified>
</cp:coreProperties>
</file>