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57" r:id="rId3"/>
    <p:sldId id="258" r:id="rId4"/>
    <p:sldId id="259" r:id="rId5"/>
    <p:sldId id="260" r:id="rId6"/>
    <p:sldId id="263" r:id="rId7"/>
    <p:sldId id="262"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714"/>
  </p:normalViewPr>
  <p:slideViewPr>
    <p:cSldViewPr snapToGrid="0" snapToObjects="1">
      <p:cViewPr varScale="1">
        <p:scale>
          <a:sx n="109" d="100"/>
          <a:sy n="109" d="100"/>
        </p:scale>
        <p:origin x="68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smtClean="0"/>
              <a:pPr/>
              <a:t>10/29/21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32332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62607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10/29/21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0469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78717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10/29/21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4556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10/29/21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6608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smtClean="0"/>
              <a:t>10/29/21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3310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10/29/21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6635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smtClean="0"/>
              <a:t>10/29/21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58766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3680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10/29/21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2688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smtClean="0"/>
              <a:pPr/>
              <a:t>10/29/21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48146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9EC9B-F445-C14D-A104-45569DFE787B}"/>
              </a:ext>
            </a:extLst>
          </p:cNvPr>
          <p:cNvSpPr>
            <a:spLocks noGrp="1"/>
          </p:cNvSpPr>
          <p:nvPr>
            <p:ph type="ctrTitle"/>
          </p:nvPr>
        </p:nvSpPr>
        <p:spPr/>
        <p:txBody>
          <a:bodyPr/>
          <a:lstStyle/>
          <a:p>
            <a:r>
              <a:rPr lang="en-US" dirty="0"/>
              <a:t>Ocean Quest</a:t>
            </a:r>
          </a:p>
        </p:txBody>
      </p:sp>
      <p:sp>
        <p:nvSpPr>
          <p:cNvPr id="3" name="Subtitle 2">
            <a:extLst>
              <a:ext uri="{FF2B5EF4-FFF2-40B4-BE49-F238E27FC236}">
                <a16:creationId xmlns:a16="http://schemas.microsoft.com/office/drawing/2014/main" id="{B7C8FDDA-9EA3-A040-8826-025BA59A2D83}"/>
              </a:ext>
            </a:extLst>
          </p:cNvPr>
          <p:cNvSpPr>
            <a:spLocks noGrp="1"/>
          </p:cNvSpPr>
          <p:nvPr>
            <p:ph type="subTitle" idx="1"/>
          </p:nvPr>
        </p:nvSpPr>
        <p:spPr/>
        <p:txBody>
          <a:bodyPr/>
          <a:lstStyle/>
          <a:p>
            <a:r>
              <a:rPr lang="en-US" dirty="0"/>
              <a:t>By: Paige &amp; Ranya</a:t>
            </a:r>
          </a:p>
        </p:txBody>
      </p:sp>
    </p:spTree>
    <p:extLst>
      <p:ext uri="{BB962C8B-B14F-4D97-AF65-F5344CB8AC3E}">
        <p14:creationId xmlns:p14="http://schemas.microsoft.com/office/powerpoint/2010/main" val="4116572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4FAF-70E3-E44A-B8E9-C25F8E673D12}"/>
              </a:ext>
            </a:extLst>
          </p:cNvPr>
          <p:cNvSpPr>
            <a:spLocks noGrp="1"/>
          </p:cNvSpPr>
          <p:nvPr>
            <p:ph type="title"/>
          </p:nvPr>
        </p:nvSpPr>
        <p:spPr/>
        <p:txBody>
          <a:bodyPr>
            <a:normAutofit/>
          </a:bodyPr>
          <a:lstStyle/>
          <a:p>
            <a:r>
              <a:rPr lang="en-US" sz="5400" dirty="0"/>
              <a:t>Definitions</a:t>
            </a:r>
          </a:p>
        </p:txBody>
      </p:sp>
      <p:sp>
        <p:nvSpPr>
          <p:cNvPr id="3" name="Content Placeholder 2">
            <a:extLst>
              <a:ext uri="{FF2B5EF4-FFF2-40B4-BE49-F238E27FC236}">
                <a16:creationId xmlns:a16="http://schemas.microsoft.com/office/drawing/2014/main" id="{C89A6346-4F97-7147-9D15-6081F1F07730}"/>
              </a:ext>
            </a:extLst>
          </p:cNvPr>
          <p:cNvSpPr>
            <a:spLocks noGrp="1"/>
          </p:cNvSpPr>
          <p:nvPr>
            <p:ph sz="half" idx="1"/>
          </p:nvPr>
        </p:nvSpPr>
        <p:spPr>
          <a:xfrm>
            <a:off x="5118447" y="1185102"/>
            <a:ext cx="6269591" cy="1154567"/>
          </a:xfrm>
        </p:spPr>
        <p:txBody>
          <a:bodyPr>
            <a:normAutofit fontScale="70000" lnSpcReduction="20000"/>
          </a:bodyPr>
          <a:lstStyle/>
          <a:p>
            <a:r>
              <a:rPr lang="en-CA" dirty="0"/>
              <a:t>Ocean currents are the continuous, predictable, directional movement of seawater driven by gravity, wind the </a:t>
            </a:r>
            <a:r>
              <a:rPr lang="en-CA" dirty="0" err="1"/>
              <a:t>coriolis</a:t>
            </a:r>
            <a:r>
              <a:rPr lang="en-CA" dirty="0"/>
              <a:t> effect, and water density. </a:t>
            </a:r>
            <a:endParaRPr lang="en-US" dirty="0"/>
          </a:p>
        </p:txBody>
      </p:sp>
      <p:sp>
        <p:nvSpPr>
          <p:cNvPr id="4" name="Content Placeholder 3">
            <a:extLst>
              <a:ext uri="{FF2B5EF4-FFF2-40B4-BE49-F238E27FC236}">
                <a16:creationId xmlns:a16="http://schemas.microsoft.com/office/drawing/2014/main" id="{1602CE1D-C757-D34E-B71F-DC5AD4929CBE}"/>
              </a:ext>
            </a:extLst>
          </p:cNvPr>
          <p:cNvSpPr>
            <a:spLocks noGrp="1"/>
          </p:cNvSpPr>
          <p:nvPr>
            <p:ph sz="half" idx="2"/>
          </p:nvPr>
        </p:nvSpPr>
        <p:spPr>
          <a:xfrm>
            <a:off x="5116016" y="1762385"/>
            <a:ext cx="6272022" cy="4575023"/>
          </a:xfrm>
        </p:spPr>
        <p:txBody>
          <a:bodyPr>
            <a:normAutofit fontScale="70000" lnSpcReduction="20000"/>
          </a:bodyPr>
          <a:lstStyle/>
          <a:p>
            <a:r>
              <a:rPr lang="en-CA" dirty="0"/>
              <a:t>The simplest salinity definition is that it is a measure of dissolved salts in a concentration of water. Salts in seawater include not just sodium chloride (table salt) but other elements such as calcium, magnesium, and potassium.</a:t>
            </a:r>
          </a:p>
          <a:p>
            <a:r>
              <a:rPr lang="en-CA" dirty="0"/>
              <a:t>Density, the density, of a substance is its mass per unit volume. The symbol most often used for density is </a:t>
            </a:r>
            <a:r>
              <a:rPr lang="el-GR" dirty="0"/>
              <a:t>ρ, </a:t>
            </a:r>
            <a:r>
              <a:rPr lang="en-CA" dirty="0"/>
              <a:t>although the Latin letter D can also be used. Mathematically, density is defined as mass divided by volume</a:t>
            </a:r>
          </a:p>
          <a:p>
            <a:r>
              <a:rPr lang="en-CA" dirty="0"/>
              <a:t>A gyre is a large system of rotating ocean currents.</a:t>
            </a:r>
          </a:p>
          <a:p>
            <a:r>
              <a:rPr lang="en-CA" dirty="0"/>
              <a:t>The greater the difference in pressure between the two locations, the greater the pressure gradient. A pressure gradient can be analyzed in the vertical dimension, with the prevailing trend being a downward gradient (toward the Earth's surface).</a:t>
            </a:r>
          </a:p>
          <a:p>
            <a:r>
              <a:rPr lang="en-CA" dirty="0"/>
              <a:t>Thermohaline circulation (THC) is a part of the large-scale ocean circulation that is driven by global density gradients created by surface heat and freshwater fluxes.</a:t>
            </a:r>
          </a:p>
          <a:p>
            <a:r>
              <a:rPr lang="en-CA" dirty="0"/>
              <a:t>Upwelling is a process in which currents bring deep, cold water to the surface of the ocean. Upwelling is a result of winds and the rotation of the earth</a:t>
            </a:r>
          </a:p>
          <a:p>
            <a:endParaRPr lang="en-US" dirty="0"/>
          </a:p>
        </p:txBody>
      </p:sp>
    </p:spTree>
    <p:extLst>
      <p:ext uri="{BB962C8B-B14F-4D97-AF65-F5344CB8AC3E}">
        <p14:creationId xmlns:p14="http://schemas.microsoft.com/office/powerpoint/2010/main" val="1114645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9939872-38BC-6045-8B8E-9E4D151596DD}"/>
              </a:ext>
            </a:extLst>
          </p:cNvPr>
          <p:cNvSpPr>
            <a:spLocks noGrp="1"/>
          </p:cNvSpPr>
          <p:nvPr>
            <p:ph type="title"/>
          </p:nvPr>
        </p:nvSpPr>
        <p:spPr>
          <a:xfrm>
            <a:off x="-706064" y="-129023"/>
            <a:ext cx="5776646" cy="1178032"/>
          </a:xfrm>
        </p:spPr>
        <p:txBody>
          <a:bodyPr/>
          <a:lstStyle/>
          <a:p>
            <a:r>
              <a:rPr lang="en-US" dirty="0">
                <a:solidFill>
                  <a:schemeClr val="accent1">
                    <a:lumMod val="50000"/>
                  </a:schemeClr>
                </a:solidFill>
              </a:rPr>
              <a:t>Ocean currents </a:t>
            </a:r>
          </a:p>
        </p:txBody>
      </p:sp>
      <p:sp>
        <p:nvSpPr>
          <p:cNvPr id="4" name="Text Placeholder 3">
            <a:extLst>
              <a:ext uri="{FF2B5EF4-FFF2-40B4-BE49-F238E27FC236}">
                <a16:creationId xmlns:a16="http://schemas.microsoft.com/office/drawing/2014/main" id="{13110B97-AA54-9A45-A223-B0AA778632BB}"/>
              </a:ext>
            </a:extLst>
          </p:cNvPr>
          <p:cNvSpPr>
            <a:spLocks noGrp="1"/>
          </p:cNvSpPr>
          <p:nvPr>
            <p:ph type="body" sz="half" idx="2"/>
          </p:nvPr>
        </p:nvSpPr>
        <p:spPr>
          <a:xfrm>
            <a:off x="-955080" y="908825"/>
            <a:ext cx="5776646" cy="488590"/>
          </a:xfrm>
        </p:spPr>
        <p:txBody>
          <a:bodyPr/>
          <a:lstStyle/>
          <a:p>
            <a:r>
              <a:rPr lang="en-US" dirty="0">
                <a:solidFill>
                  <a:schemeClr val="accent1">
                    <a:lumMod val="50000"/>
                  </a:schemeClr>
                </a:solidFill>
              </a:rPr>
              <a:t>What drives them</a:t>
            </a:r>
          </a:p>
        </p:txBody>
      </p:sp>
      <p:sp>
        <p:nvSpPr>
          <p:cNvPr id="6" name="TextBox 5">
            <a:extLst>
              <a:ext uri="{FF2B5EF4-FFF2-40B4-BE49-F238E27FC236}">
                <a16:creationId xmlns:a16="http://schemas.microsoft.com/office/drawing/2014/main" id="{20D71570-49C0-1343-B25A-89FCF65E3D99}"/>
              </a:ext>
            </a:extLst>
          </p:cNvPr>
          <p:cNvSpPr txBox="1"/>
          <p:nvPr/>
        </p:nvSpPr>
        <p:spPr>
          <a:xfrm>
            <a:off x="3555475" y="584270"/>
            <a:ext cx="4325815" cy="369332"/>
          </a:xfrm>
          <a:prstGeom prst="rect">
            <a:avLst/>
          </a:prstGeom>
          <a:noFill/>
        </p:spPr>
        <p:txBody>
          <a:bodyPr wrap="square" rtlCol="0">
            <a:spAutoFit/>
          </a:bodyPr>
          <a:lstStyle/>
          <a:p>
            <a:pPr marL="342900" indent="-342900">
              <a:buFont typeface="+mj-lt"/>
              <a:buAutoNum type="arabicPeriod"/>
            </a:pPr>
            <a:r>
              <a:rPr lang="en-US" i="1" dirty="0">
                <a:solidFill>
                  <a:schemeClr val="accent1">
                    <a:lumMod val="50000"/>
                  </a:schemeClr>
                </a:solidFill>
              </a:rPr>
              <a:t>Surface Currents</a:t>
            </a:r>
          </a:p>
        </p:txBody>
      </p:sp>
      <p:sp>
        <p:nvSpPr>
          <p:cNvPr id="9" name="Rectangle 8">
            <a:extLst>
              <a:ext uri="{FF2B5EF4-FFF2-40B4-BE49-F238E27FC236}">
                <a16:creationId xmlns:a16="http://schemas.microsoft.com/office/drawing/2014/main" id="{EBC08F82-B7D1-AC45-AD51-9A969BEC96FC}"/>
              </a:ext>
            </a:extLst>
          </p:cNvPr>
          <p:cNvSpPr/>
          <p:nvPr/>
        </p:nvSpPr>
        <p:spPr>
          <a:xfrm>
            <a:off x="773723" y="1617785"/>
            <a:ext cx="6013937" cy="4536830"/>
          </a:xfrm>
          <a:prstGeom prst="rect">
            <a:avLst/>
          </a:prstGeom>
          <a:solidFill>
            <a:schemeClr val="accent2"/>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07508059-69ED-074E-8E8F-2FC954C170AD}"/>
              </a:ext>
            </a:extLst>
          </p:cNvPr>
          <p:cNvSpPr txBox="1"/>
          <p:nvPr/>
        </p:nvSpPr>
        <p:spPr>
          <a:xfrm>
            <a:off x="952953" y="1979006"/>
            <a:ext cx="5205044" cy="3970318"/>
          </a:xfrm>
          <a:prstGeom prst="rect">
            <a:avLst/>
          </a:prstGeom>
          <a:noFill/>
        </p:spPr>
        <p:txBody>
          <a:bodyPr wrap="square" rtlCol="0">
            <a:spAutoFit/>
          </a:bodyPr>
          <a:lstStyle/>
          <a:p>
            <a:r>
              <a:rPr lang="en-US" dirty="0">
                <a:solidFill>
                  <a:schemeClr val="bg1"/>
                </a:solidFill>
              </a:rPr>
              <a:t>1. Large-scale surface ocean currents are driven by global wind systems that are fueled by energy from the sun. These currents transfer heat from the tropics to the polar regions, influencing local and global climate. The warm Gulf Stream originating in the tropical Caribbean, for instance, carries about 150 times more water than the Amazon River. The current moves along the U.S. East Coast across the Atlantic Ocean towards Europe. The heat from the Gulf Stream keeps much of Northern Europe significantly warmer than other places equally as far north.</a:t>
            </a:r>
          </a:p>
          <a:p>
            <a:endParaRPr lang="en-US" dirty="0"/>
          </a:p>
        </p:txBody>
      </p:sp>
      <p:pic>
        <p:nvPicPr>
          <p:cNvPr id="12" name="Picture 11">
            <a:extLst>
              <a:ext uri="{FF2B5EF4-FFF2-40B4-BE49-F238E27FC236}">
                <a16:creationId xmlns:a16="http://schemas.microsoft.com/office/drawing/2014/main" id="{CCF26EAD-68EE-2E44-A247-55944227D731}"/>
              </a:ext>
            </a:extLst>
          </p:cNvPr>
          <p:cNvPicPr>
            <a:picLocks noChangeAspect="1"/>
          </p:cNvPicPr>
          <p:nvPr/>
        </p:nvPicPr>
        <p:blipFill>
          <a:blip r:embed="rId2"/>
          <a:stretch>
            <a:fillRect/>
          </a:stretch>
        </p:blipFill>
        <p:spPr>
          <a:xfrm>
            <a:off x="6966890" y="1979006"/>
            <a:ext cx="4659186" cy="3639038"/>
          </a:xfrm>
          <a:prstGeom prst="rect">
            <a:avLst/>
          </a:prstGeom>
        </p:spPr>
      </p:pic>
    </p:spTree>
    <p:extLst>
      <p:ext uri="{BB962C8B-B14F-4D97-AF65-F5344CB8AC3E}">
        <p14:creationId xmlns:p14="http://schemas.microsoft.com/office/powerpoint/2010/main" val="287443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717FE-4058-BC47-9D1D-CCFA5456CCBA}"/>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DFAABF4E-B8DF-7243-B59C-9AE676CB192C}"/>
              </a:ext>
            </a:extLst>
          </p:cNvPr>
          <p:cNvSpPr>
            <a:spLocks noGrp="1"/>
          </p:cNvSpPr>
          <p:nvPr>
            <p:ph type="body" idx="1"/>
          </p:nvPr>
        </p:nvSpPr>
        <p:spPr>
          <a:xfrm>
            <a:off x="693814" y="339943"/>
            <a:ext cx="6265088" cy="685800"/>
          </a:xfrm>
        </p:spPr>
        <p:txBody>
          <a:bodyPr/>
          <a:lstStyle/>
          <a:p>
            <a:r>
              <a:rPr lang="en-US" dirty="0">
                <a:solidFill>
                  <a:schemeClr val="accent1">
                    <a:lumMod val="50000"/>
                  </a:schemeClr>
                </a:solidFill>
              </a:rPr>
              <a:t>Ocean currents </a:t>
            </a:r>
            <a:endParaRPr lang="en-US" dirty="0"/>
          </a:p>
        </p:txBody>
      </p:sp>
      <p:sp>
        <p:nvSpPr>
          <p:cNvPr id="4" name="Content Placeholder 3">
            <a:extLst>
              <a:ext uri="{FF2B5EF4-FFF2-40B4-BE49-F238E27FC236}">
                <a16:creationId xmlns:a16="http://schemas.microsoft.com/office/drawing/2014/main" id="{9CB9E23C-8AFA-A744-9E39-A9F818C4EA06}"/>
              </a:ext>
            </a:extLst>
          </p:cNvPr>
          <p:cNvSpPr>
            <a:spLocks noGrp="1"/>
          </p:cNvSpPr>
          <p:nvPr>
            <p:ph sz="half" idx="2"/>
          </p:nvPr>
        </p:nvSpPr>
        <p:spPr>
          <a:xfrm>
            <a:off x="693814" y="846404"/>
            <a:ext cx="3500828" cy="384520"/>
          </a:xfrm>
        </p:spPr>
        <p:txBody>
          <a:bodyPr>
            <a:normAutofit lnSpcReduction="10000"/>
          </a:bodyPr>
          <a:lstStyle/>
          <a:p>
            <a:pPr marL="0" indent="0">
              <a:buNone/>
            </a:pPr>
            <a:r>
              <a:rPr lang="en-US" dirty="0">
                <a:solidFill>
                  <a:schemeClr val="accent1">
                    <a:lumMod val="50000"/>
                  </a:schemeClr>
                </a:solidFill>
              </a:rPr>
              <a:t>What drives them</a:t>
            </a:r>
          </a:p>
        </p:txBody>
      </p:sp>
      <p:sp>
        <p:nvSpPr>
          <p:cNvPr id="5" name="Text Placeholder 4">
            <a:extLst>
              <a:ext uri="{FF2B5EF4-FFF2-40B4-BE49-F238E27FC236}">
                <a16:creationId xmlns:a16="http://schemas.microsoft.com/office/drawing/2014/main" id="{E8772C7C-AFF1-B24A-924A-4EDC9E769840}"/>
              </a:ext>
            </a:extLst>
          </p:cNvPr>
          <p:cNvSpPr>
            <a:spLocks noGrp="1"/>
          </p:cNvSpPr>
          <p:nvPr>
            <p:ph type="body" sz="quarter" idx="3"/>
          </p:nvPr>
        </p:nvSpPr>
        <p:spPr>
          <a:xfrm>
            <a:off x="3580174" y="695764"/>
            <a:ext cx="6264414" cy="685800"/>
          </a:xfrm>
        </p:spPr>
        <p:txBody>
          <a:bodyPr/>
          <a:lstStyle/>
          <a:p>
            <a:r>
              <a:rPr lang="en-US" sz="1800" i="1" dirty="0">
                <a:solidFill>
                  <a:schemeClr val="accent1">
                    <a:lumMod val="50000"/>
                  </a:schemeClr>
                </a:solidFill>
              </a:rPr>
              <a:t>2</a:t>
            </a:r>
            <a:r>
              <a:rPr lang="en-US" sz="1800" i="1" cap="none" dirty="0">
                <a:solidFill>
                  <a:schemeClr val="accent1">
                    <a:lumMod val="50000"/>
                  </a:schemeClr>
                </a:solidFill>
              </a:rPr>
              <a:t>. Deep-ocean currents </a:t>
            </a:r>
          </a:p>
          <a:p>
            <a:endParaRPr lang="en-US" dirty="0"/>
          </a:p>
        </p:txBody>
      </p:sp>
      <p:sp>
        <p:nvSpPr>
          <p:cNvPr id="7" name="Rectangle 6">
            <a:extLst>
              <a:ext uri="{FF2B5EF4-FFF2-40B4-BE49-F238E27FC236}">
                <a16:creationId xmlns:a16="http://schemas.microsoft.com/office/drawing/2014/main" id="{B7B27CEC-B1BC-0047-AA53-F2C9EF9D9931}"/>
              </a:ext>
            </a:extLst>
          </p:cNvPr>
          <p:cNvSpPr/>
          <p:nvPr/>
        </p:nvSpPr>
        <p:spPr>
          <a:xfrm>
            <a:off x="693814" y="1381564"/>
            <a:ext cx="5320124" cy="43961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9590628-7FE6-7F49-98EB-4EBB88B49C1C}"/>
              </a:ext>
            </a:extLst>
          </p:cNvPr>
          <p:cNvSpPr txBox="1"/>
          <p:nvPr/>
        </p:nvSpPr>
        <p:spPr>
          <a:xfrm>
            <a:off x="761933" y="1888025"/>
            <a:ext cx="4712676" cy="3416320"/>
          </a:xfrm>
          <a:prstGeom prst="rect">
            <a:avLst/>
          </a:prstGeom>
          <a:noFill/>
        </p:spPr>
        <p:txBody>
          <a:bodyPr wrap="square" rtlCol="0">
            <a:spAutoFit/>
          </a:bodyPr>
          <a:lstStyle/>
          <a:p>
            <a:r>
              <a:rPr lang="en-CA" sz="2400" dirty="0">
                <a:solidFill>
                  <a:schemeClr val="bg1"/>
                </a:solidFill>
              </a:rPr>
              <a:t>These deep-ocean currents are driven by differences in the water's density, which is controlled by temperature and salinity. This process is known as thermohaline circulation. In the Earth's polar regions ocean water gets very cold, forming sea ice.</a:t>
            </a:r>
            <a:endParaRPr lang="en-US" sz="2400" dirty="0">
              <a:solidFill>
                <a:schemeClr val="bg1"/>
              </a:solidFill>
            </a:endParaRPr>
          </a:p>
        </p:txBody>
      </p:sp>
      <p:pic>
        <p:nvPicPr>
          <p:cNvPr id="10" name="Picture 9">
            <a:extLst>
              <a:ext uri="{FF2B5EF4-FFF2-40B4-BE49-F238E27FC236}">
                <a16:creationId xmlns:a16="http://schemas.microsoft.com/office/drawing/2014/main" id="{5016AFF8-752A-6E4C-984B-86AC69862615}"/>
              </a:ext>
            </a:extLst>
          </p:cNvPr>
          <p:cNvPicPr>
            <a:picLocks noChangeAspect="1"/>
          </p:cNvPicPr>
          <p:nvPr/>
        </p:nvPicPr>
        <p:blipFill>
          <a:blip r:embed="rId2"/>
          <a:stretch>
            <a:fillRect/>
          </a:stretch>
        </p:blipFill>
        <p:spPr>
          <a:xfrm>
            <a:off x="6307544" y="1381564"/>
            <a:ext cx="5185507" cy="4396154"/>
          </a:xfrm>
          <a:prstGeom prst="rect">
            <a:avLst/>
          </a:prstGeom>
        </p:spPr>
      </p:pic>
    </p:spTree>
    <p:extLst>
      <p:ext uri="{BB962C8B-B14F-4D97-AF65-F5344CB8AC3E}">
        <p14:creationId xmlns:p14="http://schemas.microsoft.com/office/powerpoint/2010/main" val="3443782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C32A1-A0BD-C747-9DED-BE45F9BAD3AC}"/>
              </a:ext>
            </a:extLst>
          </p:cNvPr>
          <p:cNvSpPr>
            <a:spLocks noGrp="1"/>
          </p:cNvSpPr>
          <p:nvPr>
            <p:ph type="title"/>
          </p:nvPr>
        </p:nvSpPr>
        <p:spPr/>
        <p:txBody>
          <a:bodyPr/>
          <a:lstStyle/>
          <a:p>
            <a:endParaRPr lang="en-US"/>
          </a:p>
        </p:txBody>
      </p:sp>
      <p:sp>
        <p:nvSpPr>
          <p:cNvPr id="3" name="Rectangle 2">
            <a:extLst>
              <a:ext uri="{FF2B5EF4-FFF2-40B4-BE49-F238E27FC236}">
                <a16:creationId xmlns:a16="http://schemas.microsoft.com/office/drawing/2014/main" id="{8CA381A2-DCE9-024A-A769-36A2DFEEF4FB}"/>
              </a:ext>
            </a:extLst>
          </p:cNvPr>
          <p:cNvSpPr/>
          <p:nvPr/>
        </p:nvSpPr>
        <p:spPr>
          <a:xfrm>
            <a:off x="550985" y="1453662"/>
            <a:ext cx="4466492" cy="4466492"/>
          </a:xfrm>
          <a:prstGeom prst="rect">
            <a:avLst/>
          </a:prstGeom>
          <a:solidFill>
            <a:schemeClr val="accent2"/>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CE6795E-8E62-8E41-A127-E9309F7FEE4F}"/>
              </a:ext>
            </a:extLst>
          </p:cNvPr>
          <p:cNvSpPr txBox="1"/>
          <p:nvPr/>
        </p:nvSpPr>
        <p:spPr>
          <a:xfrm>
            <a:off x="550985" y="568514"/>
            <a:ext cx="2424638" cy="738664"/>
          </a:xfrm>
          <a:prstGeom prst="rect">
            <a:avLst/>
          </a:prstGeom>
          <a:noFill/>
        </p:spPr>
        <p:txBody>
          <a:bodyPr wrap="none" rtlCol="0">
            <a:spAutoFit/>
          </a:bodyPr>
          <a:lstStyle/>
          <a:p>
            <a:r>
              <a:rPr lang="en-US" sz="2400" dirty="0">
                <a:solidFill>
                  <a:schemeClr val="accent1">
                    <a:lumMod val="50000"/>
                  </a:schemeClr>
                </a:solidFill>
              </a:rPr>
              <a:t>Ocean Currents</a:t>
            </a:r>
          </a:p>
          <a:p>
            <a:r>
              <a:rPr lang="en-US" dirty="0">
                <a:solidFill>
                  <a:schemeClr val="accent1">
                    <a:lumMod val="50000"/>
                  </a:schemeClr>
                </a:solidFill>
              </a:rPr>
              <a:t>What drives them</a:t>
            </a:r>
          </a:p>
        </p:txBody>
      </p:sp>
      <p:sp>
        <p:nvSpPr>
          <p:cNvPr id="5" name="TextBox 4">
            <a:extLst>
              <a:ext uri="{FF2B5EF4-FFF2-40B4-BE49-F238E27FC236}">
                <a16:creationId xmlns:a16="http://schemas.microsoft.com/office/drawing/2014/main" id="{1BD38DCA-BE13-4540-B457-71345351DC54}"/>
              </a:ext>
            </a:extLst>
          </p:cNvPr>
          <p:cNvSpPr txBox="1"/>
          <p:nvPr/>
        </p:nvSpPr>
        <p:spPr>
          <a:xfrm>
            <a:off x="2975623" y="807331"/>
            <a:ext cx="2403415" cy="646331"/>
          </a:xfrm>
          <a:prstGeom prst="rect">
            <a:avLst/>
          </a:prstGeom>
          <a:noFill/>
        </p:spPr>
        <p:txBody>
          <a:bodyPr wrap="none" rtlCol="0">
            <a:spAutoFit/>
          </a:bodyPr>
          <a:lstStyle/>
          <a:p>
            <a:r>
              <a:rPr lang="en-US" i="1" dirty="0">
                <a:solidFill>
                  <a:schemeClr val="accent1">
                    <a:lumMod val="50000"/>
                  </a:schemeClr>
                </a:solidFill>
              </a:rPr>
              <a:t>3. Measuring currents</a:t>
            </a:r>
          </a:p>
          <a:p>
            <a:endParaRPr lang="en-US" dirty="0"/>
          </a:p>
        </p:txBody>
      </p:sp>
      <p:sp>
        <p:nvSpPr>
          <p:cNvPr id="6" name="TextBox 5">
            <a:extLst>
              <a:ext uri="{FF2B5EF4-FFF2-40B4-BE49-F238E27FC236}">
                <a16:creationId xmlns:a16="http://schemas.microsoft.com/office/drawing/2014/main" id="{F364B3C3-5C39-DB45-823F-BD93757E4CD8}"/>
              </a:ext>
            </a:extLst>
          </p:cNvPr>
          <p:cNvSpPr txBox="1"/>
          <p:nvPr/>
        </p:nvSpPr>
        <p:spPr>
          <a:xfrm>
            <a:off x="767397" y="2349925"/>
            <a:ext cx="3622431" cy="2862322"/>
          </a:xfrm>
          <a:prstGeom prst="rect">
            <a:avLst/>
          </a:prstGeom>
          <a:noFill/>
        </p:spPr>
        <p:txBody>
          <a:bodyPr wrap="square" rtlCol="0">
            <a:spAutoFit/>
          </a:bodyPr>
          <a:lstStyle/>
          <a:p>
            <a:r>
              <a:rPr lang="en-US" dirty="0">
                <a:solidFill>
                  <a:schemeClr val="bg1"/>
                </a:solidFill>
              </a:rPr>
              <a:t>Winds drive currents that are at or near the ocean's surface. These currents are generally measured in meters per second or in knots (1 knot = 1.15 miles per hour or 1.85 kilometers per hour). Winds drive currents near coastal areas on a localized scale, and in the open ocean on a global scale.</a:t>
            </a:r>
          </a:p>
        </p:txBody>
      </p:sp>
      <p:pic>
        <p:nvPicPr>
          <p:cNvPr id="8" name="Picture 7">
            <a:extLst>
              <a:ext uri="{FF2B5EF4-FFF2-40B4-BE49-F238E27FC236}">
                <a16:creationId xmlns:a16="http://schemas.microsoft.com/office/drawing/2014/main" id="{FAFE9AA8-57CE-0644-A076-9551C4233E77}"/>
              </a:ext>
            </a:extLst>
          </p:cNvPr>
          <p:cNvPicPr>
            <a:picLocks noChangeAspect="1"/>
          </p:cNvPicPr>
          <p:nvPr/>
        </p:nvPicPr>
        <p:blipFill>
          <a:blip r:embed="rId2"/>
          <a:stretch>
            <a:fillRect/>
          </a:stretch>
        </p:blipFill>
        <p:spPr>
          <a:xfrm>
            <a:off x="5378867" y="1557162"/>
            <a:ext cx="6262148" cy="3743676"/>
          </a:xfrm>
          <a:prstGeom prst="rect">
            <a:avLst/>
          </a:prstGeom>
        </p:spPr>
      </p:pic>
    </p:spTree>
    <p:extLst>
      <p:ext uri="{BB962C8B-B14F-4D97-AF65-F5344CB8AC3E}">
        <p14:creationId xmlns:p14="http://schemas.microsoft.com/office/powerpoint/2010/main" val="3909893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7CB75-FA59-6A41-9CA0-807CEAFB4CB2}"/>
              </a:ext>
            </a:extLst>
          </p:cNvPr>
          <p:cNvSpPr>
            <a:spLocks noGrp="1"/>
          </p:cNvSpPr>
          <p:nvPr>
            <p:ph type="title"/>
          </p:nvPr>
        </p:nvSpPr>
        <p:spPr>
          <a:xfrm>
            <a:off x="935523" y="2816130"/>
            <a:ext cx="3501197" cy="1223298"/>
          </a:xfrm>
        </p:spPr>
        <p:txBody>
          <a:bodyPr/>
          <a:lstStyle/>
          <a:p>
            <a:r>
              <a:rPr lang="en-US" dirty="0"/>
              <a:t>Factors that influence ocean currents </a:t>
            </a:r>
          </a:p>
        </p:txBody>
      </p:sp>
      <p:sp>
        <p:nvSpPr>
          <p:cNvPr id="3" name="Content Placeholder 2">
            <a:extLst>
              <a:ext uri="{FF2B5EF4-FFF2-40B4-BE49-F238E27FC236}">
                <a16:creationId xmlns:a16="http://schemas.microsoft.com/office/drawing/2014/main" id="{64D33305-4DE6-8542-8F52-DAD0A57DD073}"/>
              </a:ext>
            </a:extLst>
          </p:cNvPr>
          <p:cNvSpPr>
            <a:spLocks noGrp="1"/>
          </p:cNvSpPr>
          <p:nvPr>
            <p:ph idx="1"/>
          </p:nvPr>
        </p:nvSpPr>
        <p:spPr/>
        <p:txBody>
          <a:bodyPr>
            <a:normAutofit fontScale="85000" lnSpcReduction="10000"/>
          </a:bodyPr>
          <a:lstStyle/>
          <a:p>
            <a:r>
              <a:rPr lang="en-US" dirty="0"/>
              <a:t>Heating by solar energy. Heating by solar energy causes the water to expand. Near the equator the water is about 8 centimeters high than in middle latitudes.</a:t>
            </a:r>
          </a:p>
          <a:p>
            <a:r>
              <a:rPr lang="en-US" dirty="0"/>
              <a:t>Winds. Winds blowing on the surface of the ocean push the water. Usually winds drive currents that are at or near the ocean’s surface.</a:t>
            </a:r>
          </a:p>
          <a:p>
            <a:r>
              <a:rPr lang="en-US" dirty="0"/>
              <a:t>Gravity. Gravity is one of the forces which established the direction of the ocean currents. Gravity pulls water down the slope created by solar heating.</a:t>
            </a:r>
          </a:p>
          <a:p>
            <a:r>
              <a:rPr lang="en-US" dirty="0"/>
              <a:t>Coriolis Force. The </a:t>
            </a:r>
            <a:r>
              <a:rPr lang="en-US" dirty="0" err="1"/>
              <a:t>corialis</a:t>
            </a:r>
            <a:r>
              <a:rPr lang="en-US" dirty="0"/>
              <a:t> force is defined as the apparent deflection of objects (</a:t>
            </a:r>
            <a:r>
              <a:rPr lang="en-US" dirty="0" err="1"/>
              <a:t>airplanes,winds,missiles</a:t>
            </a:r>
            <a:r>
              <a:rPr lang="en-US" dirty="0"/>
              <a:t> and ocean currents) moving un straight path relative to the earth’s surface.</a:t>
            </a:r>
          </a:p>
          <a:p>
            <a:r>
              <a:rPr lang="en-US" dirty="0"/>
              <a:t>Temperature difference. Temperature and density share an inverse relationship. As temperature increases, the space between water molecules increases also known as density, which therefore decreases.</a:t>
            </a:r>
          </a:p>
          <a:p>
            <a:r>
              <a:rPr lang="en-US" dirty="0"/>
              <a:t>Salinity Difference. Salinity and density share a positive relationship. As density increases, the amount of salts in the water also known as salinity increase.</a:t>
            </a:r>
          </a:p>
        </p:txBody>
      </p:sp>
    </p:spTree>
    <p:extLst>
      <p:ext uri="{BB962C8B-B14F-4D97-AF65-F5344CB8AC3E}">
        <p14:creationId xmlns:p14="http://schemas.microsoft.com/office/powerpoint/2010/main" val="3251295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CFB30E-BAA2-754C-B0D6-54E023C34149}"/>
              </a:ext>
            </a:extLst>
          </p:cNvPr>
          <p:cNvSpPr>
            <a:spLocks noGrp="1"/>
          </p:cNvSpPr>
          <p:nvPr>
            <p:ph idx="1"/>
          </p:nvPr>
        </p:nvSpPr>
        <p:spPr>
          <a:xfrm>
            <a:off x="6904894" y="1353417"/>
            <a:ext cx="4551739" cy="4513384"/>
          </a:xfrm>
        </p:spPr>
        <p:txBody>
          <a:bodyPr/>
          <a:lstStyle/>
          <a:p>
            <a:pPr marL="342900" indent="-342900">
              <a:buFont typeface="+mj-lt"/>
              <a:buAutoNum type="arabicPeriod"/>
            </a:pPr>
            <a:r>
              <a:rPr lang="en-US" i="1" dirty="0">
                <a:solidFill>
                  <a:schemeClr val="accent1">
                    <a:lumMod val="50000"/>
                  </a:schemeClr>
                </a:solidFill>
              </a:rPr>
              <a:t>A density difference can exist between two fluids because of a difference in temperature, salinity, or concentration of suspended sediment. </a:t>
            </a:r>
          </a:p>
          <a:p>
            <a:pPr marL="342900" indent="-342900">
              <a:buFont typeface="+mj-lt"/>
              <a:buAutoNum type="arabicPeriod"/>
            </a:pPr>
            <a:r>
              <a:rPr lang="en-US" i="1" dirty="0">
                <a:solidFill>
                  <a:schemeClr val="accent1">
                    <a:lumMod val="50000"/>
                  </a:schemeClr>
                </a:solidFill>
              </a:rPr>
              <a:t>Density currents in nature are exemplified by those currents that flow along the bottom of oceans or lakes.</a:t>
            </a:r>
          </a:p>
          <a:p>
            <a:pPr marL="342900" indent="-342900">
              <a:buFont typeface="+mj-lt"/>
              <a:buAutoNum type="arabicPeriod"/>
            </a:pPr>
            <a:endParaRPr lang="en-US" i="1" dirty="0">
              <a:solidFill>
                <a:schemeClr val="accent1">
                  <a:lumMod val="50000"/>
                </a:schemeClr>
              </a:solidFill>
            </a:endParaRPr>
          </a:p>
        </p:txBody>
      </p:sp>
      <p:sp>
        <p:nvSpPr>
          <p:cNvPr id="8" name="Rectangle 7">
            <a:extLst>
              <a:ext uri="{FF2B5EF4-FFF2-40B4-BE49-F238E27FC236}">
                <a16:creationId xmlns:a16="http://schemas.microsoft.com/office/drawing/2014/main" id="{DC704260-4103-C74E-BFFE-6DDA0A0B18E4}"/>
              </a:ext>
            </a:extLst>
          </p:cNvPr>
          <p:cNvSpPr/>
          <p:nvPr/>
        </p:nvSpPr>
        <p:spPr>
          <a:xfrm>
            <a:off x="375138" y="281354"/>
            <a:ext cx="4419600" cy="59318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3AB8D9F-E0C0-1D4B-9757-6AD1356B7FF4}"/>
              </a:ext>
            </a:extLst>
          </p:cNvPr>
          <p:cNvSpPr txBox="1"/>
          <p:nvPr/>
        </p:nvSpPr>
        <p:spPr>
          <a:xfrm>
            <a:off x="965117" y="121549"/>
            <a:ext cx="10016973" cy="1046440"/>
          </a:xfrm>
          <a:prstGeom prst="rect">
            <a:avLst/>
          </a:prstGeom>
          <a:noFill/>
        </p:spPr>
        <p:txBody>
          <a:bodyPr wrap="none" rtlCol="0">
            <a:spAutoFit/>
          </a:bodyPr>
          <a:lstStyle/>
          <a:p>
            <a:r>
              <a:rPr lang="en-US" sz="4400" dirty="0">
                <a:solidFill>
                  <a:schemeClr val="accent2">
                    <a:lumMod val="50000"/>
                  </a:schemeClr>
                </a:solidFill>
              </a:rPr>
              <a:t> 2 main causes of density differences</a:t>
            </a:r>
          </a:p>
          <a:p>
            <a:endParaRPr lang="en-US" dirty="0"/>
          </a:p>
        </p:txBody>
      </p:sp>
      <p:pic>
        <p:nvPicPr>
          <p:cNvPr id="10" name="Picture 9">
            <a:extLst>
              <a:ext uri="{FF2B5EF4-FFF2-40B4-BE49-F238E27FC236}">
                <a16:creationId xmlns:a16="http://schemas.microsoft.com/office/drawing/2014/main" id="{D495E8E6-1B6E-964F-8CFC-7B2096254CB4}"/>
              </a:ext>
            </a:extLst>
          </p:cNvPr>
          <p:cNvPicPr>
            <a:picLocks noChangeAspect="1"/>
          </p:cNvPicPr>
          <p:nvPr/>
        </p:nvPicPr>
        <p:blipFill>
          <a:blip r:embed="rId2"/>
          <a:stretch>
            <a:fillRect/>
          </a:stretch>
        </p:blipFill>
        <p:spPr>
          <a:xfrm>
            <a:off x="375138" y="1167989"/>
            <a:ext cx="6033264" cy="4268633"/>
          </a:xfrm>
          <a:prstGeom prst="rect">
            <a:avLst/>
          </a:prstGeom>
        </p:spPr>
      </p:pic>
    </p:spTree>
    <p:extLst>
      <p:ext uri="{BB962C8B-B14F-4D97-AF65-F5344CB8AC3E}">
        <p14:creationId xmlns:p14="http://schemas.microsoft.com/office/powerpoint/2010/main" val="1853262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549A-0863-DC4A-99B2-CB4C977B5BFB}"/>
              </a:ext>
            </a:extLst>
          </p:cNvPr>
          <p:cNvSpPr>
            <a:spLocks noGrp="1"/>
          </p:cNvSpPr>
          <p:nvPr>
            <p:ph type="title"/>
          </p:nvPr>
        </p:nvSpPr>
        <p:spPr>
          <a:xfrm>
            <a:off x="923800" y="3125749"/>
            <a:ext cx="3501197" cy="1223298"/>
          </a:xfrm>
        </p:spPr>
        <p:txBody>
          <a:bodyPr/>
          <a:lstStyle/>
          <a:p>
            <a:r>
              <a:rPr lang="en-US" dirty="0"/>
              <a:t>Gyres and what factors influence them</a:t>
            </a:r>
          </a:p>
        </p:txBody>
      </p:sp>
      <p:sp>
        <p:nvSpPr>
          <p:cNvPr id="3" name="Content Placeholder 2">
            <a:extLst>
              <a:ext uri="{FF2B5EF4-FFF2-40B4-BE49-F238E27FC236}">
                <a16:creationId xmlns:a16="http://schemas.microsoft.com/office/drawing/2014/main" id="{E187B7EB-B537-744C-91AA-6CB7E87200C1}"/>
              </a:ext>
            </a:extLst>
          </p:cNvPr>
          <p:cNvSpPr>
            <a:spLocks noGrp="1"/>
          </p:cNvSpPr>
          <p:nvPr>
            <p:ph idx="1"/>
          </p:nvPr>
        </p:nvSpPr>
        <p:spPr>
          <a:xfrm>
            <a:off x="4993165" y="603517"/>
            <a:ext cx="6275035" cy="5249940"/>
          </a:xfrm>
        </p:spPr>
        <p:txBody>
          <a:bodyPr/>
          <a:lstStyle/>
          <a:p>
            <a:pPr marL="342900" indent="-342900">
              <a:buFont typeface="+mj-lt"/>
              <a:buAutoNum type="arabicPeriod"/>
            </a:pPr>
            <a:r>
              <a:rPr lang="en-US" i="1" dirty="0">
                <a:solidFill>
                  <a:schemeClr val="accent1">
                    <a:lumMod val="50000"/>
                  </a:schemeClr>
                </a:solidFill>
              </a:rPr>
              <a:t>There are five major gyres: the North and South Pacific Subtropical Gyres, the North and South Atlantic Subtropical Gyres, and the Indian Ocean Subtropical Gyre.</a:t>
            </a:r>
          </a:p>
          <a:p>
            <a:pPr marL="342900" indent="-342900">
              <a:buFont typeface="+mj-lt"/>
              <a:buAutoNum type="arabicPeriod"/>
            </a:pPr>
            <a:r>
              <a:rPr lang="en-US" i="1" dirty="0">
                <a:solidFill>
                  <a:schemeClr val="accent1">
                    <a:lumMod val="50000"/>
                  </a:schemeClr>
                </a:solidFill>
              </a:rPr>
              <a:t>An ocean gyre is a large system of circular ocean current s formed by global wind patterns and forces created by Earth’s rotation. The movement of the world’s major ocean gyres helps drive the “ocean conveyor belt.” The ocean conveyor belt circulates ocean water around the entire planet.</a:t>
            </a:r>
          </a:p>
          <a:p>
            <a:pPr marL="342900" indent="-342900">
              <a:buFont typeface="+mj-lt"/>
              <a:buAutoNum type="arabicPeriod"/>
            </a:pPr>
            <a:endParaRPr lang="en-US" i="1" dirty="0">
              <a:solidFill>
                <a:schemeClr val="accent1">
                  <a:lumMod val="50000"/>
                </a:schemeClr>
              </a:solidFill>
            </a:endParaRPr>
          </a:p>
          <a:p>
            <a:endParaRPr lang="en-US" dirty="0"/>
          </a:p>
        </p:txBody>
      </p:sp>
      <p:pic>
        <p:nvPicPr>
          <p:cNvPr id="6" name="Picture 5">
            <a:extLst>
              <a:ext uri="{FF2B5EF4-FFF2-40B4-BE49-F238E27FC236}">
                <a16:creationId xmlns:a16="http://schemas.microsoft.com/office/drawing/2014/main" id="{9E3FCF74-2DF1-0047-8E46-D50C9135AC53}"/>
              </a:ext>
            </a:extLst>
          </p:cNvPr>
          <p:cNvPicPr>
            <a:picLocks noChangeAspect="1"/>
          </p:cNvPicPr>
          <p:nvPr/>
        </p:nvPicPr>
        <p:blipFill>
          <a:blip r:embed="rId2"/>
          <a:stretch>
            <a:fillRect/>
          </a:stretch>
        </p:blipFill>
        <p:spPr>
          <a:xfrm>
            <a:off x="548307" y="603517"/>
            <a:ext cx="4076793" cy="2122099"/>
          </a:xfrm>
          <a:prstGeom prst="rect">
            <a:avLst/>
          </a:prstGeom>
        </p:spPr>
      </p:pic>
    </p:spTree>
    <p:extLst>
      <p:ext uri="{BB962C8B-B14F-4D97-AF65-F5344CB8AC3E}">
        <p14:creationId xmlns:p14="http://schemas.microsoft.com/office/powerpoint/2010/main" val="21937796"/>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docProps/app.xml><?xml version="1.0" encoding="utf-8"?>
<Properties xmlns="http://schemas.openxmlformats.org/officeDocument/2006/extended-properties" xmlns:vt="http://schemas.openxmlformats.org/officeDocument/2006/docPropsVTypes">
  <Template>{4F6BF612-9F63-3149-A72F-9B4386C7FC60}tf16401369</Template>
  <TotalTime>35</TotalTime>
  <Words>780</Words>
  <Application>Microsoft Macintosh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 Light</vt:lpstr>
      <vt:lpstr>Rockwell</vt:lpstr>
      <vt:lpstr>Wingdings</vt:lpstr>
      <vt:lpstr>Atlas</vt:lpstr>
      <vt:lpstr>Ocean Quest</vt:lpstr>
      <vt:lpstr>Definitions</vt:lpstr>
      <vt:lpstr>Ocean currents </vt:lpstr>
      <vt:lpstr>PowerPoint Presentation</vt:lpstr>
      <vt:lpstr>PowerPoint Presentation</vt:lpstr>
      <vt:lpstr>Factors that influence ocean currents </vt:lpstr>
      <vt:lpstr>PowerPoint Presentation</vt:lpstr>
      <vt:lpstr>Gyres and what factors influence them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Ocean Quest</dc:title>
  <dc:creator>132S-Bradley, Paige</dc:creator>
  <cp:lastModifiedBy>132S-Bradley, Paige</cp:lastModifiedBy>
  <cp:revision>1</cp:revision>
  <dcterms:created xsi:type="dcterms:W3CDTF">2021-10-29T21:16:25Z</dcterms:created>
  <dcterms:modified xsi:type="dcterms:W3CDTF">2021-10-29T21:52:22Z</dcterms:modified>
</cp:coreProperties>
</file>