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7"/>
    <p:restoredTop sz="91733"/>
  </p:normalViewPr>
  <p:slideViewPr>
    <p:cSldViewPr snapToGrid="0" snapToObjects="1">
      <p:cViewPr varScale="1">
        <p:scale>
          <a:sx n="107" d="100"/>
          <a:sy n="107" d="100"/>
        </p:scale>
        <p:origin x="192"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6E6EC-B10A-DE4D-85D1-6E5B24944004}" type="datetimeFigureOut">
              <a:rPr lang="en-US" smtClean="0"/>
              <a:t>5/9/19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D8DE72-7E72-C341-A00F-4C245E08BFBD}" type="slidenum">
              <a:rPr lang="en-US" smtClean="0"/>
              <a:t>‹#›</a:t>
            </a:fld>
            <a:endParaRPr lang="en-US"/>
          </a:p>
        </p:txBody>
      </p:sp>
    </p:spTree>
    <p:extLst>
      <p:ext uri="{BB962C8B-B14F-4D97-AF65-F5344CB8AC3E}">
        <p14:creationId xmlns:p14="http://schemas.microsoft.com/office/powerpoint/2010/main" val="309284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D8DE72-7E72-C341-A00F-4C245E08BFBD}" type="slidenum">
              <a:rPr lang="en-US" smtClean="0"/>
              <a:t>1</a:t>
            </a:fld>
            <a:endParaRPr lang="en-US"/>
          </a:p>
        </p:txBody>
      </p:sp>
    </p:spTree>
    <p:extLst>
      <p:ext uri="{BB962C8B-B14F-4D97-AF65-F5344CB8AC3E}">
        <p14:creationId xmlns:p14="http://schemas.microsoft.com/office/powerpoint/2010/main" val="2093745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Alternate each question + answer</a:t>
            </a:r>
          </a:p>
          <a:p>
            <a:r>
              <a:rPr lang="en-US" dirty="0"/>
              <a:t>After class discussion show legal answers</a:t>
            </a:r>
          </a:p>
        </p:txBody>
      </p:sp>
      <p:sp>
        <p:nvSpPr>
          <p:cNvPr id="4" name="Slide Number Placeholder 3"/>
          <p:cNvSpPr>
            <a:spLocks noGrp="1"/>
          </p:cNvSpPr>
          <p:nvPr>
            <p:ph type="sldNum" sz="quarter" idx="5"/>
          </p:nvPr>
        </p:nvSpPr>
        <p:spPr/>
        <p:txBody>
          <a:bodyPr/>
          <a:lstStyle/>
          <a:p>
            <a:fld id="{13D8DE72-7E72-C341-A00F-4C245E08BFBD}" type="slidenum">
              <a:rPr lang="en-US" smtClean="0"/>
              <a:t>10</a:t>
            </a:fld>
            <a:endParaRPr lang="en-US"/>
          </a:p>
        </p:txBody>
      </p:sp>
    </p:spTree>
    <p:extLst>
      <p:ext uri="{BB962C8B-B14F-4D97-AF65-F5344CB8AC3E}">
        <p14:creationId xmlns:p14="http://schemas.microsoft.com/office/powerpoint/2010/main" val="1600802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relevant to us today?</a:t>
            </a:r>
          </a:p>
          <a:p>
            <a:r>
              <a:rPr lang="en-US" dirty="0"/>
              <a:t>Alternate each answer</a:t>
            </a:r>
          </a:p>
          <a:p>
            <a:r>
              <a:rPr lang="en-US" dirty="0"/>
              <a:t>Natalia</a:t>
            </a:r>
          </a:p>
          <a:p>
            <a:r>
              <a:rPr lang="en-US" dirty="0"/>
              <a:t>Liza</a:t>
            </a:r>
          </a:p>
          <a:p>
            <a:r>
              <a:rPr lang="en-US" dirty="0"/>
              <a:t>Natalia</a:t>
            </a:r>
          </a:p>
          <a:p>
            <a:r>
              <a:rPr lang="en-US" dirty="0"/>
              <a:t>Liza</a:t>
            </a:r>
          </a:p>
          <a:p>
            <a:r>
              <a:rPr lang="en-US" dirty="0"/>
              <a:t>Natalia</a:t>
            </a:r>
          </a:p>
          <a:p>
            <a:r>
              <a:rPr lang="en-US" dirty="0"/>
              <a:t>THANK YOU FOR PARTICIPATING</a:t>
            </a:r>
          </a:p>
        </p:txBody>
      </p:sp>
      <p:sp>
        <p:nvSpPr>
          <p:cNvPr id="4" name="Slide Number Placeholder 3"/>
          <p:cNvSpPr>
            <a:spLocks noGrp="1"/>
          </p:cNvSpPr>
          <p:nvPr>
            <p:ph type="sldNum" sz="quarter" idx="5"/>
          </p:nvPr>
        </p:nvSpPr>
        <p:spPr/>
        <p:txBody>
          <a:bodyPr/>
          <a:lstStyle/>
          <a:p>
            <a:fld id="{13D8DE72-7E72-C341-A00F-4C245E08BFBD}" type="slidenum">
              <a:rPr lang="en-US" smtClean="0"/>
              <a:t>11</a:t>
            </a:fld>
            <a:endParaRPr lang="en-US"/>
          </a:p>
        </p:txBody>
      </p:sp>
    </p:spTree>
    <p:extLst>
      <p:ext uri="{BB962C8B-B14F-4D97-AF65-F5344CB8AC3E}">
        <p14:creationId xmlns:p14="http://schemas.microsoft.com/office/powerpoint/2010/main" val="1739810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-Central theme is power</a:t>
            </a:r>
          </a:p>
          <a:p>
            <a:r>
              <a:rPr lang="en-US" dirty="0"/>
              <a:t>-Judgement ties in throughout</a:t>
            </a:r>
          </a:p>
        </p:txBody>
      </p:sp>
      <p:sp>
        <p:nvSpPr>
          <p:cNvPr id="4" name="Slide Number Placeholder 3"/>
          <p:cNvSpPr>
            <a:spLocks noGrp="1"/>
          </p:cNvSpPr>
          <p:nvPr>
            <p:ph type="sldNum" sz="quarter" idx="5"/>
          </p:nvPr>
        </p:nvSpPr>
        <p:spPr/>
        <p:txBody>
          <a:bodyPr/>
          <a:lstStyle/>
          <a:p>
            <a:fld id="{13D8DE72-7E72-C341-A00F-4C245E08BFBD}" type="slidenum">
              <a:rPr lang="en-US" smtClean="0"/>
              <a:t>2</a:t>
            </a:fld>
            <a:endParaRPr lang="en-US"/>
          </a:p>
        </p:txBody>
      </p:sp>
    </p:spTree>
    <p:extLst>
      <p:ext uri="{BB962C8B-B14F-4D97-AF65-F5344CB8AC3E}">
        <p14:creationId xmlns:p14="http://schemas.microsoft.com/office/powerpoint/2010/main" val="667372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a:solidFill>
                  <a:schemeClr val="tx1"/>
                </a:solidFill>
                <a:effectLst/>
                <a:latin typeface="+mn-lt"/>
                <a:ea typeface="+mn-ea"/>
                <a:cs typeface="+mn-cs"/>
              </a:rPr>
              <a:t>Question that molded this project</a:t>
            </a:r>
          </a:p>
          <a:p>
            <a:pPr lvl="0"/>
            <a:r>
              <a:rPr lang="en-CA" sz="1200" kern="1200" dirty="0">
                <a:solidFill>
                  <a:schemeClr val="tx1"/>
                </a:solidFill>
                <a:effectLst/>
                <a:latin typeface="+mn-lt"/>
                <a:ea typeface="+mn-ea"/>
                <a:cs typeface="+mn-cs"/>
              </a:rPr>
              <a:t>Relating to the Crucible:</a:t>
            </a:r>
          </a:p>
          <a:p>
            <a:pPr lvl="0"/>
            <a:r>
              <a:rPr lang="en-CA" sz="1200" kern="1200" dirty="0">
                <a:solidFill>
                  <a:schemeClr val="tx1"/>
                </a:solidFill>
                <a:effectLst/>
                <a:latin typeface="+mn-lt"/>
                <a:ea typeface="+mn-ea"/>
                <a:cs typeface="+mn-cs"/>
              </a:rPr>
              <a:t>-Religion/God (Proctor reciting the sins) (Liza)</a:t>
            </a:r>
          </a:p>
          <a:p>
            <a:pPr lvl="0"/>
            <a:r>
              <a:rPr lang="en-CA" sz="1200" kern="1200" dirty="0">
                <a:solidFill>
                  <a:schemeClr val="tx1"/>
                </a:solidFill>
                <a:effectLst/>
                <a:latin typeface="+mn-lt"/>
                <a:ea typeface="+mn-ea"/>
                <a:cs typeface="+mn-cs"/>
              </a:rPr>
              <a:t>-Parris in Act 1(God with regard to Witchcraft + Reputation) (Liza)</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-Reverend Hale (Brought in + Making Decisions + Later on Changes) (Natalia)</a:t>
            </a:r>
          </a:p>
          <a:p>
            <a:pPr lvl="0"/>
            <a:r>
              <a:rPr lang="en-CA" sz="1200" kern="1200" dirty="0">
                <a:solidFill>
                  <a:schemeClr val="tx1"/>
                </a:solidFill>
                <a:effectLst/>
                <a:latin typeface="+mn-lt"/>
                <a:ea typeface="+mn-ea"/>
                <a:cs typeface="+mn-cs"/>
              </a:rPr>
              <a:t>-Court of Law (Liza)</a:t>
            </a:r>
          </a:p>
          <a:p>
            <a:pPr lvl="0"/>
            <a:r>
              <a:rPr lang="en-CA" sz="1200" kern="1200" dirty="0">
                <a:solidFill>
                  <a:schemeClr val="tx1"/>
                </a:solidFill>
                <a:effectLst/>
                <a:latin typeface="+mn-lt"/>
                <a:ea typeface="+mn-ea"/>
                <a:cs typeface="+mn-cs"/>
              </a:rPr>
              <a:t>-Abigail’s actions toward Mary Warren (Sometimes not about God + Religion About Reputation Instead) (Natalia)</a:t>
            </a:r>
          </a:p>
          <a:p>
            <a:pPr lvl="0"/>
            <a:r>
              <a:rPr lang="en-CA" sz="1200" kern="1200" dirty="0">
                <a:solidFill>
                  <a:schemeClr val="tx1"/>
                </a:solidFill>
                <a:effectLst/>
                <a:latin typeface="+mn-lt"/>
                <a:ea typeface="+mn-ea"/>
                <a:cs typeface="+mn-cs"/>
              </a:rPr>
              <a:t>-Now how is this related to everyday life?</a:t>
            </a:r>
          </a:p>
        </p:txBody>
      </p:sp>
      <p:sp>
        <p:nvSpPr>
          <p:cNvPr id="4" name="Slide Number Placeholder 3"/>
          <p:cNvSpPr>
            <a:spLocks noGrp="1"/>
          </p:cNvSpPr>
          <p:nvPr>
            <p:ph type="sldNum" sz="quarter" idx="5"/>
          </p:nvPr>
        </p:nvSpPr>
        <p:spPr/>
        <p:txBody>
          <a:bodyPr/>
          <a:lstStyle/>
          <a:p>
            <a:fld id="{13D8DE72-7E72-C341-A00F-4C245E08BFBD}" type="slidenum">
              <a:rPr lang="en-US" smtClean="0"/>
              <a:t>3</a:t>
            </a:fld>
            <a:endParaRPr lang="en-US"/>
          </a:p>
        </p:txBody>
      </p:sp>
    </p:spTree>
    <p:extLst>
      <p:ext uri="{BB962C8B-B14F-4D97-AF65-F5344CB8AC3E}">
        <p14:creationId xmlns:p14="http://schemas.microsoft.com/office/powerpoint/2010/main" val="2495250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Alternating each line</a:t>
            </a:r>
          </a:p>
        </p:txBody>
      </p:sp>
      <p:sp>
        <p:nvSpPr>
          <p:cNvPr id="4" name="Slide Number Placeholder 3"/>
          <p:cNvSpPr>
            <a:spLocks noGrp="1"/>
          </p:cNvSpPr>
          <p:nvPr>
            <p:ph type="sldNum" sz="quarter" idx="5"/>
          </p:nvPr>
        </p:nvSpPr>
        <p:spPr/>
        <p:txBody>
          <a:bodyPr/>
          <a:lstStyle/>
          <a:p>
            <a:fld id="{13D8DE72-7E72-C341-A00F-4C245E08BFBD}" type="slidenum">
              <a:rPr lang="en-US" smtClean="0"/>
              <a:t>4</a:t>
            </a:fld>
            <a:endParaRPr lang="en-US"/>
          </a:p>
        </p:txBody>
      </p:sp>
    </p:spTree>
    <p:extLst>
      <p:ext uri="{BB962C8B-B14F-4D97-AF65-F5344CB8AC3E}">
        <p14:creationId xmlns:p14="http://schemas.microsoft.com/office/powerpoint/2010/main" val="2395625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a:t>
            </a:r>
          </a:p>
        </p:txBody>
      </p:sp>
      <p:sp>
        <p:nvSpPr>
          <p:cNvPr id="4" name="Slide Number Placeholder 3"/>
          <p:cNvSpPr>
            <a:spLocks noGrp="1"/>
          </p:cNvSpPr>
          <p:nvPr>
            <p:ph type="sldNum" sz="quarter" idx="5"/>
          </p:nvPr>
        </p:nvSpPr>
        <p:spPr/>
        <p:txBody>
          <a:bodyPr/>
          <a:lstStyle/>
          <a:p>
            <a:fld id="{13D8DE72-7E72-C341-A00F-4C245E08BFBD}" type="slidenum">
              <a:rPr lang="en-US" smtClean="0"/>
              <a:t>5</a:t>
            </a:fld>
            <a:endParaRPr lang="en-US"/>
          </a:p>
        </p:txBody>
      </p:sp>
    </p:spTree>
    <p:extLst>
      <p:ext uri="{BB962C8B-B14F-4D97-AF65-F5344CB8AC3E}">
        <p14:creationId xmlns:p14="http://schemas.microsoft.com/office/powerpoint/2010/main" val="252345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Natalia</a:t>
            </a:r>
          </a:p>
        </p:txBody>
      </p:sp>
      <p:sp>
        <p:nvSpPr>
          <p:cNvPr id="4" name="Slide Number Placeholder 3"/>
          <p:cNvSpPr>
            <a:spLocks noGrp="1"/>
          </p:cNvSpPr>
          <p:nvPr>
            <p:ph type="sldNum" sz="quarter" idx="5"/>
          </p:nvPr>
        </p:nvSpPr>
        <p:spPr/>
        <p:txBody>
          <a:bodyPr/>
          <a:lstStyle/>
          <a:p>
            <a:fld id="{13D8DE72-7E72-C341-A00F-4C245E08BFBD}" type="slidenum">
              <a:rPr lang="en-US" smtClean="0"/>
              <a:t>6</a:t>
            </a:fld>
            <a:endParaRPr lang="en-US"/>
          </a:p>
        </p:txBody>
      </p:sp>
    </p:spTree>
    <p:extLst>
      <p:ext uri="{BB962C8B-B14F-4D97-AF65-F5344CB8AC3E}">
        <p14:creationId xmlns:p14="http://schemas.microsoft.com/office/powerpoint/2010/main" val="3868311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a:t>
            </a:r>
          </a:p>
        </p:txBody>
      </p:sp>
      <p:sp>
        <p:nvSpPr>
          <p:cNvPr id="4" name="Slide Number Placeholder 3"/>
          <p:cNvSpPr>
            <a:spLocks noGrp="1"/>
          </p:cNvSpPr>
          <p:nvPr>
            <p:ph type="sldNum" sz="quarter" idx="5"/>
          </p:nvPr>
        </p:nvSpPr>
        <p:spPr/>
        <p:txBody>
          <a:bodyPr/>
          <a:lstStyle/>
          <a:p>
            <a:fld id="{13D8DE72-7E72-C341-A00F-4C245E08BFBD}" type="slidenum">
              <a:rPr lang="en-US" smtClean="0"/>
              <a:t>7</a:t>
            </a:fld>
            <a:endParaRPr lang="en-US"/>
          </a:p>
        </p:txBody>
      </p:sp>
    </p:spTree>
    <p:extLst>
      <p:ext uri="{BB962C8B-B14F-4D97-AF65-F5344CB8AC3E}">
        <p14:creationId xmlns:p14="http://schemas.microsoft.com/office/powerpoint/2010/main" val="2160644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Natalia</a:t>
            </a:r>
          </a:p>
        </p:txBody>
      </p:sp>
      <p:sp>
        <p:nvSpPr>
          <p:cNvPr id="4" name="Slide Number Placeholder 3"/>
          <p:cNvSpPr>
            <a:spLocks noGrp="1"/>
          </p:cNvSpPr>
          <p:nvPr>
            <p:ph type="sldNum" sz="quarter" idx="5"/>
          </p:nvPr>
        </p:nvSpPr>
        <p:spPr/>
        <p:txBody>
          <a:bodyPr/>
          <a:lstStyle/>
          <a:p>
            <a:fld id="{13D8DE72-7E72-C341-A00F-4C245E08BFBD}" type="slidenum">
              <a:rPr lang="en-US" smtClean="0"/>
              <a:t>8</a:t>
            </a:fld>
            <a:endParaRPr lang="en-US"/>
          </a:p>
        </p:txBody>
      </p:sp>
    </p:spTree>
    <p:extLst>
      <p:ext uri="{BB962C8B-B14F-4D97-AF65-F5344CB8AC3E}">
        <p14:creationId xmlns:p14="http://schemas.microsoft.com/office/powerpoint/2010/main" val="195702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Liza</a:t>
            </a:r>
          </a:p>
        </p:txBody>
      </p:sp>
      <p:sp>
        <p:nvSpPr>
          <p:cNvPr id="4" name="Slide Number Placeholder 3"/>
          <p:cNvSpPr>
            <a:spLocks noGrp="1"/>
          </p:cNvSpPr>
          <p:nvPr>
            <p:ph type="sldNum" sz="quarter" idx="5"/>
          </p:nvPr>
        </p:nvSpPr>
        <p:spPr/>
        <p:txBody>
          <a:bodyPr/>
          <a:lstStyle/>
          <a:p>
            <a:fld id="{13D8DE72-7E72-C341-A00F-4C245E08BFBD}" type="slidenum">
              <a:rPr lang="en-US" smtClean="0"/>
              <a:t>9</a:t>
            </a:fld>
            <a:endParaRPr lang="en-US"/>
          </a:p>
        </p:txBody>
      </p:sp>
    </p:spTree>
    <p:extLst>
      <p:ext uri="{BB962C8B-B14F-4D97-AF65-F5344CB8AC3E}">
        <p14:creationId xmlns:p14="http://schemas.microsoft.com/office/powerpoint/2010/main" val="100897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5/9/19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5528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6513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9929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4956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5/9/19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3995338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297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2692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7918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45878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5/9/19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922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5/9/19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6107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5/9/19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8225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1568A552-34C4-41D2-A36B-9E86EC569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accent1"/>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B8BE655E-142C-41C9-895E-54D55EDDA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4AD5D4C1-8782-8A4D-B17F-D0997C6CE396}"/>
              </a:ext>
            </a:extLst>
          </p:cNvPr>
          <p:cNvSpPr>
            <a:spLocks noGrp="1"/>
          </p:cNvSpPr>
          <p:nvPr>
            <p:ph type="ctrTitle"/>
          </p:nvPr>
        </p:nvSpPr>
        <p:spPr>
          <a:xfrm>
            <a:off x="1084006" y="1086142"/>
            <a:ext cx="9969910" cy="3465385"/>
          </a:xfrm>
        </p:spPr>
        <p:txBody>
          <a:bodyPr anchor="ctr">
            <a:normAutofit/>
          </a:bodyPr>
          <a:lstStyle/>
          <a:p>
            <a:r>
              <a:rPr lang="en-US" sz="11500" b="1" dirty="0"/>
              <a:t>The Crucible</a:t>
            </a:r>
          </a:p>
        </p:txBody>
      </p:sp>
      <p:sp>
        <p:nvSpPr>
          <p:cNvPr id="3" name="Subtitle 2">
            <a:extLst>
              <a:ext uri="{FF2B5EF4-FFF2-40B4-BE49-F238E27FC236}">
                <a16:creationId xmlns:a16="http://schemas.microsoft.com/office/drawing/2014/main" id="{64E45D6F-5292-DE47-90EB-31CDEA4BB0D7}"/>
              </a:ext>
            </a:extLst>
          </p:cNvPr>
          <p:cNvSpPr>
            <a:spLocks noGrp="1"/>
          </p:cNvSpPr>
          <p:nvPr>
            <p:ph type="subTitle" idx="1"/>
          </p:nvPr>
        </p:nvSpPr>
        <p:spPr>
          <a:xfrm>
            <a:off x="1084006" y="5515897"/>
            <a:ext cx="10073039" cy="715221"/>
          </a:xfrm>
        </p:spPr>
        <p:txBody>
          <a:bodyPr>
            <a:normAutofit/>
          </a:bodyPr>
          <a:lstStyle/>
          <a:p>
            <a:r>
              <a:rPr lang="en-US" b="1" dirty="0">
                <a:solidFill>
                  <a:schemeClr val="tx1"/>
                </a:solidFill>
                <a:latin typeface="+mj-lt"/>
              </a:rPr>
              <a:t>BY: LIZA + NATALIA</a:t>
            </a:r>
          </a:p>
        </p:txBody>
      </p:sp>
      <p:sp>
        <p:nvSpPr>
          <p:cNvPr id="18" name="Rectangle 13">
            <a:extLst>
              <a:ext uri="{FF2B5EF4-FFF2-40B4-BE49-F238E27FC236}">
                <a16:creationId xmlns:a16="http://schemas.microsoft.com/office/drawing/2014/main" id="{198CC593-9FF4-46EF-81AE-2D26922F1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996535809"/>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6606B-5D76-D847-957F-E4C91AD0C281}"/>
              </a:ext>
            </a:extLst>
          </p:cNvPr>
          <p:cNvSpPr>
            <a:spLocks noGrp="1"/>
          </p:cNvSpPr>
          <p:nvPr>
            <p:ph type="title"/>
          </p:nvPr>
        </p:nvSpPr>
        <p:spPr>
          <a:xfrm>
            <a:off x="723900" y="377693"/>
            <a:ext cx="3855720" cy="1969843"/>
          </a:xfrm>
        </p:spPr>
        <p:txBody>
          <a:bodyPr/>
          <a:lstStyle/>
          <a:p>
            <a:pPr lvl="0" algn="ctr"/>
            <a:r>
              <a:rPr lang="en-CA" sz="4400" b="1" dirty="0"/>
              <a:t>Why did you choose that option?</a:t>
            </a:r>
            <a:endParaRPr lang="en-US" sz="4400" dirty="0"/>
          </a:p>
        </p:txBody>
      </p:sp>
      <p:sp>
        <p:nvSpPr>
          <p:cNvPr id="3" name="Content Placeholder 2">
            <a:extLst>
              <a:ext uri="{FF2B5EF4-FFF2-40B4-BE49-F238E27FC236}">
                <a16:creationId xmlns:a16="http://schemas.microsoft.com/office/drawing/2014/main" id="{9E4E3899-58F0-9046-89C9-72E12847D2B3}"/>
              </a:ext>
            </a:extLst>
          </p:cNvPr>
          <p:cNvSpPr>
            <a:spLocks noGrp="1"/>
          </p:cNvSpPr>
          <p:nvPr>
            <p:ph idx="1"/>
          </p:nvPr>
        </p:nvSpPr>
        <p:spPr>
          <a:xfrm>
            <a:off x="6256020" y="685801"/>
            <a:ext cx="5212080" cy="5175250"/>
          </a:xfrm>
        </p:spPr>
        <p:txBody>
          <a:bodyPr>
            <a:normAutofit fontScale="92500" lnSpcReduction="10000"/>
          </a:bodyPr>
          <a:lstStyle/>
          <a:p>
            <a:pPr marL="0" indent="0">
              <a:buNone/>
            </a:pPr>
            <a:r>
              <a:rPr lang="en-CA" sz="2400" b="1" dirty="0"/>
              <a:t>This is what legally would happen:</a:t>
            </a:r>
          </a:p>
          <a:p>
            <a:pPr lvl="0"/>
            <a:r>
              <a:rPr lang="en-CA" sz="2400" dirty="0"/>
              <a:t>The doctor cannot legally steal the patient’s files</a:t>
            </a:r>
          </a:p>
          <a:p>
            <a:pPr lvl="0"/>
            <a:r>
              <a:rPr lang="en-CA" sz="2400" dirty="0"/>
              <a:t>The lawyer cannot talk about anything that happened when they were under attorney-client privilege</a:t>
            </a:r>
          </a:p>
          <a:p>
            <a:pPr lvl="0"/>
            <a:r>
              <a:rPr lang="en-CA" sz="2400" dirty="0"/>
              <a:t>The landlord legally cannot lock them out without a court order</a:t>
            </a:r>
          </a:p>
          <a:p>
            <a:pPr lvl="0"/>
            <a:r>
              <a:rPr lang="en-CA" sz="2400" dirty="0"/>
              <a:t>You are not legally allowed to pull over on the highway unless it’s an emergency</a:t>
            </a:r>
          </a:p>
          <a:p>
            <a:pPr lvl="0"/>
            <a:r>
              <a:rPr lang="en-CA" sz="2400" dirty="0"/>
              <a:t>It’s the coma patient’s family choice if they wish to terminate the coma patient’s life and this must be done without any pressure</a:t>
            </a:r>
          </a:p>
        </p:txBody>
      </p:sp>
      <p:sp>
        <p:nvSpPr>
          <p:cNvPr id="5" name="Title 1">
            <a:extLst>
              <a:ext uri="{FF2B5EF4-FFF2-40B4-BE49-F238E27FC236}">
                <a16:creationId xmlns:a16="http://schemas.microsoft.com/office/drawing/2014/main" id="{3F04A74B-B184-604A-96FC-6C20722EA141}"/>
              </a:ext>
            </a:extLst>
          </p:cNvPr>
          <p:cNvSpPr txBox="1">
            <a:spLocks/>
          </p:cNvSpPr>
          <p:nvPr/>
        </p:nvSpPr>
        <p:spPr>
          <a:xfrm>
            <a:off x="7612382" y="685801"/>
            <a:ext cx="3855720" cy="1969843"/>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pPr algn="ctr"/>
            <a:endParaRPr lang="en-US" sz="4400" dirty="0"/>
          </a:p>
        </p:txBody>
      </p:sp>
      <p:sp>
        <p:nvSpPr>
          <p:cNvPr id="8" name="Title 1">
            <a:extLst>
              <a:ext uri="{FF2B5EF4-FFF2-40B4-BE49-F238E27FC236}">
                <a16:creationId xmlns:a16="http://schemas.microsoft.com/office/drawing/2014/main" id="{C0FACABB-79EE-A841-A8B1-110D3DF8C11E}"/>
              </a:ext>
            </a:extLst>
          </p:cNvPr>
          <p:cNvSpPr txBox="1">
            <a:spLocks/>
          </p:cNvSpPr>
          <p:nvPr/>
        </p:nvSpPr>
        <p:spPr>
          <a:xfrm>
            <a:off x="719032" y="2540622"/>
            <a:ext cx="3855720" cy="1969843"/>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pPr algn="ctr"/>
            <a:r>
              <a:rPr lang="en-CA" sz="4400" b="1" dirty="0"/>
              <a:t>What was difficult as a group?</a:t>
            </a:r>
            <a:endParaRPr lang="en-US" sz="4400" dirty="0"/>
          </a:p>
        </p:txBody>
      </p:sp>
      <p:sp>
        <p:nvSpPr>
          <p:cNvPr id="9" name="Title 1">
            <a:extLst>
              <a:ext uri="{FF2B5EF4-FFF2-40B4-BE49-F238E27FC236}">
                <a16:creationId xmlns:a16="http://schemas.microsoft.com/office/drawing/2014/main" id="{8CD8CF72-2DBC-2941-8128-59E4EB9964E1}"/>
              </a:ext>
            </a:extLst>
          </p:cNvPr>
          <p:cNvSpPr txBox="1">
            <a:spLocks/>
          </p:cNvSpPr>
          <p:nvPr/>
        </p:nvSpPr>
        <p:spPr>
          <a:xfrm>
            <a:off x="719032" y="4591216"/>
            <a:ext cx="3855720" cy="1969843"/>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pPr algn="ctr"/>
            <a:r>
              <a:rPr lang="en-CA" sz="4400" b="1" dirty="0"/>
              <a:t>Did you have to compromise your values?</a:t>
            </a:r>
            <a:endParaRPr lang="en-US" sz="4400" dirty="0"/>
          </a:p>
        </p:txBody>
      </p:sp>
    </p:spTree>
    <p:extLst>
      <p:ext uri="{BB962C8B-B14F-4D97-AF65-F5344CB8AC3E}">
        <p14:creationId xmlns:p14="http://schemas.microsoft.com/office/powerpoint/2010/main" val="21454937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FF507F-9B45-49F2-8E86-09008C4BB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62D8A77-61F8-B64F-BF35-E4F024479F76}"/>
              </a:ext>
            </a:extLst>
          </p:cNvPr>
          <p:cNvSpPr>
            <a:spLocks noGrp="1"/>
          </p:cNvSpPr>
          <p:nvPr>
            <p:ph type="title"/>
          </p:nvPr>
        </p:nvSpPr>
        <p:spPr>
          <a:xfrm>
            <a:off x="640081" y="791570"/>
            <a:ext cx="4018839" cy="5262390"/>
          </a:xfrm>
        </p:spPr>
        <p:txBody>
          <a:bodyPr vert="horz" lIns="91440" tIns="45720" rIns="91440" bIns="45720" rtlCol="0" anchor="ctr">
            <a:normAutofit/>
          </a:bodyPr>
          <a:lstStyle/>
          <a:p>
            <a:pPr algn="ctr">
              <a:lnSpc>
                <a:spcPct val="89000"/>
              </a:lnSpc>
            </a:pPr>
            <a:r>
              <a:rPr lang="en-US" sz="11500" b="1" dirty="0">
                <a:solidFill>
                  <a:schemeClr val="bg1"/>
                </a:solidFill>
              </a:rPr>
              <a:t>WHY?</a:t>
            </a:r>
            <a:endParaRPr lang="en-US" sz="4400" b="1" dirty="0">
              <a:solidFill>
                <a:schemeClr val="bg1"/>
              </a:solidFill>
            </a:endParaRPr>
          </a:p>
        </p:txBody>
      </p:sp>
      <p:sp>
        <p:nvSpPr>
          <p:cNvPr id="13" name="Rectangle 12">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74D068BE-7503-964E-B9C0-8EA463080290}"/>
              </a:ext>
            </a:extLst>
          </p:cNvPr>
          <p:cNvSpPr>
            <a:spLocks noGrp="1"/>
          </p:cNvSpPr>
          <p:nvPr>
            <p:ph type="body" sz="half" idx="2"/>
          </p:nvPr>
        </p:nvSpPr>
        <p:spPr>
          <a:xfrm>
            <a:off x="6176720" y="791570"/>
            <a:ext cx="4892308" cy="5262390"/>
          </a:xfrm>
        </p:spPr>
        <p:txBody>
          <a:bodyPr vert="horz" lIns="91440" tIns="45720" rIns="91440" bIns="45720" rtlCol="0" anchor="ctr">
            <a:normAutofit lnSpcReduction="10000"/>
          </a:bodyPr>
          <a:lstStyle/>
          <a:p>
            <a:pPr marL="285750" lvl="0" indent="-285750">
              <a:buFont typeface="Arial" panose="020B0604020202020204" pitchFamily="34" charset="0"/>
              <a:buChar char="•"/>
            </a:pPr>
            <a:r>
              <a:rPr lang="en-CA" sz="2400" dirty="0"/>
              <a:t>Money can corrupt society</a:t>
            </a:r>
          </a:p>
          <a:p>
            <a:pPr marL="285750" lvl="0" indent="-285750">
              <a:buFont typeface="Arial" panose="020B0604020202020204" pitchFamily="34" charset="0"/>
              <a:buChar char="•"/>
            </a:pPr>
            <a:r>
              <a:rPr lang="en-CA" sz="2400" dirty="0"/>
              <a:t>People can choose money over morals</a:t>
            </a:r>
          </a:p>
          <a:p>
            <a:pPr marL="285750" lvl="0" indent="-285750">
              <a:buFont typeface="Arial" panose="020B0604020202020204" pitchFamily="34" charset="0"/>
              <a:buChar char="•"/>
            </a:pPr>
            <a:r>
              <a:rPr lang="en-CA" sz="2400" dirty="0"/>
              <a:t>Bigger cases merit consensus or majority vote</a:t>
            </a:r>
          </a:p>
          <a:p>
            <a:pPr marL="285750" indent="-285750">
              <a:buFont typeface="Arial" panose="020B0604020202020204" pitchFamily="34" charset="0"/>
              <a:buChar char="•"/>
            </a:pPr>
            <a:r>
              <a:rPr lang="en-CA" sz="2400" dirty="0"/>
              <a:t>Morals may interfere will legal; however, someone may not feel morally correct by breaking the law</a:t>
            </a:r>
          </a:p>
          <a:p>
            <a:pPr marL="285750" indent="-285750">
              <a:buFont typeface="Arial" panose="020B0604020202020204" pitchFamily="34" charset="0"/>
              <a:buChar char="•"/>
            </a:pPr>
            <a:r>
              <a:rPr lang="en-CA" sz="2400" dirty="0"/>
              <a:t>The law may be inferior to one’s beliefs</a:t>
            </a:r>
          </a:p>
          <a:p>
            <a:pPr indent="-384048">
              <a:lnSpc>
                <a:spcPct val="94000"/>
              </a:lnSpc>
              <a:spcAft>
                <a:spcPts val="200"/>
              </a:spcAft>
            </a:pPr>
            <a:endParaRPr lang="en-US" sz="1800" dirty="0"/>
          </a:p>
        </p:txBody>
      </p:sp>
    </p:spTree>
    <p:extLst>
      <p:ext uri="{BB962C8B-B14F-4D97-AF65-F5344CB8AC3E}">
        <p14:creationId xmlns:p14="http://schemas.microsoft.com/office/powerpoint/2010/main" val="2275302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94CB-D728-7246-A0FB-AD366D16A000}"/>
              </a:ext>
            </a:extLst>
          </p:cNvPr>
          <p:cNvSpPr>
            <a:spLocks noGrp="1"/>
          </p:cNvSpPr>
          <p:nvPr>
            <p:ph type="ctrTitle"/>
          </p:nvPr>
        </p:nvSpPr>
        <p:spPr>
          <a:xfrm>
            <a:off x="1915385" y="1514706"/>
            <a:ext cx="8361229" cy="3828587"/>
          </a:xfrm>
        </p:spPr>
        <p:txBody>
          <a:bodyPr/>
          <a:lstStyle/>
          <a:p>
            <a:r>
              <a:rPr lang="en-US" sz="11500" b="1" dirty="0">
                <a:solidFill>
                  <a:schemeClr val="bg1"/>
                </a:solidFill>
              </a:rPr>
              <a:t>POWER </a:t>
            </a:r>
            <a:br>
              <a:rPr lang="en-US" sz="11500" b="1" dirty="0">
                <a:solidFill>
                  <a:schemeClr val="bg1"/>
                </a:solidFill>
              </a:rPr>
            </a:br>
            <a:r>
              <a:rPr lang="en-US" sz="4800" b="1" dirty="0">
                <a:solidFill>
                  <a:schemeClr val="bg1"/>
                </a:solidFill>
              </a:rPr>
              <a:t>AND</a:t>
            </a:r>
            <a:br>
              <a:rPr lang="en-US" sz="11500" b="1" dirty="0">
                <a:solidFill>
                  <a:schemeClr val="bg1"/>
                </a:solidFill>
              </a:rPr>
            </a:br>
            <a:r>
              <a:rPr lang="en-US" sz="11500" b="1" dirty="0">
                <a:solidFill>
                  <a:schemeClr val="bg1"/>
                </a:solidFill>
              </a:rPr>
              <a:t>JUDGEMENT</a:t>
            </a:r>
          </a:p>
        </p:txBody>
      </p:sp>
    </p:spTree>
    <p:extLst>
      <p:ext uri="{BB962C8B-B14F-4D97-AF65-F5344CB8AC3E}">
        <p14:creationId xmlns:p14="http://schemas.microsoft.com/office/powerpoint/2010/main" val="407205126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6070012-F07F-4AF5-A31F-7F14A16909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91DFA57A-349A-4BFD-B78A-9F99513C1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9B5F8AE6-2E79-4DD0-8E2A-5E00870FD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2" name="Rectangle 11">
            <a:extLst>
              <a:ext uri="{FF2B5EF4-FFF2-40B4-BE49-F238E27FC236}">
                <a16:creationId xmlns:a16="http://schemas.microsoft.com/office/drawing/2014/main" id="{F6B7BFBD-C488-4B5B-ABE5-8256F3FF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Freeform 6">
            <a:extLst>
              <a:ext uri="{FF2B5EF4-FFF2-40B4-BE49-F238E27FC236}">
                <a16:creationId xmlns:a16="http://schemas.microsoft.com/office/drawing/2014/main" id="{2BA7674F-A261-445A-AE3A-A0AA3062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45048"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6" name="Rectangle 15">
            <a:extLst>
              <a:ext uri="{FF2B5EF4-FFF2-40B4-BE49-F238E27FC236}">
                <a16:creationId xmlns:a16="http://schemas.microsoft.com/office/drawing/2014/main" id="{BA53A58C-A067-4B87-B48C-CB90C1FA0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10266"/>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6D75D3-DAD8-D54C-87BD-2ACC2A783D32}"/>
              </a:ext>
            </a:extLst>
          </p:cNvPr>
          <p:cNvSpPr>
            <a:spLocks noGrp="1"/>
          </p:cNvSpPr>
          <p:nvPr>
            <p:ph type="title"/>
          </p:nvPr>
        </p:nvSpPr>
        <p:spPr>
          <a:xfrm>
            <a:off x="1167894" y="1921943"/>
            <a:ext cx="8779579" cy="3935906"/>
          </a:xfrm>
        </p:spPr>
        <p:txBody>
          <a:bodyPr vert="horz" lIns="91440" tIns="45720" rIns="91440" bIns="45720" rtlCol="0" anchor="t">
            <a:noAutofit/>
          </a:bodyPr>
          <a:lstStyle/>
          <a:p>
            <a:pPr algn="ctr"/>
            <a:r>
              <a:rPr lang="en-CA" sz="4800" b="1" dirty="0"/>
              <a:t>“When it comes to different beliefs, opinions, thoughts, actions, etc. Who decides who is at fault and who is NOT? And who's decision is more important?”</a:t>
            </a:r>
            <a:br>
              <a:rPr lang="en-CA" sz="4800" dirty="0"/>
            </a:br>
            <a:endParaRPr lang="en-US" sz="6000" dirty="0">
              <a:solidFill>
                <a:schemeClr val="tx2"/>
              </a:solidFill>
            </a:endParaRPr>
          </a:p>
        </p:txBody>
      </p:sp>
    </p:spTree>
    <p:extLst>
      <p:ext uri="{BB962C8B-B14F-4D97-AF65-F5344CB8AC3E}">
        <p14:creationId xmlns:p14="http://schemas.microsoft.com/office/powerpoint/2010/main" val="131736815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4EABA-3B35-3E47-BB53-FC8977B8964A}"/>
              </a:ext>
            </a:extLst>
          </p:cNvPr>
          <p:cNvSpPr>
            <a:spLocks noGrp="1"/>
          </p:cNvSpPr>
          <p:nvPr>
            <p:ph type="title"/>
          </p:nvPr>
        </p:nvSpPr>
        <p:spPr/>
        <p:txBody>
          <a:bodyPr>
            <a:normAutofit fontScale="90000"/>
          </a:bodyPr>
          <a:lstStyle/>
          <a:p>
            <a:pPr algn="ctr"/>
            <a:r>
              <a:rPr lang="en-US" sz="8800" b="1" dirty="0"/>
              <a:t>CHOOSE THEIR FATE!</a:t>
            </a:r>
          </a:p>
        </p:txBody>
      </p:sp>
      <p:sp>
        <p:nvSpPr>
          <p:cNvPr id="3" name="Content Placeholder 2">
            <a:extLst>
              <a:ext uri="{FF2B5EF4-FFF2-40B4-BE49-F238E27FC236}">
                <a16:creationId xmlns:a16="http://schemas.microsoft.com/office/drawing/2014/main" id="{51CAF35C-1D51-A749-8128-1D85BE6098B6}"/>
              </a:ext>
            </a:extLst>
          </p:cNvPr>
          <p:cNvSpPr>
            <a:spLocks noGrp="1"/>
          </p:cNvSpPr>
          <p:nvPr>
            <p:ph idx="1"/>
          </p:nvPr>
        </p:nvSpPr>
        <p:spPr/>
        <p:txBody>
          <a:bodyPr>
            <a:normAutofit lnSpcReduction="10000"/>
          </a:bodyPr>
          <a:lstStyle/>
          <a:p>
            <a:pPr lvl="0"/>
            <a:r>
              <a:rPr lang="en-CA" sz="2800" dirty="0"/>
              <a:t>We will </a:t>
            </a:r>
            <a:r>
              <a:rPr lang="en-CA" sz="2800" b="1" dirty="0">
                <a:solidFill>
                  <a:srgbClr val="FF0000"/>
                </a:solidFill>
              </a:rPr>
              <a:t>show</a:t>
            </a:r>
            <a:r>
              <a:rPr lang="en-CA" sz="2800" dirty="0"/>
              <a:t> you certain examples</a:t>
            </a:r>
          </a:p>
          <a:p>
            <a:pPr lvl="0"/>
            <a:r>
              <a:rPr lang="en-CA" sz="2800" dirty="0"/>
              <a:t>You must </a:t>
            </a:r>
            <a:r>
              <a:rPr lang="en-CA" sz="2800" b="1" dirty="0">
                <a:solidFill>
                  <a:srgbClr val="FF0000"/>
                </a:solidFill>
              </a:rPr>
              <a:t>decide as a group </a:t>
            </a:r>
            <a:r>
              <a:rPr lang="en-CA" sz="2800" dirty="0"/>
              <a:t>what you will do because the whole group must be on consensus</a:t>
            </a:r>
          </a:p>
          <a:p>
            <a:pPr lvl="0"/>
            <a:r>
              <a:rPr lang="en-CA" sz="2800" dirty="0"/>
              <a:t>Write down your </a:t>
            </a:r>
            <a:r>
              <a:rPr lang="en-CA" sz="2800" b="1" dirty="0">
                <a:solidFill>
                  <a:srgbClr val="FF0000"/>
                </a:solidFill>
              </a:rPr>
              <a:t>answer</a:t>
            </a:r>
            <a:r>
              <a:rPr lang="en-CA" sz="2800" dirty="0"/>
              <a:t> for each example</a:t>
            </a:r>
          </a:p>
          <a:p>
            <a:pPr lvl="0"/>
            <a:r>
              <a:rPr lang="en-CA" sz="2800" dirty="0"/>
              <a:t>We will then </a:t>
            </a:r>
            <a:r>
              <a:rPr lang="en-CA" sz="2800" b="1" dirty="0">
                <a:solidFill>
                  <a:srgbClr val="FF0000"/>
                </a:solidFill>
              </a:rPr>
              <a:t>discuss</a:t>
            </a:r>
            <a:r>
              <a:rPr lang="en-CA" sz="2800" dirty="0"/>
              <a:t> what the “correct” response is and have a small group/class discussion</a:t>
            </a:r>
          </a:p>
          <a:p>
            <a:pPr lvl="0"/>
            <a:r>
              <a:rPr lang="en-CA" sz="2800" dirty="0"/>
              <a:t>Real-life/everyday </a:t>
            </a:r>
            <a:r>
              <a:rPr lang="en-CA" sz="2800" b="1" dirty="0">
                <a:solidFill>
                  <a:srgbClr val="FF0000"/>
                </a:solidFill>
              </a:rPr>
              <a:t>examples</a:t>
            </a:r>
            <a:r>
              <a:rPr lang="en-CA" sz="2800" dirty="0"/>
              <a:t> that you have had, will, or not ever face in your life</a:t>
            </a:r>
          </a:p>
        </p:txBody>
      </p:sp>
    </p:spTree>
    <p:extLst>
      <p:ext uri="{BB962C8B-B14F-4D97-AF65-F5344CB8AC3E}">
        <p14:creationId xmlns:p14="http://schemas.microsoft.com/office/powerpoint/2010/main" val="13878877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1568A552-34C4-41D2-A36B-9E86EC569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accent1"/>
          </a:solidFill>
          <a:ln w="0">
            <a:noFill/>
            <a:prstDash val="solid"/>
            <a:round/>
            <a:headEnd/>
            <a:tailEnd/>
          </a:ln>
        </p:spPr>
        <p:txBody>
          <a:bodyPr wrap="square">
            <a:noAutofit/>
          </a:bodyPr>
          <a:lstStyle/>
          <a:p>
            <a:endParaRPr lang="en-US" dirty="0"/>
          </a:p>
        </p:txBody>
      </p:sp>
      <p:sp>
        <p:nvSpPr>
          <p:cNvPr id="11" name="Freeform: Shape 10">
            <a:extLst>
              <a:ext uri="{FF2B5EF4-FFF2-40B4-BE49-F238E27FC236}">
                <a16:creationId xmlns:a16="http://schemas.microsoft.com/office/drawing/2014/main" id="{B8BE655E-142C-41C9-895E-54D55EDDA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accent1"/>
          </a:solidFill>
          <a:ln w="0">
            <a:noFill/>
            <a:prstDash val="solid"/>
            <a:round/>
            <a:headEnd/>
            <a:tailEnd/>
          </a:ln>
        </p:spPr>
      </p:sp>
      <p:sp>
        <p:nvSpPr>
          <p:cNvPr id="2" name="Title 1">
            <a:extLst>
              <a:ext uri="{FF2B5EF4-FFF2-40B4-BE49-F238E27FC236}">
                <a16:creationId xmlns:a16="http://schemas.microsoft.com/office/drawing/2014/main" id="{089470F2-1996-FC4D-A8BB-EBA37011DDE1}"/>
              </a:ext>
            </a:extLst>
          </p:cNvPr>
          <p:cNvSpPr>
            <a:spLocks noGrp="1"/>
          </p:cNvSpPr>
          <p:nvPr>
            <p:ph type="ctrTitle"/>
          </p:nvPr>
        </p:nvSpPr>
        <p:spPr>
          <a:xfrm>
            <a:off x="1084006" y="1086142"/>
            <a:ext cx="9969910" cy="3465385"/>
          </a:xfrm>
        </p:spPr>
        <p:txBody>
          <a:bodyPr anchor="ctr">
            <a:normAutofit fontScale="90000"/>
          </a:bodyPr>
          <a:lstStyle/>
          <a:p>
            <a:r>
              <a:rPr lang="en-CA" sz="3200" dirty="0"/>
              <a:t>A doctor has a patient who is sick, but the patient won’t release their past medical records. What does the doctor do: steal the documents to save his patient and break HIPPA or break his Hippocratic Oath and allow them to die? During this the patient wants help but refuses to release past medical information that is necessary to help said patient. What do you do steal the records or let the patient die?</a:t>
            </a:r>
            <a:endParaRPr lang="en-US" sz="3200" dirty="0"/>
          </a:p>
        </p:txBody>
      </p:sp>
      <p:sp>
        <p:nvSpPr>
          <p:cNvPr id="13" name="Rectangle 12">
            <a:extLst>
              <a:ext uri="{FF2B5EF4-FFF2-40B4-BE49-F238E27FC236}">
                <a16:creationId xmlns:a16="http://schemas.microsoft.com/office/drawing/2014/main" id="{198CC593-9FF4-46EF-81AE-2D26922F1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331701540"/>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95477-A896-494B-B52A-849F6AEC46D3}"/>
              </a:ext>
            </a:extLst>
          </p:cNvPr>
          <p:cNvSpPr>
            <a:spLocks noGrp="1"/>
          </p:cNvSpPr>
          <p:nvPr>
            <p:ph type="ctrTitle"/>
          </p:nvPr>
        </p:nvSpPr>
        <p:spPr>
          <a:xfrm>
            <a:off x="1915385" y="1265330"/>
            <a:ext cx="8361229" cy="4327339"/>
          </a:xfrm>
        </p:spPr>
        <p:txBody>
          <a:bodyPr/>
          <a:lstStyle/>
          <a:p>
            <a:r>
              <a:rPr lang="en-CA" sz="2800" dirty="0"/>
              <a:t>You are a lawyer with common morals. You understand the attorney client privilege when you have your first case and must defend your client. Your client implies that they killed the person, you are unable to say anything because if you ignore this information you are breaking ethics rules; however, if you break the confidentiality then you are breaking privilege. What do you do break your privilege or let them get away with it?</a:t>
            </a:r>
            <a:endParaRPr lang="en-US" sz="2800" dirty="0"/>
          </a:p>
        </p:txBody>
      </p:sp>
    </p:spTree>
    <p:extLst>
      <p:ext uri="{BB962C8B-B14F-4D97-AF65-F5344CB8AC3E}">
        <p14:creationId xmlns:p14="http://schemas.microsoft.com/office/powerpoint/2010/main" val="249427147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70E7A7-DBB1-8647-9AD6-8555CFDAD845}"/>
              </a:ext>
            </a:extLst>
          </p:cNvPr>
          <p:cNvSpPr>
            <a:spLocks noGrp="1"/>
          </p:cNvSpPr>
          <p:nvPr>
            <p:ph type="ctrTitle"/>
          </p:nvPr>
        </p:nvSpPr>
        <p:spPr>
          <a:xfrm>
            <a:off x="1145035" y="483700"/>
            <a:ext cx="9563538" cy="4943324"/>
          </a:xfrm>
        </p:spPr>
        <p:txBody>
          <a:bodyPr anchor="b">
            <a:noAutofit/>
          </a:bodyPr>
          <a:lstStyle/>
          <a:p>
            <a:r>
              <a:rPr lang="en-CA" sz="3600" dirty="0"/>
              <a:t>You are a landlord who will lose your property unless you get your tenant’s rent; however, they have not paid in months and doesn’t seem as if they will. You are fed up and decide you want to lock them out unless they can pay all the rent they missed, or you will find another tenant. Is this alright on the landlord’s behave? What would you do, keep the tenants or lock them out?</a:t>
            </a:r>
            <a:endParaRPr lang="en-US" sz="3600" dirty="0">
              <a:solidFill>
                <a:schemeClr val="accent1"/>
              </a:solidFill>
            </a:endParaRPr>
          </a:p>
        </p:txBody>
      </p:sp>
      <p:sp>
        <p:nvSpPr>
          <p:cNvPr id="10" name="Freeform 6">
            <a:extLst>
              <a:ext uri="{FF2B5EF4-FFF2-40B4-BE49-F238E27FC236}">
                <a16:creationId xmlns:a16="http://schemas.microsoft.com/office/drawing/2014/main" id="{1B7A8980-2301-4266-B88C-75B6BEC2CB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532789247"/>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A9007-8497-0345-B242-F20A683E4AEF}"/>
              </a:ext>
            </a:extLst>
          </p:cNvPr>
          <p:cNvSpPr>
            <a:spLocks noGrp="1"/>
          </p:cNvSpPr>
          <p:nvPr>
            <p:ph type="title"/>
          </p:nvPr>
        </p:nvSpPr>
        <p:spPr>
          <a:xfrm>
            <a:off x="1295400" y="799357"/>
            <a:ext cx="9601200" cy="5259285"/>
          </a:xfrm>
        </p:spPr>
        <p:txBody>
          <a:bodyPr>
            <a:noAutofit/>
          </a:bodyPr>
          <a:lstStyle/>
          <a:p>
            <a:pPr algn="ctr"/>
            <a:r>
              <a:rPr lang="en-CA" sz="4800" dirty="0"/>
              <a:t>YOU ARE DRIVING ON A HIGHWAY AND YOU SEE A BIRD THAT HAS BEEN HIT ON THE SIDE. DO YOU PULL OVER AND HELP THE BIRD AND GIVE THE BIRD A HIGHER CHANCE TO SURVIVE, OR DO TOU CONTINUE TO DRIVE AWAY AND LET THE BIRD POSSIBLY DIE?</a:t>
            </a:r>
            <a:endParaRPr lang="en-US" sz="4800" dirty="0"/>
          </a:p>
        </p:txBody>
      </p:sp>
    </p:spTree>
    <p:extLst>
      <p:ext uri="{BB962C8B-B14F-4D97-AF65-F5344CB8AC3E}">
        <p14:creationId xmlns:p14="http://schemas.microsoft.com/office/powerpoint/2010/main" val="40060158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6070012-F07F-4AF5-A31F-7F14A16909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91DFA57A-349A-4BFD-B78A-9F99513C1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9B5F8AE6-2E79-4DD0-8E2A-5E00870FD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2" name="Rectangle 11">
            <a:extLst>
              <a:ext uri="{FF2B5EF4-FFF2-40B4-BE49-F238E27FC236}">
                <a16:creationId xmlns:a16="http://schemas.microsoft.com/office/drawing/2014/main" id="{CC30DECA-E52C-4D56-96B9-718590A2E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A046A95-1E4D-4EAE-9146-822CF94F04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E94C9933-93E1-43FF-8BC2-8F0B7794D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id="{B3AA8CBD-7A2E-4084-A09F-484D16658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FE6ADBB7-EEE2-304B-9B02-DBF2C3DB603D}"/>
              </a:ext>
            </a:extLst>
          </p:cNvPr>
          <p:cNvSpPr>
            <a:spLocks noGrp="1"/>
          </p:cNvSpPr>
          <p:nvPr>
            <p:ph type="title"/>
          </p:nvPr>
        </p:nvSpPr>
        <p:spPr>
          <a:xfrm>
            <a:off x="1866262" y="1220752"/>
            <a:ext cx="8447964" cy="4416496"/>
          </a:xfrm>
        </p:spPr>
        <p:txBody>
          <a:bodyPr vert="horz" lIns="91440" tIns="45720" rIns="91440" bIns="45720" rtlCol="0" anchor="b">
            <a:noAutofit/>
          </a:bodyPr>
          <a:lstStyle/>
          <a:p>
            <a:pPr algn="ctr"/>
            <a:r>
              <a:rPr lang="en-CA" sz="2800" dirty="0">
                <a:solidFill>
                  <a:schemeClr val="tx2"/>
                </a:solidFill>
              </a:rPr>
              <a:t>A patient is in a coma and doctors do not know if they will wake up or not, but there is a child that needs an urgent transplant that day and the coma patient is a perfect match. The child will die if they don’t receive that transplant, the transplant organization doesn’t have any available donors. Do you choose to save the child’s life by taking away the coma patient’s life (who has a chance at waking up) or do you let the child die and allow the coma patient to possibly wake up?</a:t>
            </a:r>
            <a:endParaRPr lang="en-US" sz="2400" dirty="0">
              <a:solidFill>
                <a:schemeClr val="tx2"/>
              </a:solidFill>
            </a:endParaRPr>
          </a:p>
        </p:txBody>
      </p:sp>
    </p:spTree>
    <p:extLst>
      <p:ext uri="{BB962C8B-B14F-4D97-AF65-F5344CB8AC3E}">
        <p14:creationId xmlns:p14="http://schemas.microsoft.com/office/powerpoint/2010/main" val="1999941582"/>
      </p:ext>
    </p:extLst>
  </p:cSld>
  <p:clrMapOvr>
    <a:masterClrMapping/>
  </p:clrMapOvr>
  <p:transition spd="slow">
    <p:push dir="u"/>
  </p:transition>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808</Words>
  <Application>Microsoft Macintosh PowerPoint</Application>
  <PresentationFormat>Widescreen</PresentationFormat>
  <Paragraphs>67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Franklin Gothic Book</vt:lpstr>
      <vt:lpstr>Crop</vt:lpstr>
      <vt:lpstr>The Crucible</vt:lpstr>
      <vt:lpstr>POWER  AND JUDGEMENT</vt:lpstr>
      <vt:lpstr>“When it comes to different beliefs, opinions, thoughts, actions, etc. Who decides who is at fault and who is NOT? And who's decision is more important?” </vt:lpstr>
      <vt:lpstr>CHOOSE THEIR FATE!</vt:lpstr>
      <vt:lpstr>A doctor has a patient who is sick, but the patient won’t release their past medical records. What does the doctor do: steal the documents to save his patient and break HIPPA or break his Hippocratic Oath and allow them to die? During this the patient wants help but refuses to release past medical information that is necessary to help said patient. What do you do steal the records or let the patient die?</vt:lpstr>
      <vt:lpstr>You are a lawyer with common morals. You understand the attorney client privilege when you have your first case and must defend your client. Your client implies that they killed the person, you are unable to say anything because if you ignore this information you are breaking ethics rules; however, if you break the confidentiality then you are breaking privilege. What do you do break your privilege or let them get away with it?</vt:lpstr>
      <vt:lpstr>You are a landlord who will lose your property unless you get your tenant’s rent; however, they have not paid in months and doesn’t seem as if they will. You are fed up and decide you want to lock them out unless they can pay all the rent they missed, or you will find another tenant. Is this alright on the landlord’s behave? What would you do, keep the tenants or lock them out?</vt:lpstr>
      <vt:lpstr>YOU ARE DRIVING ON A HIGHWAY AND YOU SEE A BIRD THAT HAS BEEN HIT ON THE SIDE. DO YOU PULL OVER AND HELP THE BIRD AND GIVE THE BIRD A HIGHER CHANCE TO SURVIVE, OR DO TOU CONTINUE TO DRIVE AWAY AND LET THE BIRD POSSIBLY DIE?</vt:lpstr>
      <vt:lpstr>A patient is in a coma and doctors do not know if they will wake up or not, but there is a child that needs an urgent transplant that day and the coma patient is a perfect match. The child will die if they don’t receive that transplant, the transplant organization doesn’t have any available donors. Do you choose to save the child’s life by taking away the coma patient’s life (who has a chance at waking up) or do you let the child die and allow the coma patient to possibly wake up?</vt:lpstr>
      <vt:lpstr>Why did you choose that option?</vt:lpstr>
      <vt:lpstr>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dc:title>
  <dc:creator>132S-Belskiy, Liza</dc:creator>
  <cp:lastModifiedBy>132S-Belskiy, Liza</cp:lastModifiedBy>
  <cp:revision>10</cp:revision>
  <dcterms:created xsi:type="dcterms:W3CDTF">2019-05-09T20:02:59Z</dcterms:created>
  <dcterms:modified xsi:type="dcterms:W3CDTF">2019-05-10T00:28:57Z</dcterms:modified>
</cp:coreProperties>
</file>