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819"/>
  </p:normalViewPr>
  <p:slideViewPr>
    <p:cSldViewPr snapToGrid="0" snapToObjects="1">
      <p:cViewPr varScale="1">
        <p:scale>
          <a:sx n="104" d="100"/>
          <a:sy n="104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F9E7E-1720-7E47-892C-1B2F0A0FA541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B3741-9317-FA46-94B0-C4165117F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6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0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rmwomen.com/wb/pages/egyptian-marriage-tradition.php" TargetMode="External"/><Relationship Id="rId4" Type="http://schemas.openxmlformats.org/officeDocument/2006/relationships/hyperlink" Target="https://www.ancient.eu/article/934/love-sex-and-marriage-in-ancient-egypt/" TargetMode="External"/><Relationship Id="rId5" Type="http://schemas.openxmlformats.org/officeDocument/2006/relationships/hyperlink" Target="https://www.egypttoday.com/Article/6/66379/On-Marriage-and-Divorce-in-Egypt" TargetMode="External"/><Relationship Id="rId6" Type="http://schemas.openxmlformats.org/officeDocument/2006/relationships/hyperlink" Target="https://www.zaradance.com/single-post/2014/08/07/An-Egyptian-Engagement" TargetMode="External"/><Relationship Id="rId7" Type="http://schemas.openxmlformats.org/officeDocument/2006/relationships/hyperlink" Target="https://www.egypttoday.com/Article/1/14488/Egypt-targets-2-5-children-per-woman-Health-Ministr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ulturalatlas.sbs.com.au/egyptian-cultu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Families Around the World: EGYPT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AC233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Melissa &amp; Emma </a:t>
            </a:r>
          </a:p>
        </p:txBody>
      </p:sp>
      <p:pic>
        <p:nvPicPr>
          <p:cNvPr id="6146" name="Picture 2" descr="https://lh6.googleusercontent.com/2bvHAEzJsVSb_pQbd-euqVkFo9I36YhvBhY9CnuulI0oEO12kNlzWHc6Fsnn_o8vDfw9bNOA43uD3PG0aJBVVPK1ptpZocJ746zWW651etDN2C4WFvEBvjryB7A1_UAu_SEilxJ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492457"/>
            <a:ext cx="5455917" cy="36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7945"/>
          <a:stretch/>
        </p:blipFill>
        <p:spPr>
          <a:xfrm>
            <a:off x="6416043" y="403245"/>
            <a:ext cx="5455917" cy="380660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68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Baskerville Old Face" charset="0"/>
                <a:ea typeface="Baskerville Old Face" charset="0"/>
                <a:cs typeface="Baskerville Old Face" charset="0"/>
              </a:rPr>
              <a:t>Sources</a:t>
            </a:r>
            <a:endParaRPr lang="en-US" sz="5400" dirty="0"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en-US" u="sng" dirty="0">
                <a:hlinkClick r:id="rId2"/>
              </a:rPr>
              <a:t/>
            </a:r>
            <a:br>
              <a:rPr lang="en-US" u="sng" dirty="0">
                <a:hlinkClick r:id="rId2"/>
              </a:rPr>
            </a:br>
            <a:r>
              <a:rPr lang="en-US" u="sng" dirty="0">
                <a:hlinkClick r:id="rId2"/>
              </a:rPr>
              <a:t>https://culturalatlas.sbs.com.au/egyptian-culture</a:t>
            </a:r>
            <a:endParaRPr lang="en-US" dirty="0"/>
          </a:p>
          <a:p>
            <a:pPr fontAlgn="base"/>
            <a:r>
              <a:rPr lang="en-US" u="sng" dirty="0">
                <a:hlinkClick r:id="rId3"/>
              </a:rPr>
              <a:t>https://www.sharmwomen.com/wb/pages/egyptian-marriage-tradition.php</a:t>
            </a:r>
            <a:endParaRPr lang="en-US" dirty="0"/>
          </a:p>
          <a:p>
            <a:pPr fontAlgn="base"/>
            <a:r>
              <a:rPr lang="en-US" u="sng" dirty="0">
                <a:hlinkClick r:id="rId4"/>
              </a:rPr>
              <a:t>https://www.ancient.eu/article/934/love-sex-and-marriage-in-ancient-egypt/</a:t>
            </a:r>
            <a:endParaRPr lang="en-US" dirty="0"/>
          </a:p>
          <a:p>
            <a:pPr fontAlgn="base"/>
            <a:r>
              <a:rPr lang="en-US" u="sng" dirty="0">
                <a:hlinkClick r:id="rId5"/>
              </a:rPr>
              <a:t>https://www.egypttoday.com/Article/6/66379/On-Marriage-and-Divorce-in-Egypt</a:t>
            </a:r>
            <a:endParaRPr lang="en-US" dirty="0"/>
          </a:p>
          <a:p>
            <a:pPr fontAlgn="base"/>
            <a:r>
              <a:rPr lang="en-US" u="sng" dirty="0">
                <a:hlinkClick r:id="rId6"/>
              </a:rPr>
              <a:t>https://www.zaradance.com/single-post/2014/08/07/An-Egyptian-Engagement</a:t>
            </a:r>
            <a:endParaRPr lang="en-US" dirty="0"/>
          </a:p>
          <a:p>
            <a:pPr fontAlgn="base"/>
            <a:r>
              <a:rPr lang="en-US" u="sng" dirty="0">
                <a:hlinkClick r:id="rId7"/>
              </a:rPr>
              <a:t>https://www.egypttoday.com/Article/1/14488/Egypt-targets-2-5-children-per-woman-Health-Ministry</a:t>
            </a:r>
            <a:r>
              <a:rPr lang="en-US" dirty="0"/>
              <a:t> 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9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186" y="520536"/>
            <a:ext cx="4189217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latin typeface="Baskerville Old Face" charset="0"/>
                <a:ea typeface="Baskerville Old Face" charset="0"/>
                <a:cs typeface="Baskerville Old Face" charset="0"/>
              </a:rPr>
              <a:t>Location</a:t>
            </a:r>
            <a:endParaRPr lang="en-US" sz="7200" dirty="0"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6" b="95751" l="4829" r="978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8392" y="-87287"/>
            <a:ext cx="6166771" cy="678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366" y="3375766"/>
            <a:ext cx="4489393" cy="3367045"/>
          </a:xfrm>
          <a:prstGeom prst="rect">
            <a:avLst/>
          </a:prstGeom>
        </p:spPr>
      </p:pic>
      <p:grpSp>
        <p:nvGrpSpPr>
          <p:cNvPr id="6" name="Google Shape;2748;p50"/>
          <p:cNvGrpSpPr/>
          <p:nvPr/>
        </p:nvGrpSpPr>
        <p:grpSpPr>
          <a:xfrm>
            <a:off x="699379" y="2139587"/>
            <a:ext cx="4252807" cy="2670827"/>
            <a:chOff x="233350" y="949250"/>
            <a:chExt cx="7137300" cy="3802300"/>
          </a:xfrm>
          <a:solidFill>
            <a:schemeClr val="bg1">
              <a:lumMod val="65000"/>
              <a:lumOff val="35000"/>
            </a:schemeClr>
          </a:solidFill>
        </p:grpSpPr>
        <p:sp>
          <p:nvSpPr>
            <p:cNvPr id="7" name="Google Shape;2749;p50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" name="Google Shape;2750;p50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" name="Google Shape;2751;p50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0" name="Google Shape;2752;p50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Google Shape;2753;p50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Google Shape;2754;p50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3" name="Google Shape;2755;p50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4" name="Google Shape;2756;p50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5" name="Google Shape;2757;p50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6" name="Google Shape;2758;p50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Google Shape;2759;p50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Google Shape;2760;p50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Google Shape;2761;p50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Google Shape;2762;p50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Google Shape;2763;p50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Google Shape;2764;p50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Google Shape;2765;p50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Google Shape;2766;p50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Google Shape;2767;p50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Google Shape;2768;p50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Google Shape;2769;p50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Google Shape;2770;p50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" name="Google Shape;2771;p50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" name="Google Shape;2772;p50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" name="Google Shape;2773;p50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" name="Google Shape;2774;p50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Google Shape;2775;p50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" name="Google Shape;2776;p50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" name="Google Shape;2777;p50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" name="Google Shape;2778;p50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" name="Google Shape;2779;p50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8" name="Google Shape;2780;p50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9" name="Google Shape;2781;p50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0" name="Google Shape;2782;p50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1" name="Google Shape;2783;p50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2" name="Google Shape;2784;p50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3" name="Google Shape;2785;p50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4" name="Google Shape;2786;p50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5" name="Google Shape;2787;p50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6" name="Google Shape;2788;p50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7" name="Google Shape;2789;p50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8" name="Google Shape;2790;p50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9" name="Google Shape;2791;p50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0" name="Google Shape;2792;p50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1" name="Google Shape;2793;p50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2" name="Google Shape;2794;p50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3" name="Google Shape;2795;p50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4" name="Google Shape;2796;p50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5" name="Google Shape;2797;p50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6" name="Google Shape;2798;p50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7" name="Google Shape;2799;p50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69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7" y="5576887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latin typeface="Baskerville Old Face" charset="0"/>
                <a:ea typeface="Baskerville Old Face" charset="0"/>
                <a:cs typeface="Baskerville Old Face" charset="0"/>
              </a:rPr>
              <a:t>Language &amp; Religion/Ethnicity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638" y="184150"/>
            <a:ext cx="8235950" cy="5108575"/>
          </a:xfrm>
          <a:prstGeom prst="rect">
            <a:avLst/>
          </a:prstGeom>
        </p:spPr>
      </p:pic>
      <p:pic>
        <p:nvPicPr>
          <p:cNvPr id="7174" name="Picture 6" descr="https://lh3.googleusercontent.com/F5bGG3EY_Ie-E871DCrcmv6ktHhFaYhyTkXps7UpG7fQQjpo4-HW6agjPxR7lu8RqtWuGDJtkWKcsuxoGfuFpr_aQW3uCh5nsTbQN6wNPo2_LCDbNO25Sh2xL1ppS4d7SxCL-0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84150"/>
            <a:ext cx="3625850" cy="5108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6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383B190-6BFB-422F-B667-06B7B25F0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7209" y="3927072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Household Structure</a:t>
            </a:r>
          </a:p>
        </p:txBody>
      </p:sp>
      <p:pic>
        <p:nvPicPr>
          <p:cNvPr id="1028" name="Picture 4" descr="https://lh5.googleusercontent.com/wf_zGjgjrDEYDTIY9ixHdjcb4kKo_h5ipNTs0_KrDSSV52fWNcE15P_XfJHpNdtw0YgT5ZcfLmE3JohYBXQxwEiC7eXAuvJLJ3wa3a89cSRBI6bnA4Y78P2EvzwHUCYm26tA12O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4" r="-1" b="31104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he9eMazRTPTgcanbm35S_TyVi3oAsvmZQUQxfo9wlc3VD73Gf8jo79ZEAtZsao1rMQPFRGkPUvPqcel-iSJXmD-Zc-Ls7u2qPENNgYUnbDh5UksiodNFmtdHYe-WhCVafIZPLzC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7" r="2" b="19185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ED28E597-4AF8-4D69-A9AB-A1EDC6156B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lh5.googleusercontent.com/RAJT-ewT9p4Irnbfi_XL-Ifd6qxcee6ZEZXnEttXyAJCJJ8Rq-4PIiNme7lgxZlzxjPXYMkPKkRUwM1OuqbsIjGjLllc_sd5ZciuqRCxdo8ep0GfaU-j83vWdUU5tiooBxe2ELp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" b="-1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1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Marriage </a:t>
            </a:r>
          </a:p>
        </p:txBody>
      </p:sp>
      <p:pic>
        <p:nvPicPr>
          <p:cNvPr id="2054" name="Picture 6" descr="https://lh4.googleusercontent.com/KXz_HSrvC-iARL84Xd9xuoRmQEgYXwTro_tIuJoLSXjhmnHRdEUrRqz4QTT2r8Flh7MfkV6UIxh9jVQ2NSlcbyN1aSa5zIgmMpIB62Pm7OTDiOFa9JIzixjuy86M793kNjb5LYO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12918" b="-1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4.googleusercontent.com/-DVzedAiyLho2ougumCTe4arrwA_K9iWpfw_au_LVmE2iK1DoM2qvakf85kUIefQ6w8-e3xrhLxcmji-yuhXKCGDjBfFlMU6BpnB0FmlPa8f_nNZqR5ENIYa7zUAl4UTfH2qWb9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307"/>
          <a:stretch/>
        </p:blipFill>
        <p:spPr bwMode="auto">
          <a:xfrm>
            <a:off x="4198385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6i7a7UsrBaJWyKz9v_t6lD4M5lBwpA-bOt_D4siKVEue9H13HlMi7Mbi-9g9iPa8HlqnuZvjIVg2zYpjg4S2g7XNI5NoU9UzEmfP6b1jRayzB37dCP_kcG_ZJoN2DJrsRmhdFMF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r="32154" b="-1"/>
          <a:stretch/>
        </p:blipFill>
        <p:spPr bwMode="auto">
          <a:xfrm>
            <a:off x="8075142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60188E89-AF78-40F6-B787-E9BD9C6256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29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eart 3"/>
          <p:cNvSpPr/>
          <p:nvPr/>
        </p:nvSpPr>
        <p:spPr>
          <a:xfrm rot="20396084">
            <a:off x="1309372" y="5222184"/>
            <a:ext cx="1028700" cy="928893"/>
          </a:xfrm>
          <a:prstGeom prst="hear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 rot="944793">
            <a:off x="9922623" y="5165644"/>
            <a:ext cx="1028700" cy="928893"/>
          </a:xfrm>
          <a:prstGeom prst="hear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8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359" y="331631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 smtClean="0">
                <a:latin typeface="Baskerville Old Face" charset="0"/>
                <a:ea typeface="Baskerville Old Face" charset="0"/>
                <a:cs typeface="Baskerville Old Face" charset="0"/>
              </a:rPr>
              <a:t>Children</a:t>
            </a:r>
            <a:endParaRPr lang="en-US" sz="8000" dirty="0"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1026" name="Picture 2" descr="https://lh6.googleusercontent.com/zFxuuloxehqejiXoG6xjfWI-anYVbwMqp_zm5UfiJbBiLsrwJXCxuNLEgsNwvIffqv9ifZAR3r76VUlFomRbmyexyV0JVQWk7KwtWjTlZqGfvDpiNMomHuYIVToFX3XWRaSRlG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59" y="679128"/>
            <a:ext cx="339538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8Jw0Ofxp4JFqi3jhgUQEuAl3vpmifeMx35Qn3z3maOMgkmYWbc01rMERIj3rvDPyQPk9WsuQVJ7LGaD5RTLDGQYTm0gWqtsM_pWRkstJedF9jIR4jkOk2MeGWJiEMaTjvOPRHwV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19" y="1694229"/>
            <a:ext cx="3685575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vIMEMmRt40LLzhaYwh0HjPrGS-w0Cp2BGFpLY45MdJvONd6T6mrK63VTNqyGs-9eu4j9UGovs8hLtCuRezK3xnrtl5Z2OoWvq_SFtyWOCPXH7NKxKZmZyN1MdUB7pzxbnP7y-1m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7" y="2836356"/>
            <a:ext cx="4991100" cy="375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603" y="4333083"/>
            <a:ext cx="3407568" cy="2271712"/>
          </a:xfrm>
          <a:prstGeom prst="rect">
            <a:avLst/>
          </a:prstGeom>
        </p:spPr>
      </p:pic>
      <p:grpSp>
        <p:nvGrpSpPr>
          <p:cNvPr id="8" name="Google Shape;9776;p57"/>
          <p:cNvGrpSpPr/>
          <p:nvPr/>
        </p:nvGrpSpPr>
        <p:grpSpPr>
          <a:xfrm>
            <a:off x="666174" y="4590259"/>
            <a:ext cx="1744251" cy="1454320"/>
            <a:chOff x="6671087" y="2009304"/>
            <a:chExt cx="332757" cy="281833"/>
          </a:xfrm>
          <a:solidFill>
            <a:schemeClr val="tx1"/>
          </a:solidFill>
        </p:grpSpPr>
        <p:sp>
          <p:nvSpPr>
            <p:cNvPr id="9" name="Google Shape;9777;p57"/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9778;p57"/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017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lh4.googleusercontent.com/8zGZ6SS_e4YVBPG8g5lIPWOpfW-25N_Tz2iLRJmx_fRmLgLC2q8iKxm_FgOJgG9t9SanWXkO971ABe2sO7JlNIAIRg0L9d1wbJQUo21bloiWI7N8kUgp9Y0XrT9QOadgXnUG4ERt"/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692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45794" y="2686049"/>
            <a:ext cx="3300412" cy="14859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592232"/>
            <a:ext cx="4876800" cy="157971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Divorce</a:t>
            </a:r>
          </a:p>
        </p:txBody>
      </p:sp>
    </p:spTree>
    <p:extLst>
      <p:ext uri="{BB962C8B-B14F-4D97-AF65-F5344CB8AC3E}">
        <p14:creationId xmlns:p14="http://schemas.microsoft.com/office/powerpoint/2010/main" val="38870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7383B190-6BFB-422F-B667-06B7B25F0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587" y="3940908"/>
            <a:ext cx="5293754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kern="1200" dirty="0">
                <a:solidFill>
                  <a:srgbClr val="FFFF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Care of Elderly &amp; Death Rituals</a:t>
            </a:r>
          </a:p>
        </p:txBody>
      </p:sp>
      <p:pic>
        <p:nvPicPr>
          <p:cNvPr id="3080" name="Picture 8" descr="https://lh3.googleusercontent.com/-daSgk2UqRVsdspAktCGvIJaIRZeJwJXOZkDc1aSljxUKIShyMoP84BQpApeXrQeHXaHPqQYL8enpZhTR_Z2BxAsE4Z4kKdmA53n8KGm8yon6Ck_N7HeoI72pZdXIn9IyMDkQ-O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r="3523" b="-2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z0VU2O1d2O-49_jSmIzErmhM4_9fSivUKiSb8Ty9kxi1VQYoLEeg4xOB-nxFi3sQF5CYM75J5rLgGP2PNTuaCQ_stXZ-RdtA4a8GPNf8QbCoTUhvP9gqveZIP6vnv2I4U72EdMg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3" r="2" b="485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ED28E597-4AF8-4D69-A9AB-A1EDC6156B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https://lh4.googleusercontent.com/vg503syKWCy6ge2JEITyzaCu3VJ7GNPJh2ebsIiQqKslOM7Dl1zRJGOhob44LFbUaejo-Vfz3ugvZJYa93NZPBPyUzpzVY1FxCgLIxUzqikNwdwJSNmbd8-imk1ZiL1DaVEUiDG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615"/>
          <a:stretch/>
        </p:blipFill>
        <p:spPr bwMode="auto">
          <a:xfrm>
            <a:off x="317635" y="350996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80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dirty="0">
                <a:latin typeface="Baskerville Old Face" charset="0"/>
                <a:ea typeface="Baskerville Old Face" charset="0"/>
                <a:cs typeface="Baskerville Old Face" charset="0"/>
              </a:rPr>
              <a:t>Other Interesting Facts</a:t>
            </a:r>
          </a:p>
        </p:txBody>
      </p:sp>
      <p:pic>
        <p:nvPicPr>
          <p:cNvPr id="4108" name="Picture 12" descr="https://lh6.googleusercontent.com/AATndweFZ9al82EJhVeqP5oplIhZ-LoDi7ECGvmH3Ujlbe2O3rI19msL-Q57Xoo39sdIU9_ugRIowuenld_-viD3Qm2NhAbebXa1WE-YoySUSytE7Acw7xcObU0oZj-d0R74C_y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22238"/>
            <a:ext cx="5641975" cy="5230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lh4.googleusercontent.com/1UlUwixvLPK3BT8GbZWQCXbxuS7Wp_Egf-6AIzcLg9WHivjiNt4S6vYVz-Hq-M2OtMclxHV6kmObcH3nsPk0nZAWiHN-8x9OxaY5Qay0KPrFX1fmg5GVhGyz8aBFKl0AUgCluv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2238"/>
            <a:ext cx="3948113" cy="2994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5751" b="3092"/>
          <a:stretch/>
        </p:blipFill>
        <p:spPr>
          <a:xfrm>
            <a:off x="1258888" y="3198813"/>
            <a:ext cx="3948113" cy="21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2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28</Words>
  <Application>Microsoft Macintosh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Baskerville Old Face</vt:lpstr>
      <vt:lpstr>Calibri</vt:lpstr>
      <vt:lpstr>Calibri Light</vt:lpstr>
      <vt:lpstr>Arial</vt:lpstr>
      <vt:lpstr>Office Theme</vt:lpstr>
      <vt:lpstr>Families Around the World: EGYPT</vt:lpstr>
      <vt:lpstr>Location</vt:lpstr>
      <vt:lpstr>Language &amp; Religion/Ethnicity</vt:lpstr>
      <vt:lpstr>Household Structure</vt:lpstr>
      <vt:lpstr>Marriage </vt:lpstr>
      <vt:lpstr>Children</vt:lpstr>
      <vt:lpstr>Divorce</vt:lpstr>
      <vt:lpstr>Care of Elderly &amp; Death Rituals</vt:lpstr>
      <vt:lpstr>Other Interesting Facts</vt:lpstr>
      <vt:lpstr>Sources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Around the World: EGYPT</dc:title>
  <dc:creator>Microsoft Office User</dc:creator>
  <cp:lastModifiedBy>Microsoft Office User</cp:lastModifiedBy>
  <cp:revision>10</cp:revision>
  <dcterms:created xsi:type="dcterms:W3CDTF">2019-11-25T17:32:02Z</dcterms:created>
  <dcterms:modified xsi:type="dcterms:W3CDTF">2019-11-25T18:20:37Z</dcterms:modified>
</cp:coreProperties>
</file>