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sldIdLst>
    <p:sldId id="256" r:id="rId5"/>
    <p:sldId id="257" r:id="rId6"/>
    <p:sldId id="258" r:id="rId7"/>
    <p:sldId id="260" r:id="rId8"/>
    <p:sldId id="261" r:id="rId9"/>
    <p:sldId id="262" r:id="rId10"/>
    <p:sldId id="263" r:id="rId11"/>
    <p:sldId id="264" r:id="rId12"/>
    <p:sldId id="27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4722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675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917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093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96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113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1855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194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23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850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220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260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908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89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554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6030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273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2/1/2020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70681905"/>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5" r:id="rId12"/>
    <p:sldLayoutId id="2147483710" r:id="rId13"/>
    <p:sldLayoutId id="2147483711" r:id="rId14"/>
    <p:sldLayoutId id="2147483712" r:id="rId15"/>
    <p:sldLayoutId id="2147483713" r:id="rId16"/>
    <p:sldLayoutId id="2147483714" r:id="rId17"/>
  </p:sldLayoutIdLst>
  <p:hf sldNum="0" hdr="0" ftr="0" dt="0"/>
  <p:txStyles>
    <p:titleStyle>
      <a:lvl1pPr algn="ctr" defTabSz="457200" rtl="0" eaLnBrk="1" latinLnBrk="0" hangingPunct="1">
        <a:lnSpc>
          <a:spcPct val="90000"/>
        </a:lnSpc>
        <a:spcBef>
          <a:spcPct val="0"/>
        </a:spcBef>
        <a:buNone/>
        <a:defRPr sz="39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B487D-78DC-433C-B587-053752B72036}"/>
              </a:ext>
            </a:extLst>
          </p:cNvPr>
          <p:cNvPicPr>
            <a:picLocks noChangeAspect="1"/>
          </p:cNvPicPr>
          <p:nvPr/>
        </p:nvPicPr>
        <p:blipFill rotWithShape="1">
          <a:blip r:embed="rId3"/>
          <a:srcRect t="8907"/>
          <a:stretch/>
        </p:blipFill>
        <p:spPr>
          <a:xfrm>
            <a:off x="20" y="10"/>
            <a:ext cx="12191980" cy="6857990"/>
          </a:xfrm>
          <a:prstGeom prst="rect">
            <a:avLst/>
          </a:prstGeom>
        </p:spPr>
      </p:pic>
      <p:sp useBgFill="1">
        <p:nvSpPr>
          <p:cNvPr id="14"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9C30577-3FBD-46FF-89F9-C5D5A42D6249}"/>
              </a:ext>
            </a:extLst>
          </p:cNvPr>
          <p:cNvSpPr>
            <a:spLocks noGrp="1"/>
          </p:cNvSpPr>
          <p:nvPr>
            <p:ph type="ctrTitle"/>
          </p:nvPr>
        </p:nvSpPr>
        <p:spPr>
          <a:xfrm>
            <a:off x="2480733" y="2074339"/>
            <a:ext cx="7219954" cy="1828801"/>
          </a:xfrm>
        </p:spPr>
        <p:txBody>
          <a:bodyPr>
            <a:normAutofit/>
          </a:bodyPr>
          <a:lstStyle/>
          <a:p>
            <a:r>
              <a:rPr lang="en-CA" sz="4800"/>
              <a:t>Dave Cooks A Turkey</a:t>
            </a:r>
          </a:p>
        </p:txBody>
      </p:sp>
      <p:sp>
        <p:nvSpPr>
          <p:cNvPr id="3" name="Subtitle 2">
            <a:extLst>
              <a:ext uri="{FF2B5EF4-FFF2-40B4-BE49-F238E27FC236}">
                <a16:creationId xmlns:a16="http://schemas.microsoft.com/office/drawing/2014/main" id="{B408A7AB-10E3-47F1-A729-FAA7A573BD12}"/>
              </a:ext>
            </a:extLst>
          </p:cNvPr>
          <p:cNvSpPr>
            <a:spLocks noGrp="1"/>
          </p:cNvSpPr>
          <p:nvPr>
            <p:ph type="subTitle" idx="1"/>
          </p:nvPr>
        </p:nvSpPr>
        <p:spPr>
          <a:xfrm>
            <a:off x="2480733" y="3903138"/>
            <a:ext cx="7219954" cy="1049867"/>
          </a:xfrm>
        </p:spPr>
        <p:txBody>
          <a:bodyPr>
            <a:normAutofit/>
          </a:bodyPr>
          <a:lstStyle/>
          <a:p>
            <a:r>
              <a:rPr lang="en-CA">
                <a:solidFill>
                  <a:srgbClr val="D55A17"/>
                </a:solidFill>
              </a:rPr>
              <a:t>By: Leah Nathorst</a:t>
            </a:r>
          </a:p>
        </p:txBody>
      </p:sp>
    </p:spTree>
    <p:extLst>
      <p:ext uri="{BB962C8B-B14F-4D97-AF65-F5344CB8AC3E}">
        <p14:creationId xmlns:p14="http://schemas.microsoft.com/office/powerpoint/2010/main" val="358167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D854F-5C92-49DE-B4F9-1EE940EC5E60}"/>
              </a:ext>
            </a:extLst>
          </p:cNvPr>
          <p:cNvSpPr>
            <a:spLocks noGrp="1"/>
          </p:cNvSpPr>
          <p:nvPr>
            <p:ph type="title"/>
          </p:nvPr>
        </p:nvSpPr>
        <p:spPr>
          <a:xfrm>
            <a:off x="913796" y="643465"/>
            <a:ext cx="3382638" cy="1370605"/>
          </a:xfrm>
        </p:spPr>
        <p:txBody>
          <a:bodyPr>
            <a:normAutofit/>
          </a:bodyPr>
          <a:lstStyle/>
          <a:p>
            <a:pPr algn="l"/>
            <a:r>
              <a:rPr lang="en-CA" sz="3000"/>
              <a:t>Conclusion (plot)</a:t>
            </a:r>
          </a:p>
        </p:txBody>
      </p:sp>
      <p:sp>
        <p:nvSpPr>
          <p:cNvPr id="3" name="Content Placeholder 2">
            <a:extLst>
              <a:ext uri="{FF2B5EF4-FFF2-40B4-BE49-F238E27FC236}">
                <a16:creationId xmlns:a16="http://schemas.microsoft.com/office/drawing/2014/main" id="{52D909EE-A73E-4589-A7A2-0B69E0E883FD}"/>
              </a:ext>
            </a:extLst>
          </p:cNvPr>
          <p:cNvSpPr>
            <a:spLocks noGrp="1"/>
          </p:cNvSpPr>
          <p:nvPr>
            <p:ph idx="1"/>
          </p:nvPr>
        </p:nvSpPr>
        <p:spPr>
          <a:xfrm>
            <a:off x="913796" y="1929912"/>
            <a:ext cx="3358084" cy="3544046"/>
          </a:xfrm>
        </p:spPr>
        <p:txBody>
          <a:bodyPr>
            <a:normAutofit/>
          </a:bodyPr>
          <a:lstStyle/>
          <a:p>
            <a:r>
              <a:rPr lang="en-CA" sz="1800" dirty="0"/>
              <a:t>The story ended with Dave having to confess to Morley what really happened.</a:t>
            </a:r>
          </a:p>
          <a:p>
            <a:pPr marL="36900" indent="0">
              <a:buNone/>
            </a:pPr>
            <a:endParaRPr lang="en-CA" sz="1800" dirty="0"/>
          </a:p>
          <a:p>
            <a:endParaRPr lang="en-CA" sz="1800" dirty="0"/>
          </a:p>
        </p:txBody>
      </p:sp>
      <p:pic>
        <p:nvPicPr>
          <p:cNvPr id="5" name="Picture 4" descr="A plate of food on a table&#10;&#10;Description automatically generated">
            <a:extLst>
              <a:ext uri="{FF2B5EF4-FFF2-40B4-BE49-F238E27FC236}">
                <a16:creationId xmlns:a16="http://schemas.microsoft.com/office/drawing/2014/main" id="{6E364786-B7EE-4A87-AD48-F4EFBF36A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348" y="729888"/>
            <a:ext cx="6633184" cy="4974888"/>
          </a:xfrm>
          <a:prstGeom prst="rect">
            <a:avLst/>
          </a:prstGeom>
        </p:spPr>
      </p:pic>
    </p:spTree>
    <p:extLst>
      <p:ext uri="{BB962C8B-B14F-4D97-AF65-F5344CB8AC3E}">
        <p14:creationId xmlns:p14="http://schemas.microsoft.com/office/powerpoint/2010/main" val="331645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BF6B-2286-4661-B81F-F35E329C6D9C}"/>
              </a:ext>
            </a:extLst>
          </p:cNvPr>
          <p:cNvSpPr>
            <a:spLocks noGrp="1"/>
          </p:cNvSpPr>
          <p:nvPr>
            <p:ph type="title"/>
          </p:nvPr>
        </p:nvSpPr>
        <p:spPr/>
        <p:txBody>
          <a:bodyPr/>
          <a:lstStyle/>
          <a:p>
            <a:r>
              <a:rPr lang="en-CA" dirty="0"/>
              <a:t>Characters</a:t>
            </a:r>
          </a:p>
        </p:txBody>
      </p:sp>
      <p:sp>
        <p:nvSpPr>
          <p:cNvPr id="3" name="Content Placeholder 2">
            <a:extLst>
              <a:ext uri="{FF2B5EF4-FFF2-40B4-BE49-F238E27FC236}">
                <a16:creationId xmlns:a16="http://schemas.microsoft.com/office/drawing/2014/main" id="{520C05AB-65B3-4972-A9A6-721F160B6125}"/>
              </a:ext>
            </a:extLst>
          </p:cNvPr>
          <p:cNvSpPr>
            <a:spLocks noGrp="1"/>
          </p:cNvSpPr>
          <p:nvPr>
            <p:ph idx="1"/>
          </p:nvPr>
        </p:nvSpPr>
        <p:spPr>
          <a:xfrm>
            <a:off x="4020888" y="1866900"/>
            <a:ext cx="10353762" cy="3714749"/>
          </a:xfrm>
        </p:spPr>
        <p:txBody>
          <a:bodyPr/>
          <a:lstStyle/>
          <a:p>
            <a:r>
              <a:rPr lang="en-CA" dirty="0"/>
              <a:t>Dave – protagonist, dynamic </a:t>
            </a:r>
          </a:p>
          <a:p>
            <a:r>
              <a:rPr lang="en-CA" dirty="0"/>
              <a:t>Morley – static </a:t>
            </a:r>
          </a:p>
          <a:p>
            <a:r>
              <a:rPr lang="en-CA" dirty="0"/>
              <a:t>Carl (Neighbourhood club) – flat </a:t>
            </a:r>
          </a:p>
          <a:p>
            <a:r>
              <a:rPr lang="en-CA" dirty="0"/>
              <a:t>Greta (Neighbourhood club) – flat</a:t>
            </a:r>
          </a:p>
          <a:p>
            <a:r>
              <a:rPr lang="en-CA" dirty="0"/>
              <a:t>Jim - Flat</a:t>
            </a:r>
          </a:p>
          <a:p>
            <a:endParaRPr lang="en-CA" dirty="0"/>
          </a:p>
        </p:txBody>
      </p:sp>
    </p:spTree>
    <p:extLst>
      <p:ext uri="{BB962C8B-B14F-4D97-AF65-F5344CB8AC3E}">
        <p14:creationId xmlns:p14="http://schemas.microsoft.com/office/powerpoint/2010/main" val="220726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8E264-926B-434A-8D58-87ACA185D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20647-20E5-40E7-9BF3-862BC5F134FA}"/>
              </a:ext>
            </a:extLst>
          </p:cNvPr>
          <p:cNvSpPr>
            <a:spLocks noGrp="1"/>
          </p:cNvSpPr>
          <p:nvPr>
            <p:ph type="title"/>
          </p:nvPr>
        </p:nvSpPr>
        <p:spPr>
          <a:xfrm>
            <a:off x="5279472" y="609600"/>
            <a:ext cx="5844759" cy="970450"/>
          </a:xfrm>
        </p:spPr>
        <p:txBody>
          <a:bodyPr>
            <a:normAutofit/>
          </a:bodyPr>
          <a:lstStyle/>
          <a:p>
            <a:r>
              <a:rPr lang="en-CA" dirty="0"/>
              <a:t>Irony </a:t>
            </a:r>
          </a:p>
        </p:txBody>
      </p:sp>
      <p:pic>
        <p:nvPicPr>
          <p:cNvPr id="12" name="Picture 11">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5" name="Picture 4" descr="A person wearing a costume&#10;&#10;Description automatically generated">
            <a:extLst>
              <a:ext uri="{FF2B5EF4-FFF2-40B4-BE49-F238E27FC236}">
                <a16:creationId xmlns:a16="http://schemas.microsoft.com/office/drawing/2014/main" id="{CC16DDB8-A4CF-420D-9A57-57B538267BD1}"/>
              </a:ext>
            </a:extLst>
          </p:cNvPr>
          <p:cNvPicPr>
            <a:picLocks noChangeAspect="1"/>
          </p:cNvPicPr>
          <p:nvPr/>
        </p:nvPicPr>
        <p:blipFill rotWithShape="1">
          <a:blip r:embed="rId4">
            <a:extLst>
              <a:ext uri="{28A0092B-C50C-407E-A947-70E740481C1C}">
                <a14:useLocalDpi xmlns:a14="http://schemas.microsoft.com/office/drawing/2010/main" val="0"/>
              </a:ext>
            </a:extLst>
          </a:blip>
          <a:srcRect l="19075" r="2483" b="1"/>
          <a:stretch/>
        </p:blipFill>
        <p:spPr>
          <a:xfrm>
            <a:off x="632815" y="643465"/>
            <a:ext cx="4003193" cy="5103372"/>
          </a:xfrm>
          <a:prstGeom prst="rect">
            <a:avLst/>
          </a:prstGeom>
        </p:spPr>
      </p:pic>
      <p:sp>
        <p:nvSpPr>
          <p:cNvPr id="3" name="Content Placeholder 2">
            <a:extLst>
              <a:ext uri="{FF2B5EF4-FFF2-40B4-BE49-F238E27FC236}">
                <a16:creationId xmlns:a16="http://schemas.microsoft.com/office/drawing/2014/main" id="{813748B5-217B-45FD-8C0E-601E18DBE6CB}"/>
              </a:ext>
            </a:extLst>
          </p:cNvPr>
          <p:cNvSpPr>
            <a:spLocks noGrp="1"/>
          </p:cNvSpPr>
          <p:nvPr>
            <p:ph idx="1"/>
          </p:nvPr>
        </p:nvSpPr>
        <p:spPr>
          <a:xfrm>
            <a:off x="5279472" y="1828801"/>
            <a:ext cx="5844760" cy="3866048"/>
          </a:xfrm>
        </p:spPr>
        <p:txBody>
          <a:bodyPr anchor="ctr">
            <a:normAutofit/>
          </a:bodyPr>
          <a:lstStyle/>
          <a:p>
            <a:pPr marL="36900" indent="0">
              <a:buNone/>
            </a:pPr>
            <a:endParaRPr lang="en-CA" dirty="0"/>
          </a:p>
          <a:p>
            <a:r>
              <a:rPr lang="en-CA" dirty="0"/>
              <a:t>Situational irony – we expected Dave to cook a turkey from the reading the title, but Dave did not end up cooking the turkey.  </a:t>
            </a:r>
          </a:p>
          <a:p>
            <a:r>
              <a:rPr lang="en-CA" dirty="0"/>
              <a:t>Verbal irony – The story includes a lot of verbal irony in Dave's character like when he went to the hotel and said to the bell boy “I'm just checking in with my chick” he uses a lot of sarcasm. </a:t>
            </a:r>
          </a:p>
        </p:txBody>
      </p:sp>
    </p:spTree>
    <p:extLst>
      <p:ext uri="{BB962C8B-B14F-4D97-AF65-F5344CB8AC3E}">
        <p14:creationId xmlns:p14="http://schemas.microsoft.com/office/powerpoint/2010/main" val="229358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4443-4D88-4C76-87EE-3DD31FD597C6}"/>
              </a:ext>
            </a:extLst>
          </p:cNvPr>
          <p:cNvSpPr>
            <a:spLocks noGrp="1"/>
          </p:cNvSpPr>
          <p:nvPr>
            <p:ph type="title"/>
          </p:nvPr>
        </p:nvSpPr>
        <p:spPr/>
        <p:txBody>
          <a:bodyPr/>
          <a:lstStyle/>
          <a:p>
            <a:r>
              <a:rPr lang="en-CA" dirty="0"/>
              <a:t>Foreshadowing </a:t>
            </a:r>
          </a:p>
        </p:txBody>
      </p:sp>
      <p:sp>
        <p:nvSpPr>
          <p:cNvPr id="3" name="Content Placeholder 2">
            <a:extLst>
              <a:ext uri="{FF2B5EF4-FFF2-40B4-BE49-F238E27FC236}">
                <a16:creationId xmlns:a16="http://schemas.microsoft.com/office/drawing/2014/main" id="{DFE4F3E4-8D07-412E-A406-18856228046C}"/>
              </a:ext>
            </a:extLst>
          </p:cNvPr>
          <p:cNvSpPr>
            <a:spLocks noGrp="1"/>
          </p:cNvSpPr>
          <p:nvPr>
            <p:ph idx="1"/>
          </p:nvPr>
        </p:nvSpPr>
        <p:spPr/>
        <p:txBody>
          <a:bodyPr/>
          <a:lstStyle/>
          <a:p>
            <a:r>
              <a:rPr lang="en-CA" dirty="0"/>
              <a:t> Morley had warned Dave that he would mess up cooking the turkey, but Dave denied all claims saying that he could handle it fine. </a:t>
            </a:r>
          </a:p>
          <a:p>
            <a:r>
              <a:rPr lang="en-CA" dirty="0"/>
              <a:t>This leaves the viewer to easily predict what would eventually happen to Dave.</a:t>
            </a:r>
          </a:p>
        </p:txBody>
      </p:sp>
    </p:spTree>
    <p:extLst>
      <p:ext uri="{BB962C8B-B14F-4D97-AF65-F5344CB8AC3E}">
        <p14:creationId xmlns:p14="http://schemas.microsoft.com/office/powerpoint/2010/main" val="147461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8619B-C8C9-48FA-AE05-4019D6143A5F}"/>
              </a:ext>
            </a:extLst>
          </p:cNvPr>
          <p:cNvSpPr>
            <a:spLocks noGrp="1"/>
          </p:cNvSpPr>
          <p:nvPr>
            <p:ph type="title"/>
          </p:nvPr>
        </p:nvSpPr>
        <p:spPr>
          <a:xfrm>
            <a:off x="913796" y="643465"/>
            <a:ext cx="3382638" cy="1370605"/>
          </a:xfrm>
        </p:spPr>
        <p:txBody>
          <a:bodyPr>
            <a:normAutofit/>
          </a:bodyPr>
          <a:lstStyle/>
          <a:p>
            <a:pPr algn="l"/>
            <a:r>
              <a:rPr lang="en-CA" sz="3000"/>
              <a:t>Genre </a:t>
            </a:r>
          </a:p>
        </p:txBody>
      </p:sp>
      <p:sp>
        <p:nvSpPr>
          <p:cNvPr id="3" name="Content Placeholder 2">
            <a:extLst>
              <a:ext uri="{FF2B5EF4-FFF2-40B4-BE49-F238E27FC236}">
                <a16:creationId xmlns:a16="http://schemas.microsoft.com/office/drawing/2014/main" id="{EBA51F22-C00B-4E61-B7B0-9F47B617E9FC}"/>
              </a:ext>
            </a:extLst>
          </p:cNvPr>
          <p:cNvSpPr>
            <a:spLocks noGrp="1"/>
          </p:cNvSpPr>
          <p:nvPr>
            <p:ph idx="1"/>
          </p:nvPr>
        </p:nvSpPr>
        <p:spPr>
          <a:xfrm>
            <a:off x="913796" y="2247153"/>
            <a:ext cx="3358084" cy="3544046"/>
          </a:xfrm>
        </p:spPr>
        <p:txBody>
          <a:bodyPr>
            <a:normAutofit/>
          </a:bodyPr>
          <a:lstStyle/>
          <a:p>
            <a:r>
              <a:rPr lang="en-CA" sz="1800"/>
              <a:t>The story was a very easy to read lighthearted and humorous short story.  </a:t>
            </a:r>
          </a:p>
          <a:p>
            <a:r>
              <a:rPr lang="en-CA" sz="1800"/>
              <a:t>Humor</a:t>
            </a:r>
          </a:p>
          <a:p>
            <a:r>
              <a:rPr lang="en-CA" sz="1800"/>
              <a:t>Light hearted </a:t>
            </a:r>
          </a:p>
          <a:p>
            <a:r>
              <a:rPr lang="en-CA" sz="1800"/>
              <a:t>Short story </a:t>
            </a:r>
          </a:p>
          <a:p>
            <a:endParaRPr lang="en-CA" sz="1800"/>
          </a:p>
        </p:txBody>
      </p:sp>
      <p:pic>
        <p:nvPicPr>
          <p:cNvPr id="5" name="Picture 4" descr="A picture containing food, knife&#10;&#10;Description automatically generated">
            <a:extLst>
              <a:ext uri="{FF2B5EF4-FFF2-40B4-BE49-F238E27FC236}">
                <a16:creationId xmlns:a16="http://schemas.microsoft.com/office/drawing/2014/main" id="{4D7C9213-3FFD-4304-B033-9578EE2FC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348" y="1209630"/>
            <a:ext cx="6633184" cy="4015405"/>
          </a:xfrm>
          <a:prstGeom prst="rect">
            <a:avLst/>
          </a:prstGeom>
        </p:spPr>
      </p:pic>
    </p:spTree>
    <p:extLst>
      <p:ext uri="{BB962C8B-B14F-4D97-AF65-F5344CB8AC3E}">
        <p14:creationId xmlns:p14="http://schemas.microsoft.com/office/powerpoint/2010/main" val="409433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ree covered in snow&#10;&#10;Description automatically generated">
            <a:extLst>
              <a:ext uri="{FF2B5EF4-FFF2-40B4-BE49-F238E27FC236}">
                <a16:creationId xmlns:a16="http://schemas.microsoft.com/office/drawing/2014/main" id="{2CB17808-9FF6-49DA-9006-EDBAFF0541CB}"/>
              </a:ext>
            </a:extLst>
          </p:cNvPr>
          <p:cNvPicPr>
            <a:picLocks noChangeAspect="1"/>
          </p:cNvPicPr>
          <p:nvPr/>
        </p:nvPicPr>
        <p:blipFill rotWithShape="1">
          <a:blip r:embed="rId3">
            <a:extLst>
              <a:ext uri="{28A0092B-C50C-407E-A947-70E740481C1C}">
                <a14:useLocalDpi xmlns:a14="http://schemas.microsoft.com/office/drawing/2010/main" val="0"/>
              </a:ext>
            </a:extLst>
          </a:blip>
          <a:srcRect r="2" b="1836"/>
          <a:stretch/>
        </p:blipFill>
        <p:spPr>
          <a:xfrm>
            <a:off x="-8622" y="10"/>
            <a:ext cx="6096000" cy="3383270"/>
          </a:xfrm>
          <a:prstGeom prst="rect">
            <a:avLst/>
          </a:prstGeom>
        </p:spPr>
      </p:pic>
      <p:pic>
        <p:nvPicPr>
          <p:cNvPr id="5" name="Picture 4" descr="A picture containing tree&#10;&#10;Description automatically generated">
            <a:extLst>
              <a:ext uri="{FF2B5EF4-FFF2-40B4-BE49-F238E27FC236}">
                <a16:creationId xmlns:a16="http://schemas.microsoft.com/office/drawing/2014/main" id="{3C7F774D-1A28-4E8D-8EEE-69FBD951A6EE}"/>
              </a:ext>
            </a:extLst>
          </p:cNvPr>
          <p:cNvPicPr>
            <a:picLocks noChangeAspect="1"/>
          </p:cNvPicPr>
          <p:nvPr/>
        </p:nvPicPr>
        <p:blipFill rotWithShape="1">
          <a:blip r:embed="rId4">
            <a:extLst>
              <a:ext uri="{28A0092B-C50C-407E-A947-70E740481C1C}">
                <a14:useLocalDpi xmlns:a14="http://schemas.microsoft.com/office/drawing/2010/main" val="0"/>
              </a:ext>
            </a:extLst>
          </a:blip>
          <a:srcRect t="5456" r="-1" b="11713"/>
          <a:stretch/>
        </p:blipFill>
        <p:spPr>
          <a:xfrm>
            <a:off x="-10647" y="3429000"/>
            <a:ext cx="6096000" cy="3429000"/>
          </a:xfrm>
          <a:prstGeom prst="rect">
            <a:avLst/>
          </a:prstGeom>
        </p:spPr>
      </p:pic>
      <p:pic>
        <p:nvPicPr>
          <p:cNvPr id="14"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C06FAD31-AB7C-46F2-BC09-4CCAA3B7611C}"/>
              </a:ext>
            </a:extLst>
          </p:cNvPr>
          <p:cNvSpPr>
            <a:spLocks noGrp="1"/>
          </p:cNvSpPr>
          <p:nvPr>
            <p:ph type="title"/>
          </p:nvPr>
        </p:nvSpPr>
        <p:spPr>
          <a:xfrm>
            <a:off x="6900493" y="609600"/>
            <a:ext cx="4538124" cy="970450"/>
          </a:xfrm>
        </p:spPr>
        <p:txBody>
          <a:bodyPr anchor="b">
            <a:normAutofit/>
          </a:bodyPr>
          <a:lstStyle/>
          <a:p>
            <a:pPr algn="l"/>
            <a:r>
              <a:rPr lang="en-CA" sz="3200"/>
              <a:t>Setting (physical and emotional)</a:t>
            </a:r>
          </a:p>
        </p:txBody>
      </p:sp>
      <p:sp>
        <p:nvSpPr>
          <p:cNvPr id="3" name="Content Placeholder 2">
            <a:extLst>
              <a:ext uri="{FF2B5EF4-FFF2-40B4-BE49-F238E27FC236}">
                <a16:creationId xmlns:a16="http://schemas.microsoft.com/office/drawing/2014/main" id="{6EE8171E-49F4-4FA1-A5F2-5A0DB9B8261E}"/>
              </a:ext>
            </a:extLst>
          </p:cNvPr>
          <p:cNvSpPr>
            <a:spLocks noGrp="1"/>
          </p:cNvSpPr>
          <p:nvPr>
            <p:ph idx="1"/>
          </p:nvPr>
        </p:nvSpPr>
        <p:spPr>
          <a:xfrm>
            <a:off x="6900493" y="1732449"/>
            <a:ext cx="4403596" cy="4058751"/>
          </a:xfrm>
        </p:spPr>
        <p:txBody>
          <a:bodyPr anchor="t">
            <a:normAutofit/>
          </a:bodyPr>
          <a:lstStyle/>
          <a:p>
            <a:r>
              <a:rPr lang="en-CA" sz="1800" dirty="0"/>
              <a:t> physical – Very snowy, cold, festive, Christmas time, people busy and in a rush.</a:t>
            </a:r>
          </a:p>
          <a:p>
            <a:r>
              <a:rPr lang="en-CA" sz="1800" dirty="0"/>
              <a:t>Emotional – panicked, light hearted, humorous, angry.</a:t>
            </a:r>
          </a:p>
          <a:p>
            <a:r>
              <a:rPr lang="en-CA" sz="1800" dirty="0"/>
              <a:t>Atmosphere – the atmosphere of the story was very lighthearted and funny.</a:t>
            </a:r>
          </a:p>
        </p:txBody>
      </p:sp>
    </p:spTree>
    <p:extLst>
      <p:ext uri="{BB962C8B-B14F-4D97-AF65-F5344CB8AC3E}">
        <p14:creationId xmlns:p14="http://schemas.microsoft.com/office/powerpoint/2010/main" val="241991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9EBC1-58CC-4DEB-9BB5-65CD5A325DE9}"/>
              </a:ext>
            </a:extLst>
          </p:cNvPr>
          <p:cNvSpPr>
            <a:spLocks noGrp="1"/>
          </p:cNvSpPr>
          <p:nvPr>
            <p:ph type="title"/>
          </p:nvPr>
        </p:nvSpPr>
        <p:spPr>
          <a:xfrm>
            <a:off x="913796" y="643465"/>
            <a:ext cx="3382638" cy="1370605"/>
          </a:xfrm>
        </p:spPr>
        <p:txBody>
          <a:bodyPr>
            <a:normAutofit/>
          </a:bodyPr>
          <a:lstStyle/>
          <a:p>
            <a:pPr algn="l"/>
            <a:r>
              <a:rPr lang="en-CA" sz="3000"/>
              <a:t>Symbol </a:t>
            </a:r>
          </a:p>
        </p:txBody>
      </p:sp>
      <p:sp>
        <p:nvSpPr>
          <p:cNvPr id="3" name="Content Placeholder 2">
            <a:extLst>
              <a:ext uri="{FF2B5EF4-FFF2-40B4-BE49-F238E27FC236}">
                <a16:creationId xmlns:a16="http://schemas.microsoft.com/office/drawing/2014/main" id="{77135635-A13C-467A-8B55-D86EC8C8EE29}"/>
              </a:ext>
            </a:extLst>
          </p:cNvPr>
          <p:cNvSpPr>
            <a:spLocks noGrp="1"/>
          </p:cNvSpPr>
          <p:nvPr>
            <p:ph idx="1"/>
          </p:nvPr>
        </p:nvSpPr>
        <p:spPr>
          <a:xfrm>
            <a:off x="913796" y="2247153"/>
            <a:ext cx="3358084" cy="3544046"/>
          </a:xfrm>
        </p:spPr>
        <p:txBody>
          <a:bodyPr>
            <a:normAutofit/>
          </a:bodyPr>
          <a:lstStyle/>
          <a:p>
            <a:pPr>
              <a:lnSpc>
                <a:spcPct val="100000"/>
              </a:lnSpc>
            </a:pPr>
            <a:r>
              <a:rPr lang="en-CA" sz="1500" dirty="0"/>
              <a:t> Turkey – The turkey resembles Dave and Morley's relationship and the lack of trust they have in each other. </a:t>
            </a:r>
          </a:p>
          <a:p>
            <a:pPr>
              <a:lnSpc>
                <a:spcPct val="100000"/>
              </a:lnSpc>
            </a:pPr>
            <a:r>
              <a:rPr lang="en-CA" sz="1500" dirty="0"/>
              <a:t>Neighbourhood club – the neighbourhood club Morley joins represents how she never seems to have time to herself and needs a club to find an escape. </a:t>
            </a:r>
          </a:p>
          <a:p>
            <a:pPr>
              <a:lnSpc>
                <a:spcPct val="100000"/>
              </a:lnSpc>
            </a:pPr>
            <a:r>
              <a:rPr lang="en-CA" sz="1500" dirty="0"/>
              <a:t>Scotch – the scotch resembles how when Dave gets stressed he drinks.</a:t>
            </a:r>
          </a:p>
        </p:txBody>
      </p:sp>
      <p:pic>
        <p:nvPicPr>
          <p:cNvPr id="4098" name="Picture 2" descr="Image result for neighbourhood snow">
            <a:extLst>
              <a:ext uri="{FF2B5EF4-FFF2-40B4-BE49-F238E27FC236}">
                <a16:creationId xmlns:a16="http://schemas.microsoft.com/office/drawing/2014/main" id="{1AAC74C9-41D8-49C7-8696-F8B36B04DF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15348" y="995216"/>
            <a:ext cx="6633184" cy="444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1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F73E-3BB9-4B4C-A398-E65FDF3D14E9}"/>
              </a:ext>
            </a:extLst>
          </p:cNvPr>
          <p:cNvSpPr>
            <a:spLocks noGrp="1"/>
          </p:cNvSpPr>
          <p:nvPr>
            <p:ph type="title"/>
          </p:nvPr>
        </p:nvSpPr>
        <p:spPr/>
        <p:txBody>
          <a:bodyPr/>
          <a:lstStyle/>
          <a:p>
            <a:r>
              <a:rPr lang="en-CA" dirty="0"/>
              <a:t>Moral </a:t>
            </a:r>
          </a:p>
        </p:txBody>
      </p:sp>
      <p:sp>
        <p:nvSpPr>
          <p:cNvPr id="3" name="Content Placeholder 2">
            <a:extLst>
              <a:ext uri="{FF2B5EF4-FFF2-40B4-BE49-F238E27FC236}">
                <a16:creationId xmlns:a16="http://schemas.microsoft.com/office/drawing/2014/main" id="{95B47FD7-2AFF-4588-BCBB-5284D86741F4}"/>
              </a:ext>
            </a:extLst>
          </p:cNvPr>
          <p:cNvSpPr>
            <a:spLocks noGrp="1"/>
          </p:cNvSpPr>
          <p:nvPr>
            <p:ph idx="1"/>
          </p:nvPr>
        </p:nvSpPr>
        <p:spPr/>
        <p:txBody>
          <a:bodyPr/>
          <a:lstStyle/>
          <a:p>
            <a:r>
              <a:rPr lang="en-CA" dirty="0"/>
              <a:t>Dave starts off not understanding why Morley feels like she is a “train” and has no life of her own other then caring for her family. Dave begins to feel bad and accepts Morley’s request of cooking the Christmas turkey. During and towards the end of the story Dave begins to feel how Morley feels all the time and starts to understand how little he does to help her out.</a:t>
            </a:r>
          </a:p>
        </p:txBody>
      </p:sp>
    </p:spTree>
    <p:extLst>
      <p:ext uri="{BB962C8B-B14F-4D97-AF65-F5344CB8AC3E}">
        <p14:creationId xmlns:p14="http://schemas.microsoft.com/office/powerpoint/2010/main" val="3711252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D566-FA96-4BA7-8646-3E6323160883}"/>
              </a:ext>
            </a:extLst>
          </p:cNvPr>
          <p:cNvSpPr>
            <a:spLocks noGrp="1"/>
          </p:cNvSpPr>
          <p:nvPr>
            <p:ph type="title"/>
          </p:nvPr>
        </p:nvSpPr>
        <p:spPr/>
        <p:txBody>
          <a:bodyPr/>
          <a:lstStyle/>
          <a:p>
            <a:r>
              <a:rPr lang="en-CA" dirty="0"/>
              <a:t>Theme </a:t>
            </a:r>
          </a:p>
        </p:txBody>
      </p:sp>
      <p:sp>
        <p:nvSpPr>
          <p:cNvPr id="3" name="Content Placeholder 2">
            <a:extLst>
              <a:ext uri="{FF2B5EF4-FFF2-40B4-BE49-F238E27FC236}">
                <a16:creationId xmlns:a16="http://schemas.microsoft.com/office/drawing/2014/main" id="{4CE71ED7-7D3B-4C60-9DD5-8FC867DFD5FA}"/>
              </a:ext>
            </a:extLst>
          </p:cNvPr>
          <p:cNvSpPr>
            <a:spLocks noGrp="1"/>
          </p:cNvSpPr>
          <p:nvPr>
            <p:ph idx="1"/>
          </p:nvPr>
        </p:nvSpPr>
        <p:spPr/>
        <p:txBody>
          <a:bodyPr/>
          <a:lstStyle/>
          <a:p>
            <a:r>
              <a:rPr lang="en-CA" dirty="0"/>
              <a:t>Dave faces a lot of obstacles throughout the story but doesn’t seem to give up for the sake of Morley. </a:t>
            </a:r>
          </a:p>
          <a:p>
            <a:r>
              <a:rPr lang="en-CA" dirty="0"/>
              <a:t>The theme is that no matter how many obstacles you face there's always a way to overcome them.  </a:t>
            </a:r>
          </a:p>
          <a:p>
            <a:r>
              <a:rPr lang="en-CA" dirty="0"/>
              <a:t>Another theme is that you should always be honest with people and tell the truth because if you don’t it can sometimes have consequences. For example when Dave did not come clean to Morley about not cooking the turkey.</a:t>
            </a:r>
          </a:p>
        </p:txBody>
      </p:sp>
    </p:spTree>
    <p:extLst>
      <p:ext uri="{BB962C8B-B14F-4D97-AF65-F5344CB8AC3E}">
        <p14:creationId xmlns:p14="http://schemas.microsoft.com/office/powerpoint/2010/main" val="367871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BCE0C-011A-4065-B094-5C075C2852AF}"/>
              </a:ext>
            </a:extLst>
          </p:cNvPr>
          <p:cNvSpPr>
            <a:spLocks noGrp="1"/>
          </p:cNvSpPr>
          <p:nvPr>
            <p:ph type="title"/>
          </p:nvPr>
        </p:nvSpPr>
        <p:spPr>
          <a:xfrm>
            <a:off x="913795" y="609600"/>
            <a:ext cx="10353762" cy="1257300"/>
          </a:xfrm>
        </p:spPr>
        <p:txBody>
          <a:bodyPr>
            <a:normAutofit/>
          </a:bodyPr>
          <a:lstStyle/>
          <a:p>
            <a:r>
              <a:rPr lang="en-CA" dirty="0"/>
              <a:t>Significance of the title </a:t>
            </a:r>
          </a:p>
        </p:txBody>
      </p:sp>
      <p:sp>
        <p:nvSpPr>
          <p:cNvPr id="3" name="Content Placeholder 2">
            <a:extLst>
              <a:ext uri="{FF2B5EF4-FFF2-40B4-BE49-F238E27FC236}">
                <a16:creationId xmlns:a16="http://schemas.microsoft.com/office/drawing/2014/main" id="{527C2976-54C1-4B46-A630-7C5AD728F349}"/>
              </a:ext>
            </a:extLst>
          </p:cNvPr>
          <p:cNvSpPr>
            <a:spLocks noGrp="1"/>
          </p:cNvSpPr>
          <p:nvPr>
            <p:ph idx="1"/>
          </p:nvPr>
        </p:nvSpPr>
        <p:spPr>
          <a:xfrm>
            <a:off x="1059976" y="1732450"/>
            <a:ext cx="5546272" cy="3658378"/>
          </a:xfrm>
        </p:spPr>
        <p:txBody>
          <a:bodyPr anchor="ctr">
            <a:normAutofit/>
          </a:bodyPr>
          <a:lstStyle/>
          <a:p>
            <a:r>
              <a:rPr lang="en-CA" dirty="0"/>
              <a:t>From reading the title we are able to decipher that there is a main character named Dave, who is going to cook a turkey. </a:t>
            </a:r>
          </a:p>
          <a:p>
            <a:r>
              <a:rPr lang="en-CA" dirty="0"/>
              <a:t>This gives the reader insight towards what time of year the story could be taking place like Christmas time </a:t>
            </a:r>
            <a:r>
              <a:rPr lang="en-CA"/>
              <a:t>or thanksgiving. </a:t>
            </a:r>
            <a:endParaRPr lang="en-CA" dirty="0"/>
          </a:p>
        </p:txBody>
      </p:sp>
      <p:pic>
        <p:nvPicPr>
          <p:cNvPr id="73" name="Picture 72">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1026" name="Picture 2" descr="Image result for christmas dinner">
            <a:extLst>
              <a:ext uri="{FF2B5EF4-FFF2-40B4-BE49-F238E27FC236}">
                <a16:creationId xmlns:a16="http://schemas.microsoft.com/office/drawing/2014/main" id="{E840258C-5B09-4420-B652-D244CBDA67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9" r="8200" b="-2"/>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9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ACB2-073F-4F66-A030-C5F632BAAFD5}"/>
              </a:ext>
            </a:extLst>
          </p:cNvPr>
          <p:cNvSpPr>
            <a:spLocks noGrp="1"/>
          </p:cNvSpPr>
          <p:nvPr>
            <p:ph type="title"/>
          </p:nvPr>
        </p:nvSpPr>
        <p:spPr>
          <a:xfrm>
            <a:off x="5146160" y="609599"/>
            <a:ext cx="5978072" cy="1104901"/>
          </a:xfrm>
        </p:spPr>
        <p:txBody>
          <a:bodyPr>
            <a:normAutofit/>
          </a:bodyPr>
          <a:lstStyle/>
          <a:p>
            <a:r>
              <a:rPr lang="en-CA" dirty="0"/>
              <a:t>Setting </a:t>
            </a:r>
          </a:p>
        </p:txBody>
      </p:sp>
      <p:pic>
        <p:nvPicPr>
          <p:cNvPr id="7" name="Picture 6" descr="A snow covered road&#10;&#10;Description automatically generated">
            <a:extLst>
              <a:ext uri="{FF2B5EF4-FFF2-40B4-BE49-F238E27FC236}">
                <a16:creationId xmlns:a16="http://schemas.microsoft.com/office/drawing/2014/main" id="{2E7B84DE-555F-415A-8AAD-D7A984ECFF7D}"/>
              </a:ext>
            </a:extLst>
          </p:cNvPr>
          <p:cNvPicPr>
            <a:picLocks noChangeAspect="1"/>
          </p:cNvPicPr>
          <p:nvPr/>
        </p:nvPicPr>
        <p:blipFill rotWithShape="1">
          <a:blip r:embed="rId3">
            <a:extLst>
              <a:ext uri="{28A0092B-C50C-407E-A947-70E740481C1C}">
                <a14:useLocalDpi xmlns:a14="http://schemas.microsoft.com/office/drawing/2010/main" val="0"/>
              </a:ext>
            </a:extLst>
          </a:blip>
          <a:srcRect t="6532" r="2" b="6558"/>
          <a:stretch/>
        </p:blipFill>
        <p:spPr>
          <a:xfrm>
            <a:off x="20" y="10"/>
            <a:ext cx="4571629" cy="2225030"/>
          </a:xfrm>
          <a:prstGeom prst="rect">
            <a:avLst/>
          </a:prstGeom>
        </p:spPr>
      </p:pic>
      <p:pic>
        <p:nvPicPr>
          <p:cNvPr id="5" name="Picture 4" descr="A house with trees in the background&#10;&#10;Description automatically generated">
            <a:extLst>
              <a:ext uri="{FF2B5EF4-FFF2-40B4-BE49-F238E27FC236}">
                <a16:creationId xmlns:a16="http://schemas.microsoft.com/office/drawing/2014/main" id="{ECC726FA-2AC4-41FA-BDAD-A41C12781CE1}"/>
              </a:ext>
            </a:extLst>
          </p:cNvPr>
          <p:cNvPicPr>
            <a:picLocks noChangeAspect="1"/>
          </p:cNvPicPr>
          <p:nvPr/>
        </p:nvPicPr>
        <p:blipFill rotWithShape="1">
          <a:blip r:embed="rId4">
            <a:extLst>
              <a:ext uri="{28A0092B-C50C-407E-A947-70E740481C1C}">
                <a14:useLocalDpi xmlns:a14="http://schemas.microsoft.com/office/drawing/2010/main" val="0"/>
              </a:ext>
            </a:extLst>
          </a:blip>
          <a:srcRect t="23692" r="2" b="628"/>
          <a:stretch/>
        </p:blipFill>
        <p:spPr>
          <a:xfrm>
            <a:off x="20" y="2316481"/>
            <a:ext cx="4571629" cy="2225040"/>
          </a:xfrm>
          <a:prstGeom prst="rect">
            <a:avLst/>
          </a:prstGeom>
        </p:spPr>
      </p:pic>
      <p:pic>
        <p:nvPicPr>
          <p:cNvPr id="9" name="Picture 8" descr="A dining room table&#10;&#10;Description automatically generated">
            <a:extLst>
              <a:ext uri="{FF2B5EF4-FFF2-40B4-BE49-F238E27FC236}">
                <a16:creationId xmlns:a16="http://schemas.microsoft.com/office/drawing/2014/main" id="{DC301475-A0A4-49DD-A6A6-1C979527E3FD}"/>
              </a:ext>
            </a:extLst>
          </p:cNvPr>
          <p:cNvPicPr>
            <a:picLocks noChangeAspect="1"/>
          </p:cNvPicPr>
          <p:nvPr/>
        </p:nvPicPr>
        <p:blipFill rotWithShape="1">
          <a:blip r:embed="rId5">
            <a:extLst>
              <a:ext uri="{28A0092B-C50C-407E-A947-70E740481C1C}">
                <a14:useLocalDpi xmlns:a14="http://schemas.microsoft.com/office/drawing/2010/main" val="0"/>
              </a:ext>
            </a:extLst>
          </a:blip>
          <a:srcRect t="19767" r="2" b="1572"/>
          <a:stretch/>
        </p:blipFill>
        <p:spPr>
          <a:xfrm>
            <a:off x="20" y="4632959"/>
            <a:ext cx="4571629" cy="2225041"/>
          </a:xfrm>
          <a:prstGeom prst="rect">
            <a:avLst/>
          </a:prstGeom>
        </p:spPr>
      </p:pic>
      <p:pic>
        <p:nvPicPr>
          <p:cNvPr id="14" name="Picture 13">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Content Placeholder 2">
            <a:extLst>
              <a:ext uri="{FF2B5EF4-FFF2-40B4-BE49-F238E27FC236}">
                <a16:creationId xmlns:a16="http://schemas.microsoft.com/office/drawing/2014/main" id="{1AEA7CC6-D38A-422E-8CEE-A90FC78E7B37}"/>
              </a:ext>
            </a:extLst>
          </p:cNvPr>
          <p:cNvSpPr>
            <a:spLocks noGrp="1"/>
          </p:cNvSpPr>
          <p:nvPr>
            <p:ph idx="1"/>
          </p:nvPr>
        </p:nvSpPr>
        <p:spPr>
          <a:xfrm>
            <a:off x="5146160" y="1828801"/>
            <a:ext cx="5978072" cy="3866048"/>
          </a:xfrm>
        </p:spPr>
        <p:txBody>
          <a:bodyPr anchor="ctr">
            <a:normAutofit/>
          </a:bodyPr>
          <a:lstStyle/>
          <a:p>
            <a:pPr>
              <a:buClr>
                <a:srgbClr val="D55A17"/>
              </a:buClr>
            </a:pPr>
            <a:r>
              <a:rPr lang="en-CA" dirty="0"/>
              <a:t> House – the majority of the story takes place in Dave and Morley's home. A small but modest home located in a small snowy neighbourhood. </a:t>
            </a:r>
          </a:p>
          <a:p>
            <a:pPr>
              <a:buClr>
                <a:srgbClr val="D55A17"/>
              </a:buClr>
            </a:pPr>
            <a:r>
              <a:rPr lang="en-CA" dirty="0"/>
              <a:t>Grocery store – the grocery store where Dave buys the turkey. </a:t>
            </a:r>
          </a:p>
          <a:p>
            <a:pPr>
              <a:buClr>
                <a:srgbClr val="D55A17"/>
              </a:buClr>
            </a:pPr>
            <a:r>
              <a:rPr lang="en-CA" dirty="0"/>
              <a:t>Hotel – The hotel Dave asked to cook the turkey was a 5 star luxury hotel.</a:t>
            </a:r>
          </a:p>
          <a:p>
            <a:pPr>
              <a:buClr>
                <a:srgbClr val="D55A17"/>
              </a:buClr>
            </a:pPr>
            <a:endParaRPr lang="en-CA" dirty="0"/>
          </a:p>
          <a:p>
            <a:pPr marL="36900" indent="0">
              <a:buClr>
                <a:srgbClr val="D55A17"/>
              </a:buClr>
              <a:buNone/>
            </a:pPr>
            <a:endParaRPr lang="en-CA" dirty="0"/>
          </a:p>
        </p:txBody>
      </p:sp>
    </p:spTree>
    <p:extLst>
      <p:ext uri="{BB962C8B-B14F-4D97-AF65-F5344CB8AC3E}">
        <p14:creationId xmlns:p14="http://schemas.microsoft.com/office/powerpoint/2010/main" val="18331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F9E2D-4A18-4CD3-A8A1-5EC0F8B5624F}"/>
              </a:ext>
            </a:extLst>
          </p:cNvPr>
          <p:cNvSpPr>
            <a:spLocks noGrp="1"/>
          </p:cNvSpPr>
          <p:nvPr>
            <p:ph type="title"/>
          </p:nvPr>
        </p:nvSpPr>
        <p:spPr>
          <a:xfrm>
            <a:off x="913796" y="643465"/>
            <a:ext cx="3382638" cy="1370605"/>
          </a:xfrm>
        </p:spPr>
        <p:txBody>
          <a:bodyPr>
            <a:normAutofit/>
          </a:bodyPr>
          <a:lstStyle/>
          <a:p>
            <a:pPr algn="l"/>
            <a:r>
              <a:rPr lang="en-CA" sz="3000"/>
              <a:t>Introduction (plot)</a:t>
            </a:r>
          </a:p>
        </p:txBody>
      </p:sp>
      <p:sp>
        <p:nvSpPr>
          <p:cNvPr id="3" name="Content Placeholder 2">
            <a:extLst>
              <a:ext uri="{FF2B5EF4-FFF2-40B4-BE49-F238E27FC236}">
                <a16:creationId xmlns:a16="http://schemas.microsoft.com/office/drawing/2014/main" id="{CD8F8546-042F-41BE-9A2B-9B5226169D7D}"/>
              </a:ext>
            </a:extLst>
          </p:cNvPr>
          <p:cNvSpPr>
            <a:spLocks noGrp="1"/>
          </p:cNvSpPr>
          <p:nvPr>
            <p:ph idx="1"/>
          </p:nvPr>
        </p:nvSpPr>
        <p:spPr>
          <a:xfrm>
            <a:off x="913796" y="2247153"/>
            <a:ext cx="3358084" cy="3544046"/>
          </a:xfrm>
        </p:spPr>
        <p:txBody>
          <a:bodyPr>
            <a:normAutofit/>
          </a:bodyPr>
          <a:lstStyle/>
          <a:p>
            <a:r>
              <a:rPr lang="en-CA" sz="1800"/>
              <a:t>Dave needed to help his wife Morley with dinner, Morley had felt overwhelmed with the amount of work she has to do around the house and decided to put Dave in charge of cooking the turkey  </a:t>
            </a:r>
          </a:p>
          <a:p>
            <a:pPr marL="36900" indent="0">
              <a:buNone/>
            </a:pPr>
            <a:endParaRPr lang="en-CA" sz="1800"/>
          </a:p>
        </p:txBody>
      </p:sp>
      <p:pic>
        <p:nvPicPr>
          <p:cNvPr id="5" name="Picture 4" descr="A person standing in a room&#10;&#10;Description automatically generated">
            <a:extLst>
              <a:ext uri="{FF2B5EF4-FFF2-40B4-BE49-F238E27FC236}">
                <a16:creationId xmlns:a16="http://schemas.microsoft.com/office/drawing/2014/main" id="{277B53F7-1D0C-4913-8284-7713AA5E0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348" y="1003507"/>
            <a:ext cx="6633184" cy="4427650"/>
          </a:xfrm>
          <a:prstGeom prst="rect">
            <a:avLst/>
          </a:prstGeom>
        </p:spPr>
      </p:pic>
    </p:spTree>
    <p:extLst>
      <p:ext uri="{BB962C8B-B14F-4D97-AF65-F5344CB8AC3E}">
        <p14:creationId xmlns:p14="http://schemas.microsoft.com/office/powerpoint/2010/main" val="280712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C87AD-0477-4592-A8F0-8D93D8389105}"/>
              </a:ext>
            </a:extLst>
          </p:cNvPr>
          <p:cNvSpPr>
            <a:spLocks noGrp="1"/>
          </p:cNvSpPr>
          <p:nvPr>
            <p:ph type="title"/>
          </p:nvPr>
        </p:nvSpPr>
        <p:spPr>
          <a:xfrm>
            <a:off x="913796" y="643465"/>
            <a:ext cx="3382638" cy="1370605"/>
          </a:xfrm>
        </p:spPr>
        <p:txBody>
          <a:bodyPr>
            <a:normAutofit/>
          </a:bodyPr>
          <a:lstStyle/>
          <a:p>
            <a:pPr algn="l"/>
            <a:r>
              <a:rPr lang="en-CA" sz="3000" dirty="0"/>
              <a:t>Initiating Incident (plot)</a:t>
            </a:r>
          </a:p>
        </p:txBody>
      </p:sp>
      <p:sp>
        <p:nvSpPr>
          <p:cNvPr id="3" name="Content Placeholder 2">
            <a:extLst>
              <a:ext uri="{FF2B5EF4-FFF2-40B4-BE49-F238E27FC236}">
                <a16:creationId xmlns:a16="http://schemas.microsoft.com/office/drawing/2014/main" id="{B68B6D60-7DC3-4D10-ADDF-8A4FD7F2B5C7}"/>
              </a:ext>
            </a:extLst>
          </p:cNvPr>
          <p:cNvSpPr>
            <a:spLocks noGrp="1"/>
          </p:cNvSpPr>
          <p:nvPr>
            <p:ph idx="1"/>
          </p:nvPr>
        </p:nvSpPr>
        <p:spPr>
          <a:xfrm>
            <a:off x="913796" y="2247153"/>
            <a:ext cx="3358084" cy="3544046"/>
          </a:xfrm>
        </p:spPr>
        <p:txBody>
          <a:bodyPr>
            <a:normAutofit/>
          </a:bodyPr>
          <a:lstStyle/>
          <a:p>
            <a:r>
              <a:rPr lang="en-CA" sz="1800" dirty="0"/>
              <a:t>Morley joins the neighbourhood Christmas club and finds a new found love for Christmas. </a:t>
            </a:r>
          </a:p>
          <a:p>
            <a:endParaRPr lang="en-CA" sz="1800" dirty="0"/>
          </a:p>
        </p:txBody>
      </p:sp>
      <p:pic>
        <p:nvPicPr>
          <p:cNvPr id="5" name="Picture 4" descr="A picture containing table, indoor, cake, sitting&#10;&#10;Description automatically generated">
            <a:extLst>
              <a:ext uri="{FF2B5EF4-FFF2-40B4-BE49-F238E27FC236}">
                <a16:creationId xmlns:a16="http://schemas.microsoft.com/office/drawing/2014/main" id="{0D3C6284-9A99-411E-AD81-F79A527F4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348" y="1360041"/>
            <a:ext cx="6633184" cy="3714583"/>
          </a:xfrm>
          <a:prstGeom prst="rect">
            <a:avLst/>
          </a:prstGeom>
        </p:spPr>
      </p:pic>
    </p:spTree>
    <p:extLst>
      <p:ext uri="{BB962C8B-B14F-4D97-AF65-F5344CB8AC3E}">
        <p14:creationId xmlns:p14="http://schemas.microsoft.com/office/powerpoint/2010/main" val="53499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8298F-1B19-44CD-80F1-0E8BFD2869C6}"/>
              </a:ext>
            </a:extLst>
          </p:cNvPr>
          <p:cNvSpPr>
            <a:spLocks noGrp="1"/>
          </p:cNvSpPr>
          <p:nvPr>
            <p:ph type="title"/>
          </p:nvPr>
        </p:nvSpPr>
        <p:spPr>
          <a:xfrm>
            <a:off x="5146160" y="609599"/>
            <a:ext cx="5978072" cy="1505804"/>
          </a:xfrm>
        </p:spPr>
        <p:txBody>
          <a:bodyPr>
            <a:normAutofit/>
          </a:bodyPr>
          <a:lstStyle/>
          <a:p>
            <a:r>
              <a:rPr lang="en-CA" dirty="0"/>
              <a:t>Rising action (plot)</a:t>
            </a:r>
          </a:p>
        </p:txBody>
      </p:sp>
      <p:pic>
        <p:nvPicPr>
          <p:cNvPr id="24" name="Picture 23">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7" name="Picture 6" descr="A picture containing indoor, table, food, sitting&#10;&#10;Description automatically generated">
            <a:extLst>
              <a:ext uri="{FF2B5EF4-FFF2-40B4-BE49-F238E27FC236}">
                <a16:creationId xmlns:a16="http://schemas.microsoft.com/office/drawing/2014/main" id="{551F3344-1938-4314-8207-2AE90252AB28}"/>
              </a:ext>
            </a:extLst>
          </p:cNvPr>
          <p:cNvPicPr>
            <a:picLocks noChangeAspect="1"/>
          </p:cNvPicPr>
          <p:nvPr/>
        </p:nvPicPr>
        <p:blipFill rotWithShape="1">
          <a:blip r:embed="rId4">
            <a:extLst>
              <a:ext uri="{28A0092B-C50C-407E-A947-70E740481C1C}">
                <a14:useLocalDpi xmlns:a14="http://schemas.microsoft.com/office/drawing/2010/main" val="0"/>
              </a:ext>
            </a:extLst>
          </a:blip>
          <a:srcRect l="19643" r="4667" b="-1"/>
          <a:stretch/>
        </p:blipFill>
        <p:spPr>
          <a:xfrm>
            <a:off x="20" y="10"/>
            <a:ext cx="4571629" cy="3383270"/>
          </a:xfrm>
          <a:prstGeom prst="rect">
            <a:avLst/>
          </a:prstGeom>
        </p:spPr>
      </p:pic>
      <p:pic>
        <p:nvPicPr>
          <p:cNvPr id="5" name="Picture 4" descr="A picture containing table, food, cake, sitting&#10;&#10;Description automatically generated">
            <a:extLst>
              <a:ext uri="{FF2B5EF4-FFF2-40B4-BE49-F238E27FC236}">
                <a16:creationId xmlns:a16="http://schemas.microsoft.com/office/drawing/2014/main" id="{649DF7E0-CE40-4376-A226-3935C4FD3560}"/>
              </a:ext>
            </a:extLst>
          </p:cNvPr>
          <p:cNvPicPr>
            <a:picLocks noChangeAspect="1"/>
          </p:cNvPicPr>
          <p:nvPr/>
        </p:nvPicPr>
        <p:blipFill rotWithShape="1">
          <a:blip r:embed="rId5">
            <a:extLst>
              <a:ext uri="{28A0092B-C50C-407E-A947-70E740481C1C}">
                <a14:useLocalDpi xmlns:a14="http://schemas.microsoft.com/office/drawing/2010/main" val="0"/>
              </a:ext>
            </a:extLst>
          </a:blip>
          <a:srcRect l="9214" r="2076" b="1"/>
          <a:stretch/>
        </p:blipFill>
        <p:spPr>
          <a:xfrm>
            <a:off x="20" y="3429000"/>
            <a:ext cx="4571629" cy="3429000"/>
          </a:xfrm>
          <a:prstGeom prst="rect">
            <a:avLst/>
          </a:prstGeom>
        </p:spPr>
      </p:pic>
      <p:sp>
        <p:nvSpPr>
          <p:cNvPr id="3" name="Content Placeholder 2">
            <a:extLst>
              <a:ext uri="{FF2B5EF4-FFF2-40B4-BE49-F238E27FC236}">
                <a16:creationId xmlns:a16="http://schemas.microsoft.com/office/drawing/2014/main" id="{922279AD-3FD7-46BE-A8FE-472C9D634CC2}"/>
              </a:ext>
            </a:extLst>
          </p:cNvPr>
          <p:cNvSpPr>
            <a:spLocks noGrp="1"/>
          </p:cNvSpPr>
          <p:nvPr>
            <p:ph idx="1"/>
          </p:nvPr>
        </p:nvSpPr>
        <p:spPr>
          <a:xfrm>
            <a:off x="5146160" y="2286000"/>
            <a:ext cx="5978072" cy="3477088"/>
          </a:xfrm>
        </p:spPr>
        <p:txBody>
          <a:bodyPr anchor="ctr">
            <a:normAutofit/>
          </a:bodyPr>
          <a:lstStyle/>
          <a:p>
            <a:pPr>
              <a:lnSpc>
                <a:spcPct val="100000"/>
              </a:lnSpc>
            </a:pPr>
            <a:r>
              <a:rPr lang="en-CA" sz="1600" dirty="0"/>
              <a:t>Dave and Morley get into an argument and about Dave is lazy and never helps Morley out with the housework like cooking and cleaning and taking care of the kids.   </a:t>
            </a:r>
          </a:p>
          <a:p>
            <a:pPr>
              <a:lnSpc>
                <a:spcPct val="100000"/>
              </a:lnSpc>
            </a:pPr>
            <a:endParaRPr lang="en-CA" sz="1600" dirty="0"/>
          </a:p>
          <a:p>
            <a:pPr>
              <a:lnSpc>
                <a:spcPct val="100000"/>
              </a:lnSpc>
            </a:pPr>
            <a:r>
              <a:rPr lang="en-CA" sz="1600" dirty="0"/>
              <a:t> On Christmas eve Dave had forgotten to go buy the Christmas turkey, so in the morning he quickly went to the store and bought one. </a:t>
            </a:r>
          </a:p>
          <a:p>
            <a:pPr>
              <a:lnSpc>
                <a:spcPct val="100000"/>
              </a:lnSpc>
            </a:pPr>
            <a:r>
              <a:rPr lang="en-CA" sz="1600" dirty="0"/>
              <a:t>When Dave got home to cook the turkey he found out he did not know how to use the oven.</a:t>
            </a:r>
          </a:p>
          <a:p>
            <a:pPr>
              <a:lnSpc>
                <a:spcPct val="100000"/>
              </a:lnSpc>
            </a:pPr>
            <a:r>
              <a:rPr lang="en-CA" sz="1600" dirty="0"/>
              <a:t>Dave ended up having to drive to a 5 star hotel and convince them to cook his turkey for him.</a:t>
            </a:r>
          </a:p>
          <a:p>
            <a:pPr>
              <a:lnSpc>
                <a:spcPct val="100000"/>
              </a:lnSpc>
            </a:pPr>
            <a:endParaRPr lang="en-CA" sz="1600" dirty="0"/>
          </a:p>
        </p:txBody>
      </p:sp>
    </p:spTree>
    <p:extLst>
      <p:ext uri="{BB962C8B-B14F-4D97-AF65-F5344CB8AC3E}">
        <p14:creationId xmlns:p14="http://schemas.microsoft.com/office/powerpoint/2010/main" val="183855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04B32-3CE8-412B-8AD3-3219E60FF9B3}"/>
              </a:ext>
            </a:extLst>
          </p:cNvPr>
          <p:cNvSpPr>
            <a:spLocks noGrp="1"/>
          </p:cNvSpPr>
          <p:nvPr>
            <p:ph type="title"/>
          </p:nvPr>
        </p:nvSpPr>
        <p:spPr>
          <a:xfrm>
            <a:off x="913795" y="609599"/>
            <a:ext cx="5978072" cy="1481150"/>
          </a:xfrm>
        </p:spPr>
        <p:txBody>
          <a:bodyPr>
            <a:normAutofit/>
          </a:bodyPr>
          <a:lstStyle/>
          <a:p>
            <a:r>
              <a:rPr lang="en-CA" dirty="0"/>
              <a:t>Rising action (plot)</a:t>
            </a:r>
          </a:p>
        </p:txBody>
      </p:sp>
      <p:sp>
        <p:nvSpPr>
          <p:cNvPr id="3" name="Content Placeholder 2">
            <a:extLst>
              <a:ext uri="{FF2B5EF4-FFF2-40B4-BE49-F238E27FC236}">
                <a16:creationId xmlns:a16="http://schemas.microsoft.com/office/drawing/2014/main" id="{1ECDE95B-9819-4919-A7CC-C0C60EA39357}"/>
              </a:ext>
            </a:extLst>
          </p:cNvPr>
          <p:cNvSpPr>
            <a:spLocks noGrp="1"/>
          </p:cNvSpPr>
          <p:nvPr>
            <p:ph idx="1"/>
          </p:nvPr>
        </p:nvSpPr>
        <p:spPr>
          <a:xfrm>
            <a:off x="913795" y="1271470"/>
            <a:ext cx="5978072" cy="3415672"/>
          </a:xfrm>
        </p:spPr>
        <p:txBody>
          <a:bodyPr anchor="ctr">
            <a:normAutofit/>
          </a:bodyPr>
          <a:lstStyle/>
          <a:p>
            <a:pPr marL="36900" indent="0">
              <a:buNone/>
            </a:pPr>
            <a:endParaRPr lang="en-CA" dirty="0"/>
          </a:p>
          <a:p>
            <a:r>
              <a:rPr lang="en-CA" dirty="0"/>
              <a:t> The hotel finally cooked Dave’s turkey and he headed home, and began to panic because the house did not appear like he had been cooking at all, and Morley and the family where to be coming home any minute.</a:t>
            </a:r>
          </a:p>
        </p:txBody>
      </p:sp>
      <p:pic>
        <p:nvPicPr>
          <p:cNvPr id="14" name="Picture 13">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7" name="Picture 6" descr="Food on a table&#10;&#10;Description automatically generated">
            <a:extLst>
              <a:ext uri="{FF2B5EF4-FFF2-40B4-BE49-F238E27FC236}">
                <a16:creationId xmlns:a16="http://schemas.microsoft.com/office/drawing/2014/main" id="{E374F620-F8EA-4FEF-82AE-FBE7E0216520}"/>
              </a:ext>
            </a:extLst>
          </p:cNvPr>
          <p:cNvPicPr>
            <a:picLocks noChangeAspect="1"/>
          </p:cNvPicPr>
          <p:nvPr/>
        </p:nvPicPr>
        <p:blipFill rotWithShape="1">
          <a:blip r:embed="rId4">
            <a:extLst>
              <a:ext uri="{28A0092B-C50C-407E-A947-70E740481C1C}">
                <a14:useLocalDpi xmlns:a14="http://schemas.microsoft.com/office/drawing/2010/main" val="0"/>
              </a:ext>
            </a:extLst>
          </a:blip>
          <a:srcRect l="19389" r="8258" b="1"/>
          <a:stretch/>
        </p:blipFill>
        <p:spPr>
          <a:xfrm>
            <a:off x="7620351" y="10"/>
            <a:ext cx="4571649" cy="3383270"/>
          </a:xfrm>
          <a:prstGeom prst="rect">
            <a:avLst/>
          </a:prstGeom>
        </p:spPr>
      </p:pic>
      <p:pic>
        <p:nvPicPr>
          <p:cNvPr id="5" name="Picture 4" descr="A person cooking in a kitchen preparing food&#10;&#10;Description automatically generated">
            <a:extLst>
              <a:ext uri="{FF2B5EF4-FFF2-40B4-BE49-F238E27FC236}">
                <a16:creationId xmlns:a16="http://schemas.microsoft.com/office/drawing/2014/main" id="{3F9EA84B-B393-4AC5-96A4-49A48F34A27A}"/>
              </a:ext>
            </a:extLst>
          </p:cNvPr>
          <p:cNvPicPr>
            <a:picLocks noChangeAspect="1"/>
          </p:cNvPicPr>
          <p:nvPr/>
        </p:nvPicPr>
        <p:blipFill rotWithShape="1">
          <a:blip r:embed="rId5">
            <a:extLst>
              <a:ext uri="{28A0092B-C50C-407E-A947-70E740481C1C}">
                <a14:useLocalDpi xmlns:a14="http://schemas.microsoft.com/office/drawing/2010/main" val="0"/>
              </a:ext>
            </a:extLst>
          </a:blip>
          <a:srcRect r="11433" b="-3"/>
          <a:stretch/>
        </p:blipFill>
        <p:spPr>
          <a:xfrm>
            <a:off x="7620351" y="3429000"/>
            <a:ext cx="4571649" cy="3429000"/>
          </a:xfrm>
          <a:prstGeom prst="rect">
            <a:avLst/>
          </a:prstGeom>
        </p:spPr>
      </p:pic>
    </p:spTree>
    <p:extLst>
      <p:ext uri="{BB962C8B-B14F-4D97-AF65-F5344CB8AC3E}">
        <p14:creationId xmlns:p14="http://schemas.microsoft.com/office/powerpoint/2010/main" val="244729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31EED-EADE-49C9-9DC3-2AFCF76F1E62}"/>
              </a:ext>
            </a:extLst>
          </p:cNvPr>
          <p:cNvSpPr>
            <a:spLocks noGrp="1"/>
          </p:cNvSpPr>
          <p:nvPr>
            <p:ph type="title"/>
          </p:nvPr>
        </p:nvSpPr>
        <p:spPr>
          <a:xfrm>
            <a:off x="5146160" y="609599"/>
            <a:ext cx="5978072" cy="1505804"/>
          </a:xfrm>
        </p:spPr>
        <p:txBody>
          <a:bodyPr>
            <a:normAutofit/>
          </a:bodyPr>
          <a:lstStyle/>
          <a:p>
            <a:r>
              <a:rPr lang="en-CA" dirty="0"/>
              <a:t>Climax (plot)</a:t>
            </a:r>
          </a:p>
        </p:txBody>
      </p:sp>
      <p:pic>
        <p:nvPicPr>
          <p:cNvPr id="73" name="Picture 72">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3074" name="Picture 2" descr="Image result for house decorated for christmas">
            <a:extLst>
              <a:ext uri="{FF2B5EF4-FFF2-40B4-BE49-F238E27FC236}">
                <a16:creationId xmlns:a16="http://schemas.microsoft.com/office/drawing/2014/main" id="{9462D4F7-25ED-4110-80C6-A544C3F106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77" r="-2" b="-2"/>
          <a:stretch/>
        </p:blipFill>
        <p:spPr bwMode="auto">
          <a:xfrm>
            <a:off x="20" y="10"/>
            <a:ext cx="457162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up of coffee sitting on top of a wooden table&#10;&#10;Description automatically generated">
            <a:extLst>
              <a:ext uri="{FF2B5EF4-FFF2-40B4-BE49-F238E27FC236}">
                <a16:creationId xmlns:a16="http://schemas.microsoft.com/office/drawing/2014/main" id="{AF1B8A86-EC23-4E60-AFBD-01E0462F7BDA}"/>
              </a:ext>
            </a:extLst>
          </p:cNvPr>
          <p:cNvPicPr>
            <a:picLocks noChangeAspect="1"/>
          </p:cNvPicPr>
          <p:nvPr/>
        </p:nvPicPr>
        <p:blipFill rotWithShape="1">
          <a:blip r:embed="rId5">
            <a:extLst>
              <a:ext uri="{28A0092B-C50C-407E-A947-70E740481C1C}">
                <a14:useLocalDpi xmlns:a14="http://schemas.microsoft.com/office/drawing/2010/main" val="0"/>
              </a:ext>
            </a:extLst>
          </a:blip>
          <a:srcRect r="1" b="120"/>
          <a:stretch/>
        </p:blipFill>
        <p:spPr>
          <a:xfrm>
            <a:off x="20" y="3429000"/>
            <a:ext cx="4571629" cy="3429000"/>
          </a:xfrm>
          <a:prstGeom prst="rect">
            <a:avLst/>
          </a:prstGeom>
        </p:spPr>
      </p:pic>
      <p:sp>
        <p:nvSpPr>
          <p:cNvPr id="3" name="Content Placeholder 2">
            <a:extLst>
              <a:ext uri="{FF2B5EF4-FFF2-40B4-BE49-F238E27FC236}">
                <a16:creationId xmlns:a16="http://schemas.microsoft.com/office/drawing/2014/main" id="{C2E59CA3-AD0C-4566-BC63-45C53CEBA090}"/>
              </a:ext>
            </a:extLst>
          </p:cNvPr>
          <p:cNvSpPr>
            <a:spLocks noGrp="1"/>
          </p:cNvSpPr>
          <p:nvPr>
            <p:ph idx="1"/>
          </p:nvPr>
        </p:nvSpPr>
        <p:spPr>
          <a:xfrm>
            <a:off x="5146160" y="1922106"/>
            <a:ext cx="5978072" cy="3477088"/>
          </a:xfrm>
        </p:spPr>
        <p:txBody>
          <a:bodyPr anchor="ctr">
            <a:normAutofit/>
          </a:bodyPr>
          <a:lstStyle/>
          <a:p>
            <a:r>
              <a:rPr lang="en-CA" sz="1900" dirty="0"/>
              <a:t>When Dave got home he took the bowl of gravy the hotel made and smeared it around the light bulbs around the house to make it smell like he had been cooking. </a:t>
            </a:r>
          </a:p>
          <a:p>
            <a:r>
              <a:rPr lang="en-CA" sz="1900" dirty="0"/>
              <a:t>Morley came home with their family in tow and some friends and was delighted to see Dave cooked the turkey.</a:t>
            </a:r>
          </a:p>
          <a:p>
            <a:endParaRPr lang="en-CA" sz="1900" dirty="0"/>
          </a:p>
        </p:txBody>
      </p:sp>
    </p:spTree>
    <p:extLst>
      <p:ext uri="{BB962C8B-B14F-4D97-AF65-F5344CB8AC3E}">
        <p14:creationId xmlns:p14="http://schemas.microsoft.com/office/powerpoint/2010/main" val="416012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C8C2E-456B-4EDF-A129-6235AB04C5BF}"/>
              </a:ext>
            </a:extLst>
          </p:cNvPr>
          <p:cNvSpPr>
            <a:spLocks noGrp="1"/>
          </p:cNvSpPr>
          <p:nvPr>
            <p:ph type="title"/>
          </p:nvPr>
        </p:nvSpPr>
        <p:spPr>
          <a:xfrm>
            <a:off x="913795" y="609599"/>
            <a:ext cx="5978072" cy="1481150"/>
          </a:xfrm>
        </p:spPr>
        <p:txBody>
          <a:bodyPr>
            <a:normAutofit/>
          </a:bodyPr>
          <a:lstStyle/>
          <a:p>
            <a:r>
              <a:rPr lang="en-CA" dirty="0"/>
              <a:t>Falling action</a:t>
            </a:r>
          </a:p>
        </p:txBody>
      </p:sp>
      <p:sp>
        <p:nvSpPr>
          <p:cNvPr id="3" name="Content Placeholder 2">
            <a:extLst>
              <a:ext uri="{FF2B5EF4-FFF2-40B4-BE49-F238E27FC236}">
                <a16:creationId xmlns:a16="http://schemas.microsoft.com/office/drawing/2014/main" id="{D42E57FA-B2C5-4C42-A4FB-1F540218CB4C}"/>
              </a:ext>
            </a:extLst>
          </p:cNvPr>
          <p:cNvSpPr>
            <a:spLocks noGrp="1"/>
          </p:cNvSpPr>
          <p:nvPr>
            <p:ph idx="1"/>
          </p:nvPr>
        </p:nvSpPr>
        <p:spPr>
          <a:xfrm>
            <a:off x="1218596" y="1058702"/>
            <a:ext cx="5978072" cy="3415672"/>
          </a:xfrm>
        </p:spPr>
        <p:txBody>
          <a:bodyPr anchor="ctr">
            <a:normAutofit/>
          </a:bodyPr>
          <a:lstStyle/>
          <a:p>
            <a:r>
              <a:rPr lang="en-CA" dirty="0"/>
              <a:t>Jim one of the neighbours sat down under one of the lamps and gravy began to drip on his forehead. </a:t>
            </a:r>
          </a:p>
        </p:txBody>
      </p:sp>
      <p:pic>
        <p:nvPicPr>
          <p:cNvPr id="73" name="Picture 72">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5" name="Picture 4" descr="A plate of food on a table&#10;&#10;Description automatically generated">
            <a:extLst>
              <a:ext uri="{FF2B5EF4-FFF2-40B4-BE49-F238E27FC236}">
                <a16:creationId xmlns:a16="http://schemas.microsoft.com/office/drawing/2014/main" id="{49F17351-D82D-4279-90C0-FE2AE2A3F1DD}"/>
              </a:ext>
            </a:extLst>
          </p:cNvPr>
          <p:cNvPicPr>
            <a:picLocks noChangeAspect="1"/>
          </p:cNvPicPr>
          <p:nvPr/>
        </p:nvPicPr>
        <p:blipFill rotWithShape="1">
          <a:blip r:embed="rId4">
            <a:extLst>
              <a:ext uri="{28A0092B-C50C-407E-A947-70E740481C1C}">
                <a14:useLocalDpi xmlns:a14="http://schemas.microsoft.com/office/drawing/2010/main" val="0"/>
              </a:ext>
            </a:extLst>
          </a:blip>
          <a:srcRect t="11506" r="-1" b="14879"/>
          <a:stretch/>
        </p:blipFill>
        <p:spPr>
          <a:xfrm>
            <a:off x="7620351" y="10"/>
            <a:ext cx="4571649" cy="3383270"/>
          </a:xfrm>
          <a:prstGeom prst="rect">
            <a:avLst/>
          </a:prstGeom>
        </p:spPr>
      </p:pic>
      <p:pic>
        <p:nvPicPr>
          <p:cNvPr id="5122" name="Picture 2" descr="Image result for lamps">
            <a:extLst>
              <a:ext uri="{FF2B5EF4-FFF2-40B4-BE49-F238E27FC236}">
                <a16:creationId xmlns:a16="http://schemas.microsoft.com/office/drawing/2014/main" id="{AD4D02A3-B10E-464F-B5E8-21D5644687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759" b="1735"/>
          <a:stretch/>
        </p:blipFill>
        <p:spPr bwMode="auto">
          <a:xfrm>
            <a:off x="7620350" y="3383280"/>
            <a:ext cx="457164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05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_2SEEDS">
      <a:dk1>
        <a:srgbClr val="000000"/>
      </a:dk1>
      <a:lt1>
        <a:srgbClr val="FFFFFF"/>
      </a:lt1>
      <a:dk2>
        <a:srgbClr val="243D41"/>
      </a:dk2>
      <a:lt2>
        <a:srgbClr val="E5E8EA"/>
      </a:lt2>
      <a:accent1>
        <a:srgbClr val="E72935"/>
      </a:accent1>
      <a:accent2>
        <a:srgbClr val="D55A17"/>
      </a:accent2>
      <a:accent3>
        <a:srgbClr val="C49F23"/>
      </a:accent3>
      <a:accent4>
        <a:srgbClr val="14B787"/>
      </a:accent4>
      <a:accent5>
        <a:srgbClr val="23B0C4"/>
      </a:accent5>
      <a:accent6>
        <a:srgbClr val="176FD5"/>
      </a:accent6>
      <a:hlink>
        <a:srgbClr val="3C8AB5"/>
      </a:hlink>
      <a:folHlink>
        <a:srgbClr val="848484"/>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8B2A48DD84034299E6A231CFA398E3" ma:contentTypeVersion="12" ma:contentTypeDescription="Create a new document." ma:contentTypeScope="" ma:versionID="783ba401e6216f115d42f7b9f97d9f0c">
  <xsd:schema xmlns:xsd="http://www.w3.org/2001/XMLSchema" xmlns:xs="http://www.w3.org/2001/XMLSchema" xmlns:p="http://schemas.microsoft.com/office/2006/metadata/properties" xmlns:ns3="480563db-c18d-4607-9a4e-8f350e49cae8" xmlns:ns4="0716b7e6-9fa2-47f2-8239-4315f47f24ef" targetNamespace="http://schemas.microsoft.com/office/2006/metadata/properties" ma:root="true" ma:fieldsID="ab73b9db47a5ad33e80fa4e6876ceb41" ns3:_="" ns4:_="">
    <xsd:import namespace="480563db-c18d-4607-9a4e-8f350e49cae8"/>
    <xsd:import namespace="0716b7e6-9fa2-47f2-8239-4315f47f24e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563db-c18d-4607-9a4e-8f350e49ca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16b7e6-9fa2-47f2-8239-4315f47f24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DBE3E-3373-4A29-90A8-5664CF7DDE35}">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0716b7e6-9fa2-47f2-8239-4315f47f24ef"/>
    <ds:schemaRef ds:uri="http://purl.org/dc/elements/1.1/"/>
    <ds:schemaRef ds:uri="http://schemas.microsoft.com/office/infopath/2007/PartnerControls"/>
    <ds:schemaRef ds:uri="480563db-c18d-4607-9a4e-8f350e49cae8"/>
  </ds:schemaRefs>
</ds:datastoreItem>
</file>

<file path=customXml/itemProps2.xml><?xml version="1.0" encoding="utf-8"?>
<ds:datastoreItem xmlns:ds="http://schemas.openxmlformats.org/officeDocument/2006/customXml" ds:itemID="{F2DE3922-1CC7-41DD-946D-E44BBADD8188}">
  <ds:schemaRefs>
    <ds:schemaRef ds:uri="http://schemas.microsoft.com/sharepoint/v3/contenttype/forms"/>
  </ds:schemaRefs>
</ds:datastoreItem>
</file>

<file path=customXml/itemProps3.xml><?xml version="1.0" encoding="utf-8"?>
<ds:datastoreItem xmlns:ds="http://schemas.openxmlformats.org/officeDocument/2006/customXml" ds:itemID="{9A05ABC4-D6C0-4215-8EEB-D89FD486FC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563db-c18d-4607-9a4e-8f350e49cae8"/>
    <ds:schemaRef ds:uri="0716b7e6-9fa2-47f2-8239-4315f47f2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694</TotalTime>
  <Words>860</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Dubai</vt:lpstr>
      <vt:lpstr>Georgia Pro</vt:lpstr>
      <vt:lpstr>Wingdings 2</vt:lpstr>
      <vt:lpstr>SlateVTI</vt:lpstr>
      <vt:lpstr>Dave Cooks A Turkey</vt:lpstr>
      <vt:lpstr>Significance of the title </vt:lpstr>
      <vt:lpstr>Setting </vt:lpstr>
      <vt:lpstr>Introduction (plot)</vt:lpstr>
      <vt:lpstr>Initiating Incident (plot)</vt:lpstr>
      <vt:lpstr>Rising action (plot)</vt:lpstr>
      <vt:lpstr>Rising action (plot)</vt:lpstr>
      <vt:lpstr>Climax (plot)</vt:lpstr>
      <vt:lpstr>Falling action</vt:lpstr>
      <vt:lpstr>Conclusion (plot)</vt:lpstr>
      <vt:lpstr>Characters</vt:lpstr>
      <vt:lpstr>Irony </vt:lpstr>
      <vt:lpstr>Foreshadowing </vt:lpstr>
      <vt:lpstr>Genre </vt:lpstr>
      <vt:lpstr>Setting (physical and emotional)</vt:lpstr>
      <vt:lpstr>Symbol </vt:lpstr>
      <vt:lpstr>Moral </vt:lpstr>
      <vt:lpstr>Theme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Dave Cooks A Turkey</dc:title>
  <dc:creator>L Nathorst</dc:creator>
  <cp:lastModifiedBy>L Nathorst</cp:lastModifiedBy>
  <cp:revision>2</cp:revision>
  <dcterms:created xsi:type="dcterms:W3CDTF">2020-02-03T18:48:54Z</dcterms:created>
  <dcterms:modified xsi:type="dcterms:W3CDTF">2020-02-04T06:23:51Z</dcterms:modified>
</cp:coreProperties>
</file>