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65" r:id="rId4"/>
    <p:sldId id="258" r:id="rId5"/>
    <p:sldId id="259" r:id="rId6"/>
    <p:sldId id="262" r:id="rId7"/>
    <p:sldId id="260" r:id="rId8"/>
    <p:sldId id="261" r:id="rId9"/>
    <p:sldId id="264"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p:scale>
          <a:sx n="72" d="100"/>
          <a:sy n="72" d="100"/>
        </p:scale>
        <p:origin x="54" y="-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06D8BB37-67E1-420F-B488-3DE93FA3DF1F}" type="datetimeFigureOut">
              <a:rPr lang="en-US" dirty="0"/>
              <a:t>10/16/2018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
        <p:nvSpPr>
          <p:cNvPr id="11" name="Rectangle 10"/>
          <p:cNvSpPr/>
          <p:nvPr/>
        </p:nvSpPr>
        <p:spPr>
          <a:xfrm>
            <a:off x="11292840" y="0"/>
            <a:ext cx="9144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B96382-B15D-466F-9E7D-0603461872B7}" type="datetimeFigureOut">
              <a:rPr lang="en-US" dirty="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8672AE-FC7B-40BA-8844-0693A2434617}" type="datetimeFigureOut">
              <a:rPr lang="en-US" dirty="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68EC8D-9508-4A2C-8FBC-4C089BA52EE5}" type="datetimeFigureOut">
              <a:rPr lang="en-US" dirty="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7A1C89-C29A-4D79-B5A1-1F424905E9A1}" type="datetimeFigureOut">
              <a:rPr lang="en-US" dirty="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8" name="Rectangle 7"/>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ECC248-0691-4AB1-BB8B-882D656FF160}" type="datetimeFigureOut">
              <a:rPr lang="en-US" dirty="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21606"/>
            <a:ext cx="4480560" cy="731520"/>
          </a:xfrm>
        </p:spPr>
        <p:txBody>
          <a:bodyPr anchor="b">
            <a:normAutofit/>
          </a:bodyPr>
          <a:lstStyle>
            <a:lvl1pPr marL="0" indent="0">
              <a:spcBef>
                <a:spcPts val="0"/>
              </a:spcBef>
              <a:buNone/>
              <a:defRPr sz="2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3"/>
          </p:nvPr>
        </p:nvSpPr>
        <p:spPr>
          <a:xfrm>
            <a:off x="6126480" y="1721606"/>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E54B09-E178-460F-B46D-023FA9745608}" type="datetimeFigureOut">
              <a:rPr lang="en-US" dirty="0"/>
              <a:t>10/16/2018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D62E06-21B3-4A3D-A6C8-F0DFEB8AB04D}" type="datetimeFigureOut">
              <a:rPr lang="en-US" dirty="0"/>
              <a:t>10/16/2018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7CC01-41FD-4607-B8B1-976991065B2D}" type="datetimeFigureOut">
              <a:rPr lang="en-US" dirty="0"/>
              <a:t>10/16/2018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1"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D6740A7-C153-476A-BA27-5BE657EA7C21}" type="datetimeFigureOut">
              <a:rPr lang="en-US" dirty="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a:solidFill>
                  <a:schemeClr val="accent1">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C86C2EC-F3EA-4AFE-88D7-51A6BBFDBA8B}" type="datetimeFigureOut">
              <a:rPr lang="en-US" dirty="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62393"/>
            <a:ext cx="9692640" cy="1428929"/>
          </a:xfrm>
          <a:prstGeom prst="rect">
            <a:avLst/>
          </a:prstGeom>
        </p:spPr>
        <p:txBody>
          <a:bodyPr vert="horz" lIns="91440" tIns="27432"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100" b="0">
                <a:solidFill>
                  <a:schemeClr val="tx2">
                    <a:lumMod val="40000"/>
                    <a:lumOff val="60000"/>
                  </a:schemeClr>
                </a:solidFill>
              </a:defRPr>
            </a:lvl1pPr>
          </a:lstStyle>
          <a:p>
            <a:fld id="{BF2EAB5F-78EB-45CA-9E26-D1BAA0AA6EEC}" type="datetimeFigureOut">
              <a:rPr lang="en-US" dirty="0"/>
              <a:t>10/16/2018</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100">
                <a:solidFill>
                  <a:schemeClr val="tx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ailynurse.com/day-life-nicu-nurse/" TargetMode="External"/><Relationship Id="rId2" Type="http://schemas.openxmlformats.org/officeDocument/2006/relationships/hyperlink" Target="https://www.bcit.ca/study/programs/680fascert" TargetMode="External"/><Relationship Id="rId1" Type="http://schemas.openxmlformats.org/officeDocument/2006/relationships/slideLayout" Target="../slideLayouts/slideLayout1.xml"/><Relationship Id="rId6" Type="http://schemas.openxmlformats.org/officeDocument/2006/relationships/hyperlink" Target="https://www.healthcareers.nhs.uk/explore-roles/nursing/roles-nursing/neonatal-nurse/personal-characteristics-and-skills-required-neonatal-nursing" TargetMode="External"/><Relationship Id="rId5" Type="http://schemas.openxmlformats.org/officeDocument/2006/relationships/hyperlink" Target="http://www.algonquincollege.com/ccol/program/registered-nurse-perinatal-nursing/part-time-on-campus/" TargetMode="External"/><Relationship Id="rId4" Type="http://schemas.openxmlformats.org/officeDocument/2006/relationships/hyperlink" Target="https://nurse.org/resources/neonatal-nicu-nurs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C7D70-0509-4405-96FF-6C79B061EC41}"/>
              </a:ext>
            </a:extLst>
          </p:cNvPr>
          <p:cNvSpPr>
            <a:spLocks noGrp="1"/>
          </p:cNvSpPr>
          <p:nvPr>
            <p:ph type="ctrTitle"/>
          </p:nvPr>
        </p:nvSpPr>
        <p:spPr>
          <a:xfrm>
            <a:off x="4472610" y="916056"/>
            <a:ext cx="6492695" cy="2282687"/>
          </a:xfrm>
        </p:spPr>
        <p:txBody>
          <a:bodyPr>
            <a:normAutofit/>
          </a:bodyPr>
          <a:lstStyle/>
          <a:p>
            <a:r>
              <a:rPr lang="en-CA" dirty="0"/>
              <a:t>Neonatal Nursing (NICU)</a:t>
            </a:r>
          </a:p>
        </p:txBody>
      </p:sp>
      <p:sp>
        <p:nvSpPr>
          <p:cNvPr id="3" name="Subtitle 2">
            <a:extLst>
              <a:ext uri="{FF2B5EF4-FFF2-40B4-BE49-F238E27FC236}">
                <a16:creationId xmlns:a16="http://schemas.microsoft.com/office/drawing/2014/main" id="{758FC5B9-455D-47A6-8917-F6CA3CE9F6A7}"/>
              </a:ext>
            </a:extLst>
          </p:cNvPr>
          <p:cNvSpPr>
            <a:spLocks noGrp="1"/>
          </p:cNvSpPr>
          <p:nvPr>
            <p:ph type="subTitle" idx="1"/>
          </p:nvPr>
        </p:nvSpPr>
        <p:spPr>
          <a:xfrm>
            <a:off x="4472609" y="3435191"/>
            <a:ext cx="6492696" cy="1691640"/>
          </a:xfrm>
        </p:spPr>
        <p:txBody>
          <a:bodyPr>
            <a:normAutofit/>
          </a:bodyPr>
          <a:lstStyle/>
          <a:p>
            <a:r>
              <a:rPr lang="en-CA" dirty="0"/>
              <a:t>A specialty field of nursing that deals with newborn babies, many with a variety of problems from pre mature births to birth defects. </a:t>
            </a:r>
          </a:p>
          <a:p>
            <a:endParaRPr lang="en-CA" dirty="0"/>
          </a:p>
        </p:txBody>
      </p:sp>
      <p:sp>
        <p:nvSpPr>
          <p:cNvPr id="12" name="Rectangle 11">
            <a:extLst>
              <a:ext uri="{FF2B5EF4-FFF2-40B4-BE49-F238E27FC236}">
                <a16:creationId xmlns:a16="http://schemas.microsoft.com/office/drawing/2014/main" id="{DA24E7BB-9130-4F3C-A49E-22BC035A6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Picture 4">
            <a:extLst>
              <a:ext uri="{FF2B5EF4-FFF2-40B4-BE49-F238E27FC236}">
                <a16:creationId xmlns:a16="http://schemas.microsoft.com/office/drawing/2014/main" id="{4E71E19F-E4C6-48EE-9293-6C3D00416EDA}"/>
              </a:ext>
            </a:extLst>
          </p:cNvPr>
          <p:cNvPicPr>
            <a:picLocks noChangeAspect="1"/>
          </p:cNvPicPr>
          <p:nvPr/>
        </p:nvPicPr>
        <p:blipFill rotWithShape="1">
          <a:blip r:embed="rId2"/>
          <a:srcRect r="40405" b="2"/>
          <a:stretch/>
        </p:blipFill>
        <p:spPr>
          <a:xfrm>
            <a:off x="457200" y="10"/>
            <a:ext cx="3568372" cy="3395653"/>
          </a:xfrm>
          <a:prstGeom prst="rect">
            <a:avLst/>
          </a:prstGeom>
        </p:spPr>
      </p:pic>
      <p:pic>
        <p:nvPicPr>
          <p:cNvPr id="7" name="Picture 6">
            <a:extLst>
              <a:ext uri="{FF2B5EF4-FFF2-40B4-BE49-F238E27FC236}">
                <a16:creationId xmlns:a16="http://schemas.microsoft.com/office/drawing/2014/main" id="{1169D298-17C3-4DCB-8F2F-356575482A5B}"/>
              </a:ext>
            </a:extLst>
          </p:cNvPr>
          <p:cNvPicPr>
            <a:picLocks noChangeAspect="1"/>
          </p:cNvPicPr>
          <p:nvPr/>
        </p:nvPicPr>
        <p:blipFill rotWithShape="1">
          <a:blip r:embed="rId3"/>
          <a:srcRect l="16930" r="14487" b="1"/>
          <a:stretch/>
        </p:blipFill>
        <p:spPr>
          <a:xfrm>
            <a:off x="457200" y="3395663"/>
            <a:ext cx="3568372" cy="3462337"/>
          </a:xfrm>
          <a:prstGeom prst="rect">
            <a:avLst/>
          </a:prstGeom>
        </p:spPr>
      </p:pic>
      <p:sp>
        <p:nvSpPr>
          <p:cNvPr id="8" name="TextBox 7">
            <a:extLst>
              <a:ext uri="{FF2B5EF4-FFF2-40B4-BE49-F238E27FC236}">
                <a16:creationId xmlns:a16="http://schemas.microsoft.com/office/drawing/2014/main" id="{BA6D3BBF-CD76-440B-9035-D7638A60D6BF}"/>
              </a:ext>
            </a:extLst>
          </p:cNvPr>
          <p:cNvSpPr txBox="1"/>
          <p:nvPr/>
        </p:nvSpPr>
        <p:spPr>
          <a:xfrm>
            <a:off x="4015408" y="6488658"/>
            <a:ext cx="2080592" cy="369332"/>
          </a:xfrm>
          <a:prstGeom prst="rect">
            <a:avLst/>
          </a:prstGeom>
          <a:noFill/>
        </p:spPr>
        <p:txBody>
          <a:bodyPr wrap="square" rtlCol="0">
            <a:spAutoFit/>
          </a:bodyPr>
          <a:lstStyle/>
          <a:p>
            <a:r>
              <a:rPr lang="en-CA" dirty="0"/>
              <a:t>By: Keisha Nagorr</a:t>
            </a:r>
          </a:p>
        </p:txBody>
      </p:sp>
    </p:spTree>
    <p:extLst>
      <p:ext uri="{BB962C8B-B14F-4D97-AF65-F5344CB8AC3E}">
        <p14:creationId xmlns:p14="http://schemas.microsoft.com/office/powerpoint/2010/main" val="731928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942E4-031F-4E79-B404-C2B2BE80C921}"/>
              </a:ext>
            </a:extLst>
          </p:cNvPr>
          <p:cNvSpPr>
            <a:spLocks noGrp="1"/>
          </p:cNvSpPr>
          <p:nvPr>
            <p:ph type="ctrTitle"/>
          </p:nvPr>
        </p:nvSpPr>
        <p:spPr>
          <a:xfrm>
            <a:off x="1261872" y="758952"/>
            <a:ext cx="9418320" cy="818057"/>
          </a:xfrm>
        </p:spPr>
        <p:txBody>
          <a:bodyPr>
            <a:normAutofit fontScale="90000"/>
          </a:bodyPr>
          <a:lstStyle/>
          <a:p>
            <a:r>
              <a:rPr lang="en-CA" dirty="0"/>
              <a:t>Work Cited:</a:t>
            </a:r>
          </a:p>
        </p:txBody>
      </p:sp>
      <p:sp>
        <p:nvSpPr>
          <p:cNvPr id="3" name="Subtitle 2">
            <a:extLst>
              <a:ext uri="{FF2B5EF4-FFF2-40B4-BE49-F238E27FC236}">
                <a16:creationId xmlns:a16="http://schemas.microsoft.com/office/drawing/2014/main" id="{9FD187A8-267B-419C-B067-0B7A6F0223AC}"/>
              </a:ext>
            </a:extLst>
          </p:cNvPr>
          <p:cNvSpPr>
            <a:spLocks noGrp="1"/>
          </p:cNvSpPr>
          <p:nvPr>
            <p:ph type="subTitle" idx="1"/>
          </p:nvPr>
        </p:nvSpPr>
        <p:spPr>
          <a:xfrm>
            <a:off x="1261872" y="1929517"/>
            <a:ext cx="9418320" cy="3980953"/>
          </a:xfrm>
        </p:spPr>
        <p:txBody>
          <a:bodyPr>
            <a:normAutofit/>
          </a:bodyPr>
          <a:lstStyle/>
          <a:p>
            <a:pPr marL="342900" indent="-342900">
              <a:buFont typeface="Wingdings" panose="05000000000000000000" pitchFamily="2" charset="2"/>
              <a:buChar char="v"/>
            </a:pPr>
            <a:r>
              <a:rPr lang="en-CA" dirty="0">
                <a:hlinkClick r:id="rId2"/>
              </a:rPr>
              <a:t>https://www.bcit.ca/study/programs/680fascert</a:t>
            </a:r>
            <a:endParaRPr lang="en-CA" dirty="0"/>
          </a:p>
          <a:p>
            <a:pPr marL="342900" indent="-342900">
              <a:buFont typeface="Wingdings" panose="05000000000000000000" pitchFamily="2" charset="2"/>
              <a:buChar char="v"/>
            </a:pPr>
            <a:r>
              <a:rPr lang="en-CA" dirty="0">
                <a:hlinkClick r:id="rId3"/>
              </a:rPr>
              <a:t>https://dailynurse.com/day-life-nicu-nurse/</a:t>
            </a:r>
            <a:endParaRPr lang="en-CA" dirty="0"/>
          </a:p>
          <a:p>
            <a:pPr marL="342900" indent="-342900">
              <a:buFont typeface="Wingdings" panose="05000000000000000000" pitchFamily="2" charset="2"/>
              <a:buChar char="v"/>
            </a:pPr>
            <a:r>
              <a:rPr lang="en-CA" u="sng" dirty="0">
                <a:hlinkClick r:id="rId4"/>
              </a:rPr>
              <a:t>https://nurse.org/resources/neonatal-nicu-nurse/</a:t>
            </a:r>
            <a:endParaRPr lang="en-CA" u="sng" dirty="0"/>
          </a:p>
          <a:p>
            <a:pPr marL="342900" indent="-342900">
              <a:buFont typeface="Wingdings" panose="05000000000000000000" pitchFamily="2" charset="2"/>
              <a:buChar char="v"/>
            </a:pPr>
            <a:r>
              <a:rPr lang="en-CA" u="sng" dirty="0">
                <a:hlinkClick r:id="rId5"/>
              </a:rPr>
              <a:t>http://www.algonquincollege.com/ccol/program/registered-nurse-perinatal-nursing/part-time-on-campus/</a:t>
            </a:r>
            <a:endParaRPr lang="en-CA" u="sng" dirty="0"/>
          </a:p>
          <a:p>
            <a:pPr marL="342900" indent="-342900">
              <a:buFont typeface="Wingdings" panose="05000000000000000000" pitchFamily="2" charset="2"/>
              <a:buChar char="v"/>
            </a:pPr>
            <a:r>
              <a:rPr lang="en-CA" u="sng" dirty="0">
                <a:hlinkClick r:id="rId6"/>
              </a:rPr>
              <a:t>https://www.healthcareers.nhs.uk/explore-roles/nursing/roles-nursing/neonatal-nurse/personal-characteristics-and-skills-required-neonatal-nursing</a:t>
            </a:r>
            <a:br>
              <a:rPr lang="en-CA" dirty="0"/>
            </a:br>
            <a:endParaRPr lang="en-CA" dirty="0"/>
          </a:p>
          <a:p>
            <a:endParaRPr lang="en-CA" dirty="0"/>
          </a:p>
          <a:p>
            <a:endParaRPr lang="en-CA" dirty="0"/>
          </a:p>
        </p:txBody>
      </p:sp>
    </p:spTree>
    <p:extLst>
      <p:ext uri="{BB962C8B-B14F-4D97-AF65-F5344CB8AC3E}">
        <p14:creationId xmlns:p14="http://schemas.microsoft.com/office/powerpoint/2010/main" val="3418716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75E9A-8F53-4946-AD89-67A67585D86A}"/>
              </a:ext>
            </a:extLst>
          </p:cNvPr>
          <p:cNvSpPr>
            <a:spLocks noGrp="1"/>
          </p:cNvSpPr>
          <p:nvPr>
            <p:ph type="ctrTitle"/>
          </p:nvPr>
        </p:nvSpPr>
        <p:spPr>
          <a:xfrm>
            <a:off x="865631" y="582001"/>
            <a:ext cx="9418320" cy="848139"/>
          </a:xfrm>
        </p:spPr>
        <p:txBody>
          <a:bodyPr>
            <a:normAutofit fontScale="90000"/>
          </a:bodyPr>
          <a:lstStyle/>
          <a:p>
            <a:r>
              <a:rPr lang="en-CA" dirty="0"/>
              <a:t>Are you/Do you have…</a:t>
            </a:r>
          </a:p>
        </p:txBody>
      </p:sp>
      <p:sp>
        <p:nvSpPr>
          <p:cNvPr id="4" name="TextBox 3">
            <a:extLst>
              <a:ext uri="{FF2B5EF4-FFF2-40B4-BE49-F238E27FC236}">
                <a16:creationId xmlns:a16="http://schemas.microsoft.com/office/drawing/2014/main" id="{AA5409C9-522B-4FB4-B012-FACFDD7FCC52}"/>
              </a:ext>
            </a:extLst>
          </p:cNvPr>
          <p:cNvSpPr txBox="1"/>
          <p:nvPr/>
        </p:nvSpPr>
        <p:spPr>
          <a:xfrm>
            <a:off x="1785730" y="2280727"/>
            <a:ext cx="1987826" cy="461665"/>
          </a:xfrm>
          <a:prstGeom prst="rect">
            <a:avLst/>
          </a:prstGeom>
          <a:noFill/>
        </p:spPr>
        <p:txBody>
          <a:bodyPr wrap="square" rtlCol="0">
            <a:spAutoFit/>
          </a:bodyPr>
          <a:lstStyle/>
          <a:p>
            <a:r>
              <a:rPr lang="en-CA" sz="2400" dirty="0">
                <a:solidFill>
                  <a:schemeClr val="accent3">
                    <a:lumMod val="40000"/>
                    <a:lumOff val="60000"/>
                  </a:schemeClr>
                </a:solidFill>
                <a:latin typeface="Abadi Extra Light" panose="020B0604020202020204" pitchFamily="34" charset="0"/>
              </a:rPr>
              <a:t>Empathetic</a:t>
            </a:r>
          </a:p>
        </p:txBody>
      </p:sp>
      <p:sp>
        <p:nvSpPr>
          <p:cNvPr id="5" name="TextBox 4">
            <a:extLst>
              <a:ext uri="{FF2B5EF4-FFF2-40B4-BE49-F238E27FC236}">
                <a16:creationId xmlns:a16="http://schemas.microsoft.com/office/drawing/2014/main" id="{8E84D82C-4241-4102-BBA3-09667D006F14}"/>
              </a:ext>
            </a:extLst>
          </p:cNvPr>
          <p:cNvSpPr txBox="1"/>
          <p:nvPr/>
        </p:nvSpPr>
        <p:spPr>
          <a:xfrm>
            <a:off x="2080592" y="5075680"/>
            <a:ext cx="4386471" cy="461665"/>
          </a:xfrm>
          <a:prstGeom prst="rect">
            <a:avLst/>
          </a:prstGeom>
          <a:noFill/>
        </p:spPr>
        <p:txBody>
          <a:bodyPr wrap="square" rtlCol="0">
            <a:spAutoFit/>
          </a:bodyPr>
          <a:lstStyle/>
          <a:p>
            <a:r>
              <a:rPr lang="en-CA" sz="2400" dirty="0">
                <a:solidFill>
                  <a:schemeClr val="accent3">
                    <a:lumMod val="40000"/>
                    <a:lumOff val="60000"/>
                  </a:schemeClr>
                </a:solidFill>
                <a:latin typeface="Abadi Extra Light" panose="020B0604020202020204" pitchFamily="34" charset="0"/>
              </a:rPr>
              <a:t>Good With Communication</a:t>
            </a:r>
          </a:p>
        </p:txBody>
      </p:sp>
      <p:sp>
        <p:nvSpPr>
          <p:cNvPr id="6" name="TextBox 5">
            <a:extLst>
              <a:ext uri="{FF2B5EF4-FFF2-40B4-BE49-F238E27FC236}">
                <a16:creationId xmlns:a16="http://schemas.microsoft.com/office/drawing/2014/main" id="{F217BD96-7AC1-4760-809A-86D0DA2128B7}"/>
              </a:ext>
            </a:extLst>
          </p:cNvPr>
          <p:cNvSpPr txBox="1"/>
          <p:nvPr/>
        </p:nvSpPr>
        <p:spPr>
          <a:xfrm>
            <a:off x="8130206" y="5195931"/>
            <a:ext cx="2319131" cy="461665"/>
          </a:xfrm>
          <a:prstGeom prst="rect">
            <a:avLst/>
          </a:prstGeom>
          <a:noFill/>
        </p:spPr>
        <p:txBody>
          <a:bodyPr wrap="square" rtlCol="0">
            <a:spAutoFit/>
          </a:bodyPr>
          <a:lstStyle/>
          <a:p>
            <a:r>
              <a:rPr lang="en-CA" sz="2400" dirty="0">
                <a:solidFill>
                  <a:schemeClr val="accent3">
                    <a:lumMod val="40000"/>
                    <a:lumOff val="60000"/>
                  </a:schemeClr>
                </a:solidFill>
                <a:latin typeface="Abadi Extra Light" panose="020B0604020202020204" pitchFamily="34" charset="0"/>
              </a:rPr>
              <a:t>Compassionate</a:t>
            </a:r>
          </a:p>
        </p:txBody>
      </p:sp>
      <p:sp>
        <p:nvSpPr>
          <p:cNvPr id="7" name="TextBox 6">
            <a:extLst>
              <a:ext uri="{FF2B5EF4-FFF2-40B4-BE49-F238E27FC236}">
                <a16:creationId xmlns:a16="http://schemas.microsoft.com/office/drawing/2014/main" id="{CFDD0A89-DFED-4313-8988-E9B1CAE0E422}"/>
              </a:ext>
            </a:extLst>
          </p:cNvPr>
          <p:cNvSpPr txBox="1"/>
          <p:nvPr/>
        </p:nvSpPr>
        <p:spPr>
          <a:xfrm>
            <a:off x="7319441" y="2265112"/>
            <a:ext cx="1683026" cy="461665"/>
          </a:xfrm>
          <a:prstGeom prst="rect">
            <a:avLst/>
          </a:prstGeom>
          <a:noFill/>
        </p:spPr>
        <p:txBody>
          <a:bodyPr wrap="square" rtlCol="0">
            <a:spAutoFit/>
          </a:bodyPr>
          <a:lstStyle/>
          <a:p>
            <a:r>
              <a:rPr lang="en-CA" sz="2400" dirty="0">
                <a:solidFill>
                  <a:schemeClr val="accent3">
                    <a:lumMod val="40000"/>
                    <a:lumOff val="60000"/>
                  </a:schemeClr>
                </a:solidFill>
                <a:latin typeface="Abadi Extra Light" panose="020B0604020202020204" pitchFamily="34" charset="0"/>
              </a:rPr>
              <a:t>Committed</a:t>
            </a:r>
            <a:r>
              <a:rPr lang="en-CA" dirty="0">
                <a:solidFill>
                  <a:schemeClr val="accent3">
                    <a:lumMod val="40000"/>
                    <a:lumOff val="60000"/>
                  </a:schemeClr>
                </a:solidFill>
              </a:rPr>
              <a:t> </a:t>
            </a:r>
          </a:p>
        </p:txBody>
      </p:sp>
      <p:sp>
        <p:nvSpPr>
          <p:cNvPr id="8" name="TextBox 7">
            <a:extLst>
              <a:ext uri="{FF2B5EF4-FFF2-40B4-BE49-F238E27FC236}">
                <a16:creationId xmlns:a16="http://schemas.microsoft.com/office/drawing/2014/main" id="{812C4825-B215-4693-B096-84688B5EF613}"/>
              </a:ext>
            </a:extLst>
          </p:cNvPr>
          <p:cNvSpPr txBox="1"/>
          <p:nvPr/>
        </p:nvSpPr>
        <p:spPr>
          <a:xfrm>
            <a:off x="4112414" y="3746867"/>
            <a:ext cx="1477618" cy="461665"/>
          </a:xfrm>
          <a:prstGeom prst="rect">
            <a:avLst/>
          </a:prstGeom>
          <a:noFill/>
        </p:spPr>
        <p:txBody>
          <a:bodyPr wrap="square" rtlCol="0">
            <a:spAutoFit/>
          </a:bodyPr>
          <a:lstStyle/>
          <a:p>
            <a:r>
              <a:rPr lang="en-CA" sz="2400" dirty="0">
                <a:solidFill>
                  <a:schemeClr val="accent3">
                    <a:lumMod val="40000"/>
                    <a:lumOff val="60000"/>
                  </a:schemeClr>
                </a:solidFill>
                <a:latin typeface="Abadi Extra Light" panose="020B0604020202020204" pitchFamily="34" charset="0"/>
              </a:rPr>
              <a:t>Flexibility</a:t>
            </a:r>
          </a:p>
        </p:txBody>
      </p:sp>
      <p:sp>
        <p:nvSpPr>
          <p:cNvPr id="9" name="TextBox 8">
            <a:extLst>
              <a:ext uri="{FF2B5EF4-FFF2-40B4-BE49-F238E27FC236}">
                <a16:creationId xmlns:a16="http://schemas.microsoft.com/office/drawing/2014/main" id="{3ABE33B9-0D41-4A43-B67D-C772960605AC}"/>
              </a:ext>
            </a:extLst>
          </p:cNvPr>
          <p:cNvSpPr txBox="1"/>
          <p:nvPr/>
        </p:nvSpPr>
        <p:spPr>
          <a:xfrm>
            <a:off x="5046694" y="2866117"/>
            <a:ext cx="1895061" cy="461665"/>
          </a:xfrm>
          <a:prstGeom prst="rect">
            <a:avLst/>
          </a:prstGeom>
          <a:noFill/>
        </p:spPr>
        <p:txBody>
          <a:bodyPr wrap="square" rtlCol="0">
            <a:spAutoFit/>
          </a:bodyPr>
          <a:lstStyle/>
          <a:p>
            <a:r>
              <a:rPr lang="en-CA" sz="2400" dirty="0">
                <a:solidFill>
                  <a:schemeClr val="accent3">
                    <a:lumMod val="40000"/>
                    <a:lumOff val="60000"/>
                  </a:schemeClr>
                </a:solidFill>
                <a:latin typeface="Abadi Extra Light" panose="020B0604020202020204" pitchFamily="34" charset="0"/>
              </a:rPr>
              <a:t>Keen</a:t>
            </a:r>
          </a:p>
        </p:txBody>
      </p:sp>
      <p:sp>
        <p:nvSpPr>
          <p:cNvPr id="11" name="TextBox 10">
            <a:extLst>
              <a:ext uri="{FF2B5EF4-FFF2-40B4-BE49-F238E27FC236}">
                <a16:creationId xmlns:a16="http://schemas.microsoft.com/office/drawing/2014/main" id="{65E6A97A-BF8A-492C-AA9D-017F2A69B352}"/>
              </a:ext>
            </a:extLst>
          </p:cNvPr>
          <p:cNvSpPr txBox="1"/>
          <p:nvPr/>
        </p:nvSpPr>
        <p:spPr>
          <a:xfrm>
            <a:off x="1470991" y="4202338"/>
            <a:ext cx="1987826" cy="461665"/>
          </a:xfrm>
          <a:prstGeom prst="rect">
            <a:avLst/>
          </a:prstGeom>
          <a:noFill/>
        </p:spPr>
        <p:txBody>
          <a:bodyPr wrap="square" rtlCol="0">
            <a:spAutoFit/>
          </a:bodyPr>
          <a:lstStyle/>
          <a:p>
            <a:r>
              <a:rPr lang="en-CA" sz="2400" dirty="0">
                <a:solidFill>
                  <a:schemeClr val="accent3">
                    <a:lumMod val="40000"/>
                    <a:lumOff val="60000"/>
                  </a:schemeClr>
                </a:solidFill>
                <a:latin typeface="Abadi Extra Light" panose="020B0604020202020204" pitchFamily="34" charset="0"/>
              </a:rPr>
              <a:t>Observant</a:t>
            </a:r>
            <a:r>
              <a:rPr lang="en-CA" dirty="0">
                <a:solidFill>
                  <a:schemeClr val="accent3">
                    <a:lumMod val="40000"/>
                    <a:lumOff val="60000"/>
                  </a:schemeClr>
                </a:solidFill>
              </a:rPr>
              <a:t> </a:t>
            </a:r>
          </a:p>
        </p:txBody>
      </p:sp>
      <p:sp>
        <p:nvSpPr>
          <p:cNvPr id="12" name="TextBox 11">
            <a:extLst>
              <a:ext uri="{FF2B5EF4-FFF2-40B4-BE49-F238E27FC236}">
                <a16:creationId xmlns:a16="http://schemas.microsoft.com/office/drawing/2014/main" id="{10C8E30A-76FC-4E35-AB01-65E7B35670BC}"/>
              </a:ext>
            </a:extLst>
          </p:cNvPr>
          <p:cNvSpPr txBox="1"/>
          <p:nvPr/>
        </p:nvSpPr>
        <p:spPr>
          <a:xfrm>
            <a:off x="5755683" y="4402588"/>
            <a:ext cx="3458818" cy="461665"/>
          </a:xfrm>
          <a:prstGeom prst="rect">
            <a:avLst/>
          </a:prstGeom>
          <a:noFill/>
        </p:spPr>
        <p:txBody>
          <a:bodyPr wrap="square" rtlCol="0">
            <a:spAutoFit/>
          </a:bodyPr>
          <a:lstStyle/>
          <a:p>
            <a:r>
              <a:rPr lang="en-CA" sz="2400" dirty="0">
                <a:solidFill>
                  <a:schemeClr val="accent3">
                    <a:lumMod val="40000"/>
                    <a:lumOff val="60000"/>
                  </a:schemeClr>
                </a:solidFill>
                <a:latin typeface="Abadi Extra Light" panose="020B0604020202020204" pitchFamily="34" charset="0"/>
              </a:rPr>
              <a:t>Good attention to detail</a:t>
            </a:r>
          </a:p>
        </p:txBody>
      </p:sp>
      <p:sp>
        <p:nvSpPr>
          <p:cNvPr id="13" name="TextBox 12">
            <a:extLst>
              <a:ext uri="{FF2B5EF4-FFF2-40B4-BE49-F238E27FC236}">
                <a16:creationId xmlns:a16="http://schemas.microsoft.com/office/drawing/2014/main" id="{E558F3AC-24BF-4E0D-866E-C94BCE9FEBE8}"/>
              </a:ext>
            </a:extLst>
          </p:cNvPr>
          <p:cNvSpPr txBox="1"/>
          <p:nvPr/>
        </p:nvSpPr>
        <p:spPr>
          <a:xfrm>
            <a:off x="865631" y="3239369"/>
            <a:ext cx="2994992" cy="461665"/>
          </a:xfrm>
          <a:prstGeom prst="rect">
            <a:avLst/>
          </a:prstGeom>
          <a:noFill/>
        </p:spPr>
        <p:txBody>
          <a:bodyPr wrap="square" rtlCol="0">
            <a:spAutoFit/>
          </a:bodyPr>
          <a:lstStyle/>
          <a:p>
            <a:r>
              <a:rPr lang="en-CA" sz="2400" dirty="0">
                <a:solidFill>
                  <a:schemeClr val="accent3">
                    <a:lumMod val="40000"/>
                    <a:lumOff val="60000"/>
                  </a:schemeClr>
                </a:solidFill>
                <a:latin typeface="Abadi Extra Light" panose="020B0604020202020204" pitchFamily="34" charset="0"/>
              </a:rPr>
              <a:t>Good at Multitasking</a:t>
            </a:r>
          </a:p>
        </p:txBody>
      </p:sp>
      <p:sp>
        <p:nvSpPr>
          <p:cNvPr id="15" name="TextBox 14">
            <a:extLst>
              <a:ext uri="{FF2B5EF4-FFF2-40B4-BE49-F238E27FC236}">
                <a16:creationId xmlns:a16="http://schemas.microsoft.com/office/drawing/2014/main" id="{104C4CE0-0119-41B9-9450-7A2B8F00BC82}"/>
              </a:ext>
            </a:extLst>
          </p:cNvPr>
          <p:cNvSpPr txBox="1"/>
          <p:nvPr/>
        </p:nvSpPr>
        <p:spPr>
          <a:xfrm>
            <a:off x="9230138" y="1617341"/>
            <a:ext cx="2438400" cy="461665"/>
          </a:xfrm>
          <a:prstGeom prst="rect">
            <a:avLst/>
          </a:prstGeom>
          <a:noFill/>
        </p:spPr>
        <p:txBody>
          <a:bodyPr wrap="square" rtlCol="0">
            <a:spAutoFit/>
          </a:bodyPr>
          <a:lstStyle/>
          <a:p>
            <a:r>
              <a:rPr lang="en-CA" sz="2400" dirty="0">
                <a:solidFill>
                  <a:schemeClr val="accent3">
                    <a:lumMod val="40000"/>
                    <a:lumOff val="60000"/>
                  </a:schemeClr>
                </a:solidFill>
                <a:latin typeface="Abadi Extra Light" panose="020B0604020202020204" pitchFamily="34" charset="0"/>
              </a:rPr>
              <a:t>Resilient</a:t>
            </a:r>
            <a:r>
              <a:rPr lang="en-CA" sz="2400" dirty="0">
                <a:latin typeface="Abadi Extra Light" panose="020B0604020202020204" pitchFamily="34" charset="0"/>
              </a:rPr>
              <a:t> </a:t>
            </a:r>
          </a:p>
        </p:txBody>
      </p:sp>
      <p:sp>
        <p:nvSpPr>
          <p:cNvPr id="16" name="TextBox 15">
            <a:extLst>
              <a:ext uri="{FF2B5EF4-FFF2-40B4-BE49-F238E27FC236}">
                <a16:creationId xmlns:a16="http://schemas.microsoft.com/office/drawing/2014/main" id="{9FEA1AFD-BD69-4FD9-9527-D0DF0C08E89A}"/>
              </a:ext>
            </a:extLst>
          </p:cNvPr>
          <p:cNvSpPr txBox="1"/>
          <p:nvPr/>
        </p:nvSpPr>
        <p:spPr>
          <a:xfrm>
            <a:off x="9640955" y="3940923"/>
            <a:ext cx="1616765" cy="461665"/>
          </a:xfrm>
          <a:prstGeom prst="rect">
            <a:avLst/>
          </a:prstGeom>
          <a:noFill/>
        </p:spPr>
        <p:txBody>
          <a:bodyPr wrap="square" rtlCol="0">
            <a:spAutoFit/>
          </a:bodyPr>
          <a:lstStyle/>
          <a:p>
            <a:r>
              <a:rPr lang="en-CA" sz="2400" dirty="0">
                <a:solidFill>
                  <a:schemeClr val="accent3">
                    <a:lumMod val="40000"/>
                    <a:lumOff val="60000"/>
                  </a:schemeClr>
                </a:solidFill>
                <a:latin typeface="Abadi Extra Light" panose="020B0604020202020204" pitchFamily="34" charset="0"/>
              </a:rPr>
              <a:t>Optimistic</a:t>
            </a:r>
          </a:p>
        </p:txBody>
      </p:sp>
      <p:sp>
        <p:nvSpPr>
          <p:cNvPr id="17" name="TextBox 16">
            <a:extLst>
              <a:ext uri="{FF2B5EF4-FFF2-40B4-BE49-F238E27FC236}">
                <a16:creationId xmlns:a16="http://schemas.microsoft.com/office/drawing/2014/main" id="{AA1C7CB0-BBFD-4DEF-B975-7262C1EF1520}"/>
              </a:ext>
            </a:extLst>
          </p:cNvPr>
          <p:cNvSpPr txBox="1"/>
          <p:nvPr/>
        </p:nvSpPr>
        <p:spPr>
          <a:xfrm>
            <a:off x="6771859" y="3198167"/>
            <a:ext cx="3737113" cy="461665"/>
          </a:xfrm>
          <a:prstGeom prst="rect">
            <a:avLst/>
          </a:prstGeom>
          <a:noFill/>
        </p:spPr>
        <p:txBody>
          <a:bodyPr wrap="square" rtlCol="0">
            <a:spAutoFit/>
          </a:bodyPr>
          <a:lstStyle/>
          <a:p>
            <a:r>
              <a:rPr lang="en-CA" sz="2400" dirty="0">
                <a:solidFill>
                  <a:schemeClr val="accent3">
                    <a:lumMod val="40000"/>
                    <a:lumOff val="60000"/>
                  </a:schemeClr>
                </a:solidFill>
                <a:latin typeface="Abadi Extra Light" panose="020B0604020202020204" pitchFamily="34" charset="0"/>
              </a:rPr>
              <a:t>Good Physical Endurance </a:t>
            </a:r>
          </a:p>
        </p:txBody>
      </p:sp>
      <p:sp>
        <p:nvSpPr>
          <p:cNvPr id="18" name="TextBox 17">
            <a:extLst>
              <a:ext uri="{FF2B5EF4-FFF2-40B4-BE49-F238E27FC236}">
                <a16:creationId xmlns:a16="http://schemas.microsoft.com/office/drawing/2014/main" id="{7E995711-E405-4EDE-B8AD-5A21B1EE2779}"/>
              </a:ext>
            </a:extLst>
          </p:cNvPr>
          <p:cNvSpPr txBox="1"/>
          <p:nvPr/>
        </p:nvSpPr>
        <p:spPr>
          <a:xfrm>
            <a:off x="3860623" y="1679723"/>
            <a:ext cx="3458818" cy="461665"/>
          </a:xfrm>
          <a:prstGeom prst="rect">
            <a:avLst/>
          </a:prstGeom>
          <a:noFill/>
        </p:spPr>
        <p:txBody>
          <a:bodyPr wrap="square" rtlCol="0">
            <a:spAutoFit/>
          </a:bodyPr>
          <a:lstStyle/>
          <a:p>
            <a:r>
              <a:rPr lang="en-CA" sz="2400" dirty="0">
                <a:solidFill>
                  <a:schemeClr val="accent3">
                    <a:lumMod val="40000"/>
                    <a:lumOff val="60000"/>
                  </a:schemeClr>
                </a:solidFill>
                <a:latin typeface="Abadi Extra Light" panose="020B0604020202020204" pitchFamily="34" charset="0"/>
              </a:rPr>
              <a:t>An interest in newborns</a:t>
            </a:r>
          </a:p>
        </p:txBody>
      </p:sp>
      <p:sp>
        <p:nvSpPr>
          <p:cNvPr id="20" name="TextBox 19">
            <a:extLst>
              <a:ext uri="{FF2B5EF4-FFF2-40B4-BE49-F238E27FC236}">
                <a16:creationId xmlns:a16="http://schemas.microsoft.com/office/drawing/2014/main" id="{2D9864F9-FBD5-4918-BAA2-54F6EDB3CEA4}"/>
              </a:ext>
            </a:extLst>
          </p:cNvPr>
          <p:cNvSpPr txBox="1"/>
          <p:nvPr/>
        </p:nvSpPr>
        <p:spPr>
          <a:xfrm>
            <a:off x="783733" y="5958218"/>
            <a:ext cx="8218734" cy="677108"/>
          </a:xfrm>
          <a:prstGeom prst="rect">
            <a:avLst/>
          </a:prstGeom>
          <a:noFill/>
        </p:spPr>
        <p:txBody>
          <a:bodyPr wrap="square" rtlCol="0">
            <a:spAutoFit/>
          </a:bodyPr>
          <a:lstStyle/>
          <a:p>
            <a:r>
              <a:rPr lang="en-CA" sz="3800" dirty="0">
                <a:latin typeface="+mj-lt"/>
              </a:rPr>
              <a:t>Then the NICU might be right for you!</a:t>
            </a:r>
          </a:p>
        </p:txBody>
      </p:sp>
    </p:spTree>
    <p:extLst>
      <p:ext uri="{BB962C8B-B14F-4D97-AF65-F5344CB8AC3E}">
        <p14:creationId xmlns:p14="http://schemas.microsoft.com/office/powerpoint/2010/main" val="52390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11299-E881-4196-805C-A74F37EB65B6}"/>
              </a:ext>
            </a:extLst>
          </p:cNvPr>
          <p:cNvSpPr>
            <a:spLocks noGrp="1"/>
          </p:cNvSpPr>
          <p:nvPr>
            <p:ph type="ctrTitle"/>
          </p:nvPr>
        </p:nvSpPr>
        <p:spPr>
          <a:xfrm>
            <a:off x="1261872" y="758952"/>
            <a:ext cx="9418320" cy="897570"/>
          </a:xfrm>
        </p:spPr>
        <p:txBody>
          <a:bodyPr>
            <a:normAutofit fontScale="90000"/>
          </a:bodyPr>
          <a:lstStyle/>
          <a:p>
            <a:r>
              <a:rPr lang="en-CA" dirty="0"/>
              <a:t>A Day in the Life:</a:t>
            </a:r>
          </a:p>
        </p:txBody>
      </p:sp>
      <p:sp>
        <p:nvSpPr>
          <p:cNvPr id="3" name="Subtitle 2">
            <a:extLst>
              <a:ext uri="{FF2B5EF4-FFF2-40B4-BE49-F238E27FC236}">
                <a16:creationId xmlns:a16="http://schemas.microsoft.com/office/drawing/2014/main" id="{ABBDB18E-73A3-4C6E-9F58-52C89380B487}"/>
              </a:ext>
            </a:extLst>
          </p:cNvPr>
          <p:cNvSpPr>
            <a:spLocks noGrp="1"/>
          </p:cNvSpPr>
          <p:nvPr>
            <p:ph type="subTitle" idx="1"/>
          </p:nvPr>
        </p:nvSpPr>
        <p:spPr>
          <a:xfrm>
            <a:off x="1261872" y="1656522"/>
            <a:ext cx="4648598" cy="4757530"/>
          </a:xfrm>
        </p:spPr>
        <p:txBody>
          <a:bodyPr/>
          <a:lstStyle/>
          <a:p>
            <a:r>
              <a:rPr lang="en-CA"/>
              <a:t>Being a neonatal nurse requires you to do some of the following:</a:t>
            </a:r>
          </a:p>
          <a:p>
            <a:pPr marL="342900" indent="-342900">
              <a:buFont typeface="Wingdings" panose="05000000000000000000" pitchFamily="2" charset="2"/>
              <a:buChar char="v"/>
            </a:pPr>
            <a:r>
              <a:rPr lang="en-CA"/>
              <a:t>As well as hands on care such as administering medication , monitoring, and feeding the newborns, neonatal nurses work with the moms and dads, who are going through this tough and emotional experience with their child. The nurses give comfort and educate the parents to try and help the families get through things.</a:t>
            </a:r>
            <a:endParaRPr lang="en-CA" dirty="0"/>
          </a:p>
        </p:txBody>
      </p:sp>
      <p:pic>
        <p:nvPicPr>
          <p:cNvPr id="5" name="Picture 4">
            <a:extLst>
              <a:ext uri="{FF2B5EF4-FFF2-40B4-BE49-F238E27FC236}">
                <a16:creationId xmlns:a16="http://schemas.microsoft.com/office/drawing/2014/main" id="{08133751-E9FC-4ADF-AB3A-A0BB0D9EBEBE}"/>
              </a:ext>
            </a:extLst>
          </p:cNvPr>
          <p:cNvPicPr>
            <a:picLocks noChangeAspect="1"/>
          </p:cNvPicPr>
          <p:nvPr/>
        </p:nvPicPr>
        <p:blipFill>
          <a:blip r:embed="rId2"/>
          <a:stretch>
            <a:fillRect/>
          </a:stretch>
        </p:blipFill>
        <p:spPr>
          <a:xfrm>
            <a:off x="7418230" y="821606"/>
            <a:ext cx="3511898" cy="5277442"/>
          </a:xfrm>
          <a:prstGeom prst="rect">
            <a:avLst/>
          </a:prstGeom>
        </p:spPr>
      </p:pic>
    </p:spTree>
    <p:extLst>
      <p:ext uri="{BB962C8B-B14F-4D97-AF65-F5344CB8AC3E}">
        <p14:creationId xmlns:p14="http://schemas.microsoft.com/office/powerpoint/2010/main" val="4146712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A530D-38E0-4D61-B039-C1C64FF78601}"/>
              </a:ext>
            </a:extLst>
          </p:cNvPr>
          <p:cNvSpPr>
            <a:spLocks noGrp="1"/>
          </p:cNvSpPr>
          <p:nvPr>
            <p:ph type="ctrTitle"/>
          </p:nvPr>
        </p:nvSpPr>
        <p:spPr>
          <a:xfrm>
            <a:off x="1386840" y="922351"/>
            <a:ext cx="6715937" cy="1109605"/>
          </a:xfrm>
        </p:spPr>
        <p:txBody>
          <a:bodyPr>
            <a:normAutofit/>
          </a:bodyPr>
          <a:lstStyle/>
          <a:p>
            <a:r>
              <a:rPr lang="en-CA" sz="5400" dirty="0"/>
              <a:t>A Day in the Life</a:t>
            </a:r>
          </a:p>
        </p:txBody>
      </p:sp>
      <p:sp>
        <p:nvSpPr>
          <p:cNvPr id="3" name="Subtitle 2">
            <a:extLst>
              <a:ext uri="{FF2B5EF4-FFF2-40B4-BE49-F238E27FC236}">
                <a16:creationId xmlns:a16="http://schemas.microsoft.com/office/drawing/2014/main" id="{CC3E6AFE-7D86-4E37-81FB-C714F1217830}"/>
              </a:ext>
            </a:extLst>
          </p:cNvPr>
          <p:cNvSpPr>
            <a:spLocks noGrp="1"/>
          </p:cNvSpPr>
          <p:nvPr>
            <p:ph type="subTitle" idx="1"/>
          </p:nvPr>
        </p:nvSpPr>
        <p:spPr>
          <a:xfrm>
            <a:off x="1386840" y="2150828"/>
            <a:ext cx="9418320" cy="2556344"/>
          </a:xfrm>
        </p:spPr>
        <p:txBody>
          <a:bodyPr>
            <a:normAutofit fontScale="92500" lnSpcReduction="10000"/>
          </a:bodyPr>
          <a:lstStyle/>
          <a:p>
            <a:r>
              <a:rPr lang="en-CA" dirty="0"/>
              <a:t>Highlighting the big milestones achieved for the day: my 31-weeker’s feeds were advanced from 18 mL to 21 mL, and she tolerated the increase very well; my 33-weeker was stable and going to be just fine. These may seem like small changes in the grand scheme of things, but they can have a huge impact on the health and well being of the infant. This leads me to NICU rule number three: our work may be based on tiny little victories, but those tiny little victories are what leads to healthy, happy babies.” </a:t>
            </a:r>
          </a:p>
          <a:p>
            <a:r>
              <a:rPr lang="en-CA" dirty="0"/>
              <a:t>- Laura Kinsella</a:t>
            </a:r>
          </a:p>
          <a:p>
            <a:endParaRPr lang="en-CA" dirty="0"/>
          </a:p>
        </p:txBody>
      </p:sp>
    </p:spTree>
    <p:extLst>
      <p:ext uri="{BB962C8B-B14F-4D97-AF65-F5344CB8AC3E}">
        <p14:creationId xmlns:p14="http://schemas.microsoft.com/office/powerpoint/2010/main" val="2034323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E19D9-7FC6-4911-BEDE-CEE51A89F316}"/>
              </a:ext>
            </a:extLst>
          </p:cNvPr>
          <p:cNvSpPr>
            <a:spLocks noGrp="1"/>
          </p:cNvSpPr>
          <p:nvPr>
            <p:ph type="title"/>
          </p:nvPr>
        </p:nvSpPr>
        <p:spPr>
          <a:xfrm>
            <a:off x="841248" y="1218033"/>
            <a:ext cx="3200400" cy="639414"/>
          </a:xfrm>
        </p:spPr>
        <p:txBody>
          <a:bodyPr>
            <a:normAutofit/>
          </a:bodyPr>
          <a:lstStyle/>
          <a:p>
            <a:r>
              <a:rPr lang="en-CA" sz="3400" dirty="0"/>
              <a:t>Average Salary</a:t>
            </a:r>
          </a:p>
        </p:txBody>
      </p:sp>
      <p:pic>
        <p:nvPicPr>
          <p:cNvPr id="9" name="Content Placeholder 8">
            <a:extLst>
              <a:ext uri="{FF2B5EF4-FFF2-40B4-BE49-F238E27FC236}">
                <a16:creationId xmlns:a16="http://schemas.microsoft.com/office/drawing/2014/main" id="{E36993DD-B78F-45BF-B136-DB70F5CB7A1F}"/>
              </a:ext>
            </a:extLst>
          </p:cNvPr>
          <p:cNvPicPr>
            <a:picLocks noGrp="1" noChangeAspect="1"/>
          </p:cNvPicPr>
          <p:nvPr>
            <p:ph idx="1"/>
          </p:nvPr>
        </p:nvPicPr>
        <p:blipFill>
          <a:blip r:embed="rId2"/>
          <a:stretch>
            <a:fillRect/>
          </a:stretch>
        </p:blipFill>
        <p:spPr>
          <a:xfrm>
            <a:off x="5036861" y="1101024"/>
            <a:ext cx="5180565" cy="4655951"/>
          </a:xfrm>
        </p:spPr>
      </p:pic>
      <p:sp>
        <p:nvSpPr>
          <p:cNvPr id="4" name="Text Placeholder 3">
            <a:extLst>
              <a:ext uri="{FF2B5EF4-FFF2-40B4-BE49-F238E27FC236}">
                <a16:creationId xmlns:a16="http://schemas.microsoft.com/office/drawing/2014/main" id="{8B1F2EB9-8E51-4F83-80A9-7AB0CA82D969}"/>
              </a:ext>
            </a:extLst>
          </p:cNvPr>
          <p:cNvSpPr>
            <a:spLocks noGrp="1"/>
          </p:cNvSpPr>
          <p:nvPr>
            <p:ph type="body" sz="half" idx="2"/>
          </p:nvPr>
        </p:nvSpPr>
        <p:spPr>
          <a:xfrm>
            <a:off x="841248" y="2089361"/>
            <a:ext cx="3399448" cy="948265"/>
          </a:xfrm>
        </p:spPr>
        <p:txBody>
          <a:bodyPr>
            <a:noAutofit/>
          </a:bodyPr>
          <a:lstStyle/>
          <a:p>
            <a:r>
              <a:rPr lang="en-CA" sz="2400" dirty="0">
                <a:latin typeface="Abadi Extra Light" panose="020B0604020202020204" pitchFamily="34" charset="0"/>
              </a:rPr>
              <a:t>On Average Neonatal Nurses make...</a:t>
            </a:r>
          </a:p>
        </p:txBody>
      </p:sp>
      <p:sp>
        <p:nvSpPr>
          <p:cNvPr id="5" name="TextBox 4">
            <a:extLst>
              <a:ext uri="{FF2B5EF4-FFF2-40B4-BE49-F238E27FC236}">
                <a16:creationId xmlns:a16="http://schemas.microsoft.com/office/drawing/2014/main" id="{ADE822D3-6DC9-483A-8AA7-12C7C2F75A99}"/>
              </a:ext>
            </a:extLst>
          </p:cNvPr>
          <p:cNvSpPr txBox="1"/>
          <p:nvPr/>
        </p:nvSpPr>
        <p:spPr>
          <a:xfrm>
            <a:off x="841248" y="3269540"/>
            <a:ext cx="3200400" cy="2215991"/>
          </a:xfrm>
          <a:prstGeom prst="rect">
            <a:avLst/>
          </a:prstGeom>
          <a:noFill/>
        </p:spPr>
        <p:txBody>
          <a:bodyPr wrap="square" rtlCol="0">
            <a:spAutoFit/>
          </a:bodyPr>
          <a:lstStyle/>
          <a:p>
            <a:r>
              <a:rPr lang="en-CA" sz="2400" b="1" u="sng" dirty="0">
                <a:solidFill>
                  <a:schemeClr val="accent3">
                    <a:lumMod val="40000"/>
                    <a:lumOff val="60000"/>
                  </a:schemeClr>
                </a:solidFill>
                <a:latin typeface="Abadi Extra Light" panose="020B0604020202020204" pitchFamily="34" charset="0"/>
              </a:rPr>
              <a:t>Hourly :</a:t>
            </a:r>
          </a:p>
          <a:p>
            <a:pPr marL="285750" indent="-285750">
              <a:buFont typeface="Wingdings" panose="05000000000000000000" pitchFamily="2" charset="2"/>
              <a:buChar char="v"/>
            </a:pPr>
            <a:r>
              <a:rPr lang="en-CA" sz="2400" dirty="0">
                <a:latin typeface="Abadi Extra Light" panose="020B0604020202020204" pitchFamily="34" charset="0"/>
              </a:rPr>
              <a:t>$35 to about $65</a:t>
            </a:r>
          </a:p>
          <a:p>
            <a:pPr marL="285750" indent="-285750">
              <a:buFont typeface="Wingdings" panose="05000000000000000000" pitchFamily="2" charset="2"/>
              <a:buChar char="v"/>
            </a:pPr>
            <a:endParaRPr lang="en-CA" sz="2400" dirty="0">
              <a:latin typeface="Abadi Extra Light" panose="020B0604020202020204" pitchFamily="34" charset="0"/>
            </a:endParaRPr>
          </a:p>
          <a:p>
            <a:r>
              <a:rPr lang="en-CA" sz="2400" b="1" u="sng" dirty="0">
                <a:solidFill>
                  <a:schemeClr val="accent3">
                    <a:lumMod val="40000"/>
                    <a:lumOff val="60000"/>
                  </a:schemeClr>
                </a:solidFill>
                <a:latin typeface="Abadi Extra Light" panose="020B0604020202020204" pitchFamily="34" charset="0"/>
              </a:rPr>
              <a:t>Yearly:</a:t>
            </a:r>
          </a:p>
          <a:p>
            <a:pPr marL="285750" indent="-285750">
              <a:buFont typeface="Wingdings" panose="05000000000000000000" pitchFamily="2" charset="2"/>
              <a:buChar char="v"/>
            </a:pPr>
            <a:r>
              <a:rPr lang="en-CA" sz="2400" dirty="0">
                <a:latin typeface="Abadi Extra Light" panose="020B0604020202020204" pitchFamily="34" charset="0"/>
              </a:rPr>
              <a:t> $70,000 - $104,000</a:t>
            </a:r>
          </a:p>
          <a:p>
            <a:endParaRPr lang="en-CA" dirty="0"/>
          </a:p>
        </p:txBody>
      </p:sp>
    </p:spTree>
    <p:extLst>
      <p:ext uri="{BB962C8B-B14F-4D97-AF65-F5344CB8AC3E}">
        <p14:creationId xmlns:p14="http://schemas.microsoft.com/office/powerpoint/2010/main" val="1306426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D7161C7-045E-45D4-9F10-08C95D9F29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ABAF6370-6BA9-4B90-A186-9019906ABF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13F9976-3376-4789-A9F3-9719B84725F0}"/>
              </a:ext>
            </a:extLst>
          </p:cNvPr>
          <p:cNvSpPr>
            <a:spLocks noGrp="1"/>
          </p:cNvSpPr>
          <p:nvPr>
            <p:ph type="title"/>
          </p:nvPr>
        </p:nvSpPr>
        <p:spPr>
          <a:xfrm>
            <a:off x="8047989" y="4041912"/>
            <a:ext cx="2853005" cy="758687"/>
          </a:xfrm>
        </p:spPr>
        <p:txBody>
          <a:bodyPr vert="horz" lIns="91440" tIns="27432" rIns="91440" bIns="45720" rtlCol="0" anchor="b">
            <a:normAutofit/>
          </a:bodyPr>
          <a:lstStyle/>
          <a:p>
            <a:pPr>
              <a:lnSpc>
                <a:spcPct val="85000"/>
              </a:lnSpc>
            </a:pPr>
            <a:r>
              <a:rPr lang="en-US" sz="5100" b="0" dirty="0">
                <a:solidFill>
                  <a:schemeClr val="tx1"/>
                </a:solidFill>
              </a:rPr>
              <a:t>Schooling</a:t>
            </a:r>
          </a:p>
        </p:txBody>
      </p:sp>
      <p:pic>
        <p:nvPicPr>
          <p:cNvPr id="6" name="Picture Placeholder 5">
            <a:extLst>
              <a:ext uri="{FF2B5EF4-FFF2-40B4-BE49-F238E27FC236}">
                <a16:creationId xmlns:a16="http://schemas.microsoft.com/office/drawing/2014/main" id="{94141DDD-050C-4A52-978A-5B9A9C0860C6}"/>
              </a:ext>
            </a:extLst>
          </p:cNvPr>
          <p:cNvPicPr>
            <a:picLocks noGrp="1" noChangeAspect="1"/>
          </p:cNvPicPr>
          <p:nvPr>
            <p:ph type="pic" idx="1"/>
          </p:nvPr>
        </p:nvPicPr>
        <p:blipFill>
          <a:blip r:embed="rId2"/>
          <a:srcRect t="13563" b="13563"/>
          <a:stretch>
            <a:fillRect/>
          </a:stretch>
        </p:blipFill>
        <p:spPr>
          <a:xfrm>
            <a:off x="944183" y="1921839"/>
            <a:ext cx="6616823" cy="3005223"/>
          </a:xfrm>
          <a:prstGeom prst="rect">
            <a:avLst/>
          </a:prstGeom>
        </p:spPr>
      </p:pic>
    </p:spTree>
    <p:extLst>
      <p:ext uri="{BB962C8B-B14F-4D97-AF65-F5344CB8AC3E}">
        <p14:creationId xmlns:p14="http://schemas.microsoft.com/office/powerpoint/2010/main" val="751693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9">
            <a:extLst>
              <a:ext uri="{FF2B5EF4-FFF2-40B4-BE49-F238E27FC236}">
                <a16:creationId xmlns:a16="http://schemas.microsoft.com/office/drawing/2014/main" id="{223F39AB-D816-425D-ACF5-BBCF430583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44B0139-A606-468C-9EFA-3D48F3E6C77D}"/>
              </a:ext>
            </a:extLst>
          </p:cNvPr>
          <p:cNvSpPr>
            <a:spLocks noGrp="1"/>
          </p:cNvSpPr>
          <p:nvPr>
            <p:ph type="ctrTitle"/>
          </p:nvPr>
        </p:nvSpPr>
        <p:spPr>
          <a:xfrm>
            <a:off x="1261872" y="262393"/>
            <a:ext cx="9692640" cy="1428929"/>
          </a:xfrm>
        </p:spPr>
        <p:txBody>
          <a:bodyPr vert="horz" lIns="91440" tIns="27432" rIns="91440" bIns="45720" rtlCol="0" anchor="b">
            <a:normAutofit/>
          </a:bodyPr>
          <a:lstStyle/>
          <a:p>
            <a:pPr>
              <a:lnSpc>
                <a:spcPct val="90000"/>
              </a:lnSpc>
            </a:pPr>
            <a:r>
              <a:rPr lang="en-US" sz="4400" b="1">
                <a:solidFill>
                  <a:schemeClr val="accent1"/>
                </a:solidFill>
              </a:rPr>
              <a:t>Education</a:t>
            </a:r>
          </a:p>
        </p:txBody>
      </p:sp>
      <p:sp>
        <p:nvSpPr>
          <p:cNvPr id="3" name="Subtitle 2">
            <a:extLst>
              <a:ext uri="{FF2B5EF4-FFF2-40B4-BE49-F238E27FC236}">
                <a16:creationId xmlns:a16="http://schemas.microsoft.com/office/drawing/2014/main" id="{E2385556-B8D3-4C0F-9B39-A316DE4D27AF}"/>
              </a:ext>
            </a:extLst>
          </p:cNvPr>
          <p:cNvSpPr>
            <a:spLocks noGrp="1"/>
          </p:cNvSpPr>
          <p:nvPr>
            <p:ph type="subTitle" idx="1"/>
          </p:nvPr>
        </p:nvSpPr>
        <p:spPr>
          <a:xfrm>
            <a:off x="1261872" y="1828800"/>
            <a:ext cx="5852160" cy="4351337"/>
          </a:xfrm>
        </p:spPr>
        <p:txBody>
          <a:bodyPr vert="horz" lIns="91440" tIns="45720" rIns="91440" bIns="45720" rtlCol="0">
            <a:normAutofit/>
          </a:bodyPr>
          <a:lstStyle/>
          <a:p>
            <a:pPr indent="-182880"/>
            <a:r>
              <a:rPr lang="en-US" b="1" u="sng">
                <a:solidFill>
                  <a:schemeClr val="tx1">
                    <a:lumMod val="65000"/>
                    <a:lumOff val="35000"/>
                  </a:schemeClr>
                </a:solidFill>
              </a:rPr>
              <a:t>Level of education Required: </a:t>
            </a:r>
            <a:r>
              <a:rPr lang="en-US">
                <a:solidFill>
                  <a:schemeClr val="tx1">
                    <a:lumMod val="65000"/>
                    <a:lumOff val="35000"/>
                  </a:schemeClr>
                </a:solidFill>
              </a:rPr>
              <a:t>Bachelors Degree</a:t>
            </a:r>
          </a:p>
          <a:p>
            <a:pPr marL="342900" indent="-182880">
              <a:buFont typeface="Wingdings" panose="05000000000000000000" pitchFamily="2" charset="2"/>
              <a:buChar char="v"/>
            </a:pPr>
            <a:r>
              <a:rPr lang="en-US">
                <a:solidFill>
                  <a:schemeClr val="tx1">
                    <a:lumMod val="65000"/>
                    <a:lumOff val="35000"/>
                  </a:schemeClr>
                </a:solidFill>
              </a:rPr>
              <a:t>Bachelor of science in nursing degree</a:t>
            </a:r>
          </a:p>
          <a:p>
            <a:pPr indent="-182880"/>
            <a:r>
              <a:rPr lang="en-US" b="1" u="sng">
                <a:solidFill>
                  <a:schemeClr val="tx1">
                    <a:lumMod val="65000"/>
                    <a:lumOff val="35000"/>
                  </a:schemeClr>
                </a:solidFill>
              </a:rPr>
              <a:t>Years of Schooling:</a:t>
            </a:r>
          </a:p>
          <a:p>
            <a:pPr marL="342900" indent="-182880">
              <a:buFont typeface="Wingdings" panose="05000000000000000000" pitchFamily="2" charset="2"/>
              <a:buChar char="v"/>
            </a:pPr>
            <a:r>
              <a:rPr lang="en-US">
                <a:solidFill>
                  <a:schemeClr val="tx1">
                    <a:lumMod val="65000"/>
                    <a:lumOff val="35000"/>
                  </a:schemeClr>
                </a:solidFill>
              </a:rPr>
              <a:t>4 Years (Bachelor of science in nursing degree)</a:t>
            </a:r>
          </a:p>
          <a:p>
            <a:pPr marL="342900" indent="-182880">
              <a:buFont typeface="Wingdings" panose="05000000000000000000" pitchFamily="2" charset="2"/>
              <a:buChar char="v"/>
            </a:pPr>
            <a:r>
              <a:rPr lang="en-US">
                <a:solidFill>
                  <a:schemeClr val="tx1">
                    <a:lumMod val="65000"/>
                    <a:lumOff val="35000"/>
                  </a:schemeClr>
                </a:solidFill>
              </a:rPr>
              <a:t>2 – 3 years (Specialization in Neonatal Nursing)</a:t>
            </a:r>
          </a:p>
          <a:p>
            <a:pPr marL="342900" indent="-182880">
              <a:buFont typeface="Wingdings" panose="05000000000000000000" pitchFamily="2" charset="2"/>
              <a:buChar char="v"/>
            </a:pPr>
            <a:endParaRPr lang="en-US">
              <a:solidFill>
                <a:schemeClr val="tx1">
                  <a:lumMod val="65000"/>
                  <a:lumOff val="35000"/>
                </a:schemeClr>
              </a:solidFill>
            </a:endParaRPr>
          </a:p>
        </p:txBody>
      </p:sp>
      <p:pic>
        <p:nvPicPr>
          <p:cNvPr id="5" name="Picture 4">
            <a:extLst>
              <a:ext uri="{FF2B5EF4-FFF2-40B4-BE49-F238E27FC236}">
                <a16:creationId xmlns:a16="http://schemas.microsoft.com/office/drawing/2014/main" id="{A2C4C258-3363-44C3-9ABE-D8CED80DBC61}"/>
              </a:ext>
            </a:extLst>
          </p:cNvPr>
          <p:cNvPicPr>
            <a:picLocks noChangeAspect="1"/>
          </p:cNvPicPr>
          <p:nvPr/>
        </p:nvPicPr>
        <p:blipFill>
          <a:blip r:embed="rId2"/>
          <a:stretch>
            <a:fillRect/>
          </a:stretch>
        </p:blipFill>
        <p:spPr>
          <a:xfrm>
            <a:off x="6543368" y="2125679"/>
            <a:ext cx="4654719" cy="2606642"/>
          </a:xfrm>
          <a:prstGeom prst="rect">
            <a:avLst/>
          </a:prstGeom>
        </p:spPr>
      </p:pic>
    </p:spTree>
    <p:extLst>
      <p:ext uri="{BB962C8B-B14F-4D97-AF65-F5344CB8AC3E}">
        <p14:creationId xmlns:p14="http://schemas.microsoft.com/office/powerpoint/2010/main" val="3679175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3A02D2D-BECC-4028-99FB-E8FC50679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9445CCE-AA71-4136-872E-AFDD64EBAAA9}"/>
              </a:ext>
            </a:extLst>
          </p:cNvPr>
          <p:cNvSpPr>
            <a:spLocks noGrp="1"/>
          </p:cNvSpPr>
          <p:nvPr>
            <p:ph type="title"/>
          </p:nvPr>
        </p:nvSpPr>
        <p:spPr>
          <a:xfrm>
            <a:off x="7878675" y="640080"/>
            <a:ext cx="3075836" cy="1325562"/>
          </a:xfrm>
        </p:spPr>
        <p:txBody>
          <a:bodyPr vert="horz" lIns="91440" tIns="27432" rIns="91440" bIns="45720" rtlCol="0" anchor="b">
            <a:normAutofit/>
          </a:bodyPr>
          <a:lstStyle/>
          <a:p>
            <a:r>
              <a:rPr lang="en-US" sz="3000"/>
              <a:t>British Columbia Institute of Technology (BCIT)</a:t>
            </a:r>
          </a:p>
        </p:txBody>
      </p:sp>
      <p:pic>
        <p:nvPicPr>
          <p:cNvPr id="6" name="Content Placeholder 5">
            <a:extLst>
              <a:ext uri="{FF2B5EF4-FFF2-40B4-BE49-F238E27FC236}">
                <a16:creationId xmlns:a16="http://schemas.microsoft.com/office/drawing/2014/main" id="{5457BEE5-18E6-4C57-801A-05AFF262FBAD}"/>
              </a:ext>
            </a:extLst>
          </p:cNvPr>
          <p:cNvPicPr>
            <a:picLocks noGrp="1" noChangeAspect="1"/>
          </p:cNvPicPr>
          <p:nvPr>
            <p:ph idx="1"/>
          </p:nvPr>
        </p:nvPicPr>
        <p:blipFill rotWithShape="1">
          <a:blip r:embed="rId2"/>
          <a:srcRect l="7325" r="17509" b="1"/>
          <a:stretch/>
        </p:blipFill>
        <p:spPr>
          <a:xfrm>
            <a:off x="20" y="10"/>
            <a:ext cx="7552924" cy="6857990"/>
          </a:xfrm>
          <a:prstGeom prst="rect">
            <a:avLst/>
          </a:prstGeom>
        </p:spPr>
      </p:pic>
      <p:sp>
        <p:nvSpPr>
          <p:cNvPr id="4" name="Text Placeholder 3">
            <a:extLst>
              <a:ext uri="{FF2B5EF4-FFF2-40B4-BE49-F238E27FC236}">
                <a16:creationId xmlns:a16="http://schemas.microsoft.com/office/drawing/2014/main" id="{1B0570D4-A31C-423F-975B-4798CF96132C}"/>
              </a:ext>
            </a:extLst>
          </p:cNvPr>
          <p:cNvSpPr>
            <a:spLocks noGrp="1"/>
          </p:cNvSpPr>
          <p:nvPr>
            <p:ph type="body" sz="half" idx="2"/>
          </p:nvPr>
        </p:nvSpPr>
        <p:spPr>
          <a:xfrm>
            <a:off x="7878675" y="1936955"/>
            <a:ext cx="3075836" cy="4243182"/>
          </a:xfrm>
        </p:spPr>
        <p:txBody>
          <a:bodyPr vert="horz" lIns="91440" tIns="45720" rIns="91440" bIns="45720" rtlCol="0">
            <a:normAutofit/>
          </a:bodyPr>
          <a:lstStyle/>
          <a:p>
            <a:pPr indent="-182880">
              <a:lnSpc>
                <a:spcPct val="104000"/>
              </a:lnSpc>
            </a:pPr>
            <a:r>
              <a:rPr lang="en-US" sz="1600" b="1" u="sng"/>
              <a:t>Program:</a:t>
            </a:r>
          </a:p>
          <a:p>
            <a:pPr marL="285750" indent="-182880">
              <a:lnSpc>
                <a:spcPct val="104000"/>
              </a:lnSpc>
              <a:buFont typeface="Wingdings" panose="05000000000000000000" pitchFamily="2" charset="2"/>
              <a:buChar char="v"/>
            </a:pPr>
            <a:r>
              <a:rPr lang="en-US" sz="1600"/>
              <a:t>Neonatal Nursing Specialty</a:t>
            </a:r>
          </a:p>
          <a:p>
            <a:pPr indent="-182880">
              <a:lnSpc>
                <a:spcPct val="104000"/>
              </a:lnSpc>
            </a:pPr>
            <a:r>
              <a:rPr lang="en-US" sz="1600" b="1" u="sng"/>
              <a:t>Overview:</a:t>
            </a:r>
          </a:p>
          <a:p>
            <a:pPr marL="285750" indent="-182880">
              <a:lnSpc>
                <a:spcPct val="104000"/>
              </a:lnSpc>
              <a:buFont typeface="Wingdings" panose="05000000000000000000" pitchFamily="2" charset="2"/>
              <a:buChar char="v"/>
            </a:pPr>
            <a:r>
              <a:rPr lang="en-US" sz="1600"/>
              <a:t>Gives Training that covers every aspect of neonatal nursing</a:t>
            </a:r>
          </a:p>
          <a:p>
            <a:pPr marL="285750" indent="-182880">
              <a:lnSpc>
                <a:spcPct val="104000"/>
              </a:lnSpc>
              <a:buFont typeface="Wingdings" panose="05000000000000000000" pitchFamily="2" charset="2"/>
              <a:buChar char="v"/>
            </a:pPr>
            <a:r>
              <a:rPr lang="en-US" sz="1600"/>
              <a:t>The program is a mix of theory courses and some clinical courses</a:t>
            </a:r>
          </a:p>
          <a:p>
            <a:pPr marL="285750" indent="-182880">
              <a:lnSpc>
                <a:spcPct val="104000"/>
              </a:lnSpc>
              <a:buFont typeface="Wingdings" panose="05000000000000000000" pitchFamily="2" charset="2"/>
              <a:buChar char="v"/>
            </a:pPr>
            <a:r>
              <a:rPr lang="en-US" sz="1600"/>
              <a:t>Program trains you in both technical and emotional skills that will help you support newborns and their families.</a:t>
            </a:r>
          </a:p>
        </p:txBody>
      </p:sp>
      <p:sp>
        <p:nvSpPr>
          <p:cNvPr id="13" name="Rectangle 12">
            <a:extLst>
              <a:ext uri="{FF2B5EF4-FFF2-40B4-BE49-F238E27FC236}">
                <a16:creationId xmlns:a16="http://schemas.microsoft.com/office/drawing/2014/main" id="{F4D903F3-A878-49CB-8C25-FE861E0844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chemeClr val="tx2">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27447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2">
            <a:extLst>
              <a:ext uri="{FF2B5EF4-FFF2-40B4-BE49-F238E27FC236}">
                <a16:creationId xmlns:a16="http://schemas.microsoft.com/office/drawing/2014/main" id="{B8CD6DD1-957A-4284-9E69-442FA61B3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97F0B9E-49E9-4B09-B584-20846ED34E2C}"/>
              </a:ext>
            </a:extLst>
          </p:cNvPr>
          <p:cNvSpPr>
            <a:spLocks noGrp="1"/>
          </p:cNvSpPr>
          <p:nvPr>
            <p:ph type="title"/>
          </p:nvPr>
        </p:nvSpPr>
        <p:spPr>
          <a:xfrm>
            <a:off x="6578079" y="365760"/>
            <a:ext cx="4440488" cy="1805940"/>
          </a:xfrm>
        </p:spPr>
        <p:txBody>
          <a:bodyPr vert="horz" lIns="91440" tIns="27432" rIns="91440" bIns="45720" rtlCol="0" anchor="b">
            <a:normAutofit/>
          </a:bodyPr>
          <a:lstStyle/>
          <a:p>
            <a:r>
              <a:rPr lang="en-US" sz="4000"/>
              <a:t>Algonquin College</a:t>
            </a:r>
          </a:p>
        </p:txBody>
      </p:sp>
      <p:sp>
        <p:nvSpPr>
          <p:cNvPr id="15" name="Rectangle 14">
            <a:extLst>
              <a:ext uri="{FF2B5EF4-FFF2-40B4-BE49-F238E27FC236}">
                <a16:creationId xmlns:a16="http://schemas.microsoft.com/office/drawing/2014/main" id="{E7F7A0D1-62D3-4989-9E77-F7F1D445F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344816"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B3EAEDA-38D2-455C-8356-B8A8BD5975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264" y="239052"/>
            <a:ext cx="3152881" cy="374983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F724C96D-B519-4257-9C34-52B43D0AC8E6}"/>
              </a:ext>
            </a:extLst>
          </p:cNvPr>
          <p:cNvPicPr>
            <a:picLocks noChangeAspect="1"/>
          </p:cNvPicPr>
          <p:nvPr/>
        </p:nvPicPr>
        <p:blipFill>
          <a:blip r:embed="rId2"/>
          <a:stretch>
            <a:fillRect/>
          </a:stretch>
        </p:blipFill>
        <p:spPr>
          <a:xfrm>
            <a:off x="396956" y="1704036"/>
            <a:ext cx="2825496" cy="819868"/>
          </a:xfrm>
          <a:prstGeom prst="rect">
            <a:avLst/>
          </a:prstGeom>
        </p:spPr>
      </p:pic>
      <p:sp>
        <p:nvSpPr>
          <p:cNvPr id="19" name="Rectangle 18">
            <a:extLst>
              <a:ext uri="{FF2B5EF4-FFF2-40B4-BE49-F238E27FC236}">
                <a16:creationId xmlns:a16="http://schemas.microsoft.com/office/drawing/2014/main" id="{05D6004D-3C41-42CD-B2A7-4104523F0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13793" y="239052"/>
            <a:ext cx="2582207" cy="2474937"/>
          </a:xfrm>
          <a:prstGeom prst="rect">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3804F0C-A2EE-4B12-8EE1-352CB867C8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264" y="4154694"/>
            <a:ext cx="3152881" cy="2470041"/>
          </a:xfrm>
          <a:prstGeom prst="rect">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74BD97B-3EB9-4514-BB3C-84C23406A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18095" y="2874898"/>
            <a:ext cx="2577906" cy="374983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9E8C9A47-43A4-46ED-B180-DA8DD82E4C44}"/>
              </a:ext>
            </a:extLst>
          </p:cNvPr>
          <p:cNvPicPr>
            <a:picLocks noGrp="1" noChangeAspect="1"/>
          </p:cNvPicPr>
          <p:nvPr>
            <p:ph idx="1"/>
          </p:nvPr>
        </p:nvPicPr>
        <p:blipFill>
          <a:blip r:embed="rId3"/>
          <a:stretch>
            <a:fillRect/>
          </a:stretch>
        </p:blipFill>
        <p:spPr>
          <a:xfrm>
            <a:off x="3682336" y="4267797"/>
            <a:ext cx="2249424" cy="964038"/>
          </a:xfrm>
          <a:prstGeom prst="rect">
            <a:avLst/>
          </a:prstGeom>
        </p:spPr>
      </p:pic>
      <p:sp>
        <p:nvSpPr>
          <p:cNvPr id="4" name="Text Placeholder 3">
            <a:extLst>
              <a:ext uri="{FF2B5EF4-FFF2-40B4-BE49-F238E27FC236}">
                <a16:creationId xmlns:a16="http://schemas.microsoft.com/office/drawing/2014/main" id="{71348BAA-BD3E-47E4-97DA-1E05E0432F11}"/>
              </a:ext>
            </a:extLst>
          </p:cNvPr>
          <p:cNvSpPr>
            <a:spLocks noGrp="1"/>
          </p:cNvSpPr>
          <p:nvPr>
            <p:ph type="body" sz="half" idx="2"/>
          </p:nvPr>
        </p:nvSpPr>
        <p:spPr>
          <a:xfrm>
            <a:off x="6578079" y="2314574"/>
            <a:ext cx="4429455" cy="4223877"/>
          </a:xfrm>
        </p:spPr>
        <p:txBody>
          <a:bodyPr vert="horz" lIns="91440" tIns="45720" rIns="91440" bIns="45720" rtlCol="0">
            <a:normAutofit/>
          </a:bodyPr>
          <a:lstStyle/>
          <a:p>
            <a:pPr indent="-182880"/>
            <a:r>
              <a:rPr lang="en-US" b="1" u="sng"/>
              <a:t>Program:</a:t>
            </a:r>
          </a:p>
          <a:p>
            <a:pPr indent="-182880"/>
            <a:r>
              <a:rPr lang="en-US"/>
              <a:t>Perinatal Nursing </a:t>
            </a:r>
          </a:p>
          <a:p>
            <a:pPr indent="-182880"/>
            <a:r>
              <a:rPr lang="en-US" b="1" u="sng"/>
              <a:t>Overview:</a:t>
            </a:r>
          </a:p>
          <a:p>
            <a:pPr marL="285750" indent="-182880">
              <a:buFont typeface="Wingdings" panose="05000000000000000000" pitchFamily="2" charset="2"/>
              <a:buChar char="v"/>
            </a:pPr>
            <a:r>
              <a:rPr lang="en-US"/>
              <a:t>Can lead to a job as a Neonatal Nurse since they are both closely related </a:t>
            </a:r>
          </a:p>
          <a:p>
            <a:pPr marL="285750" indent="-182880">
              <a:buFont typeface="Wingdings" panose="05000000000000000000" pitchFamily="2" charset="2"/>
              <a:buChar char="v"/>
            </a:pPr>
            <a:r>
              <a:rPr lang="en-US"/>
              <a:t>Builds on the formal nursing education and prepares you to work in various areas on perinatal nursing</a:t>
            </a:r>
          </a:p>
          <a:p>
            <a:pPr marL="285750" indent="-182880">
              <a:buFont typeface="Wingdings" panose="05000000000000000000" pitchFamily="2" charset="2"/>
              <a:buChar char="v"/>
            </a:pPr>
            <a:r>
              <a:rPr lang="en-US"/>
              <a:t>Program is done through the use of theoretical, laboratory, simulation based and clinical learning</a:t>
            </a:r>
          </a:p>
        </p:txBody>
      </p:sp>
    </p:spTree>
    <p:extLst>
      <p:ext uri="{BB962C8B-B14F-4D97-AF65-F5344CB8AC3E}">
        <p14:creationId xmlns:p14="http://schemas.microsoft.com/office/powerpoint/2010/main" val="2390349150"/>
      </p:ext>
    </p:extLst>
  </p:cSld>
  <p:clrMapOvr>
    <a:masterClrMapping/>
  </p:clrMapOvr>
</p:sld>
</file>

<file path=ppt/theme/theme1.xml><?xml version="1.0" encoding="utf-8"?>
<a:theme xmlns:a="http://schemas.openxmlformats.org/drawingml/2006/main" name="View">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23C5FE65-18CC-4A65-9EBC-B05E331504EC}"/>
    </a:ext>
  </a:extLst>
</a:theme>
</file>

<file path=docProps/app.xml><?xml version="1.0" encoding="utf-8"?>
<Properties xmlns="http://schemas.openxmlformats.org/officeDocument/2006/extended-properties" xmlns:vt="http://schemas.openxmlformats.org/officeDocument/2006/docPropsVTypes">
  <TotalTime>1</TotalTime>
  <Words>506</Words>
  <Application>Microsoft Office PowerPoint</Application>
  <PresentationFormat>Widescreen</PresentationFormat>
  <Paragraphs>58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Abadi Extra Light</vt:lpstr>
      <vt:lpstr>Arial</vt:lpstr>
      <vt:lpstr>Candara</vt:lpstr>
      <vt:lpstr>Wingdings</vt:lpstr>
      <vt:lpstr>Wingdings 2</vt:lpstr>
      <vt:lpstr>View</vt:lpstr>
      <vt:lpstr>Neonatal Nursing (NICU)</vt:lpstr>
      <vt:lpstr>Are you/Do you have…</vt:lpstr>
      <vt:lpstr>A Day in the Life:</vt:lpstr>
      <vt:lpstr>A Day in the Life</vt:lpstr>
      <vt:lpstr>Average Salary</vt:lpstr>
      <vt:lpstr>Schooling</vt:lpstr>
      <vt:lpstr>Education</vt:lpstr>
      <vt:lpstr>British Columbia Institute of Technology (BCIT)</vt:lpstr>
      <vt:lpstr>Algonquin College</vt:lpstr>
      <vt:lpstr>Work Cited: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Neonatal Nursing (NICU)</dc:title>
  <dc:creator>keisha nagorr</dc:creator>
  <cp:lastModifiedBy>keisha nagorr</cp:lastModifiedBy>
  <cp:revision>1</cp:revision>
  <dcterms:created xsi:type="dcterms:W3CDTF">2018-10-17T08:36:27Z</dcterms:created>
  <dcterms:modified xsi:type="dcterms:W3CDTF">2018-10-17T08:37:36Z</dcterms:modified>
</cp:coreProperties>
</file>