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
  </p:notesMasterIdLst>
  <p:sldIdLst>
    <p:sldId id="258" r:id="rId2"/>
    <p:sldId id="259" r:id="rId3"/>
    <p:sldId id="262" r:id="rId4"/>
    <p:sldId id="260" r:id="rId5"/>
    <p:sldId id="261"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3BC8"/>
    <a:srgbClr val="C200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14" autoAdjust="0"/>
    <p:restoredTop sz="85736" autoAdjust="0"/>
  </p:normalViewPr>
  <p:slideViewPr>
    <p:cSldViewPr snapToGrid="0">
      <p:cViewPr varScale="1">
        <p:scale>
          <a:sx n="76" d="100"/>
          <a:sy n="76" d="100"/>
        </p:scale>
        <p:origin x="200"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4/9/19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79683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Newton's first law</a:t>
            </a:r>
          </a:p>
          <a:p>
            <a:pPr marL="171450" indent="-171450">
              <a:buFont typeface="Arial" panose="020B0604020202020204" pitchFamily="34" charset="0"/>
              <a:buChar char="•"/>
            </a:pPr>
            <a:r>
              <a:rPr lang="en-US" dirty="0"/>
              <a:t>Newton's second law</a:t>
            </a:r>
          </a:p>
          <a:p>
            <a:pPr marL="171450" indent="-171450">
              <a:buFont typeface="Arial" panose="020B0604020202020204" pitchFamily="34" charset="0"/>
              <a:buChar char="•"/>
            </a:pPr>
            <a:r>
              <a:rPr lang="en-US" dirty="0"/>
              <a:t>Newton's third law</a:t>
            </a:r>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09891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374666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55EDF9-3D79-45DA-8367-2F63551C4C7D}"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52231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5EDF9-3D79-45DA-8367-2F63551C4C7D}"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85881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5EDF9-3D79-45DA-8367-2F63551C4C7D}"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3760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5EDF9-3D79-45DA-8367-2F63551C4C7D}"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830104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5EDF9-3D79-45DA-8367-2F63551C4C7D}"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2829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5EDF9-3D79-45DA-8367-2F63551C4C7D}"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05830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5EDF9-3D79-45DA-8367-2F63551C4C7D}"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844954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5EDF9-3D79-45DA-8367-2F63551C4C7D}"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110051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5EDF9-3D79-45DA-8367-2F63551C4C7D}"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74270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5EDF9-3D79-45DA-8367-2F63551C4C7D}" type="datetimeFigureOut">
              <a:rPr lang="en-US" smtClean="0"/>
              <a:t>4/9/19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74734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55EDF9-3D79-45DA-8367-2F63551C4C7D}"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396768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55EDF9-3D79-45DA-8367-2F63551C4C7D}" type="datetimeFigureOut">
              <a:rPr lang="en-US" smtClean="0"/>
              <a:t>4/9/19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97822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55EDF9-3D79-45DA-8367-2F63551C4C7D}" type="datetimeFigureOut">
              <a:rPr lang="en-US" smtClean="0"/>
              <a:t>4/9/19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42349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5EDF9-3D79-45DA-8367-2F63551C4C7D}" type="datetimeFigureOut">
              <a:rPr lang="en-US" smtClean="0"/>
              <a:t>4/9/19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208539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43814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5EDF9-3D79-45DA-8367-2F63551C4C7D}" type="datetimeFigureOut">
              <a:rPr lang="en-US" smtClean="0"/>
              <a:t>4/9/19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a:p>
        </p:txBody>
      </p:sp>
    </p:spTree>
    <p:extLst>
      <p:ext uri="{BB962C8B-B14F-4D97-AF65-F5344CB8AC3E}">
        <p14:creationId xmlns:p14="http://schemas.microsoft.com/office/powerpoint/2010/main" val="414681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55EDF9-3D79-45DA-8367-2F63551C4C7D}" type="datetimeFigureOut">
              <a:rPr lang="en-US" smtClean="0"/>
              <a:t>4/9/19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52CBF5-17B8-4387-88A6-ABF9F8C64D5A}" type="slidenum">
              <a:rPr lang="en-US" smtClean="0"/>
              <a:t>‹#›</a:t>
            </a:fld>
            <a:endParaRPr lang="en-US"/>
          </a:p>
        </p:txBody>
      </p:sp>
    </p:spTree>
    <p:extLst>
      <p:ext uri="{BB962C8B-B14F-4D97-AF65-F5344CB8AC3E}">
        <p14:creationId xmlns:p14="http://schemas.microsoft.com/office/powerpoint/2010/main" val="7742319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64DFB87B-A220-0C4D-8162-4E3E17E45C35}"/>
              </a:ext>
            </a:extLst>
          </p:cNvPr>
          <p:cNvPicPr>
            <a:picLocks noChangeAspect="1"/>
          </p:cNvPicPr>
          <p:nvPr/>
        </p:nvPicPr>
        <p:blipFill rotWithShape="1">
          <a:blip r:embed="rId2">
            <a:extLst>
              <a:ext uri="{28A0092B-C50C-407E-A947-70E740481C1C}">
                <a14:useLocalDpi xmlns:a14="http://schemas.microsoft.com/office/drawing/2010/main" val="0"/>
              </a:ext>
            </a:extLst>
          </a:blip>
          <a:srcRect t="16985" b="4890"/>
          <a:stretch/>
        </p:blipFill>
        <p:spPr>
          <a:xfrm>
            <a:off x="1" y="10"/>
            <a:ext cx="12191999" cy="6857990"/>
          </a:xfrm>
          <a:prstGeom prst="rect">
            <a:avLst/>
          </a:prstGeom>
        </p:spPr>
      </p:pic>
      <p:sp>
        <p:nvSpPr>
          <p:cNvPr id="15" name="Isosceles Triangle 14">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Parallelogram 16">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734447" y="1486946"/>
            <a:ext cx="4569803" cy="1707233"/>
          </a:xfrm>
        </p:spPr>
        <p:txBody>
          <a:bodyPr>
            <a:normAutofit/>
          </a:bodyPr>
          <a:lstStyle/>
          <a:p>
            <a:pPr>
              <a:lnSpc>
                <a:spcPct val="90000"/>
              </a:lnSpc>
            </a:pPr>
            <a:r>
              <a:rPr lang="en-US" dirty="0"/>
              <a:t>Newton's laws </a:t>
            </a:r>
            <a:r>
              <a:rPr lang="en-US"/>
              <a:t>of motion</a:t>
            </a:r>
            <a:endParaRPr lang="en-US" dirty="0"/>
          </a:p>
        </p:txBody>
      </p:sp>
      <p:sp>
        <p:nvSpPr>
          <p:cNvPr id="3" name="Content Placeholder 2"/>
          <p:cNvSpPr>
            <a:spLocks noGrp="1"/>
          </p:cNvSpPr>
          <p:nvPr>
            <p:ph type="subTitle" idx="1"/>
          </p:nvPr>
        </p:nvSpPr>
        <p:spPr>
          <a:xfrm>
            <a:off x="4700964" y="4050832"/>
            <a:ext cx="4573037" cy="1096899"/>
          </a:xfrm>
        </p:spPr>
        <p:txBody>
          <a:bodyPr>
            <a:normAutofit/>
          </a:bodyPr>
          <a:lstStyle/>
          <a:p>
            <a:r>
              <a:rPr lang="en-HK" dirty="0">
                <a:solidFill>
                  <a:schemeClr val="bg1"/>
                </a:solidFill>
              </a:rPr>
              <a:t>By Charles</a:t>
            </a:r>
          </a:p>
        </p:txBody>
      </p:sp>
      <p:sp>
        <p:nvSpPr>
          <p:cNvPr id="29"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E6018257-99F9-AA4C-94BD-1C89767783B4}"/>
              </a:ext>
            </a:extLst>
          </p:cNvPr>
          <p:cNvSpPr txBox="1"/>
          <p:nvPr/>
        </p:nvSpPr>
        <p:spPr>
          <a:xfrm>
            <a:off x="6183236" y="3048000"/>
            <a:ext cx="3804318" cy="923330"/>
          </a:xfrm>
          <a:prstGeom prst="rect">
            <a:avLst/>
          </a:prstGeom>
          <a:noFill/>
        </p:spPr>
        <p:txBody>
          <a:bodyPr wrap="square" rtlCol="0">
            <a:spAutoFit/>
          </a:bodyPr>
          <a:lstStyle/>
          <a:p>
            <a:r>
              <a:rPr lang="en-US" sz="5400" dirty="0">
                <a:solidFill>
                  <a:srgbClr val="FF0000"/>
                </a:solidFill>
              </a:rPr>
              <a:t>F</a:t>
            </a:r>
            <a:r>
              <a:rPr lang="en-US" sz="5400" dirty="0">
                <a:solidFill>
                  <a:srgbClr val="FFC000"/>
                </a:solidFill>
              </a:rPr>
              <a:t>O</a:t>
            </a:r>
            <a:r>
              <a:rPr lang="en-US" sz="5400" dirty="0">
                <a:solidFill>
                  <a:srgbClr val="FFFF00"/>
                </a:solidFill>
              </a:rPr>
              <a:t>R</a:t>
            </a:r>
            <a:r>
              <a:rPr lang="en-US" sz="5400" dirty="0"/>
              <a:t> </a:t>
            </a:r>
            <a:r>
              <a:rPr lang="en-US" sz="5400" dirty="0">
                <a:solidFill>
                  <a:srgbClr val="92D050"/>
                </a:solidFill>
              </a:rPr>
              <a:t>K</a:t>
            </a:r>
            <a:r>
              <a:rPr lang="en-US" sz="5400" dirty="0">
                <a:solidFill>
                  <a:srgbClr val="00B0F0"/>
                </a:solidFill>
              </a:rPr>
              <a:t>I</a:t>
            </a:r>
            <a:r>
              <a:rPr lang="en-US" sz="5400" dirty="0">
                <a:solidFill>
                  <a:srgbClr val="0070C0"/>
                </a:solidFill>
              </a:rPr>
              <a:t>D</a:t>
            </a:r>
            <a:r>
              <a:rPr lang="en-US" sz="5400" dirty="0">
                <a:solidFill>
                  <a:srgbClr val="8B3BC8"/>
                </a:solidFill>
              </a:rPr>
              <a:t>S</a:t>
            </a:r>
            <a:r>
              <a:rPr lang="en-US" sz="5400" dirty="0">
                <a:solidFill>
                  <a:srgbClr val="C200BC"/>
                </a:solidFill>
              </a:rPr>
              <a:t>!</a:t>
            </a:r>
            <a:endParaRPr lang="en-US" sz="5400" dirty="0"/>
          </a:p>
        </p:txBody>
      </p:sp>
    </p:spTree>
    <p:extLst>
      <p:ext uri="{BB962C8B-B14F-4D97-AF65-F5344CB8AC3E}">
        <p14:creationId xmlns:p14="http://schemas.microsoft.com/office/powerpoint/2010/main" val="290932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181723" y="609600"/>
            <a:ext cx="4512989" cy="2227730"/>
          </a:xfrm>
        </p:spPr>
        <p:txBody>
          <a:bodyPr anchor="ctr">
            <a:normAutofit/>
          </a:bodyPr>
          <a:lstStyle/>
          <a:p>
            <a:r>
              <a:rPr lang="en-US" dirty="0">
                <a:solidFill>
                  <a:srgbClr val="FFFFFF"/>
                </a:solidFill>
              </a:rPr>
              <a:t>What are forces?</a:t>
            </a:r>
          </a:p>
        </p:txBody>
      </p:sp>
      <p:sp>
        <p:nvSpPr>
          <p:cNvPr id="3" name="Content Placeholder 2"/>
          <p:cNvSpPr>
            <a:spLocks noGrp="1"/>
          </p:cNvSpPr>
          <p:nvPr>
            <p:ph idx="1"/>
          </p:nvPr>
        </p:nvSpPr>
        <p:spPr>
          <a:xfrm>
            <a:off x="7181725" y="2837329"/>
            <a:ext cx="4512988" cy="1183342"/>
          </a:xfrm>
        </p:spPr>
        <p:txBody>
          <a:bodyPr anchor="t">
            <a:normAutofit/>
          </a:bodyPr>
          <a:lstStyle/>
          <a:p>
            <a:pPr>
              <a:buClr>
                <a:schemeClr val="bg1">
                  <a:lumMod val="95000"/>
                </a:schemeClr>
              </a:buClr>
              <a:buSzPct val="100000"/>
              <a:buFont typeface="Courier New" panose="02070309020205020404" pitchFamily="49" charset="0"/>
              <a:buChar char="o"/>
            </a:pPr>
            <a:r>
              <a:rPr lang="en-US" dirty="0">
                <a:solidFill>
                  <a:srgbClr val="FFFFFF"/>
                </a:solidFill>
              </a:rPr>
              <a:t>Forces are everything that makes things happen - and even beyond in the space, the universe!</a:t>
            </a:r>
          </a:p>
        </p:txBody>
      </p:sp>
      <p:pic>
        <p:nvPicPr>
          <p:cNvPr id="5" name="Picture 4" descr="A person wearing a costume&#10;&#10;Description automatically generated">
            <a:extLst>
              <a:ext uri="{FF2B5EF4-FFF2-40B4-BE49-F238E27FC236}">
                <a16:creationId xmlns:a16="http://schemas.microsoft.com/office/drawing/2014/main" id="{F3AFBC39-C82D-9841-825F-AB90566CC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01" y="1965263"/>
            <a:ext cx="5363203" cy="3020906"/>
          </a:xfrm>
          <a:prstGeom prst="rect">
            <a:avLst/>
          </a:prstGeom>
        </p:spPr>
      </p:pic>
      <p:sp>
        <p:nvSpPr>
          <p:cNvPr id="6" name="TextBox 5">
            <a:extLst>
              <a:ext uri="{FF2B5EF4-FFF2-40B4-BE49-F238E27FC236}">
                <a16:creationId xmlns:a16="http://schemas.microsoft.com/office/drawing/2014/main" id="{19B8B93D-C87D-6743-A725-876E3424AA9A}"/>
              </a:ext>
            </a:extLst>
          </p:cNvPr>
          <p:cNvSpPr txBox="1"/>
          <p:nvPr/>
        </p:nvSpPr>
        <p:spPr>
          <a:xfrm>
            <a:off x="7187312" y="3907149"/>
            <a:ext cx="4512989" cy="923330"/>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chemeClr val="bg1"/>
                </a:solidFill>
              </a:rPr>
              <a:t>For example, think about gravity, what is pulling everything down? What is stopping us from flying?</a:t>
            </a:r>
          </a:p>
        </p:txBody>
      </p:sp>
    </p:spTree>
    <p:extLst>
      <p:ext uri="{BB962C8B-B14F-4D97-AF65-F5344CB8AC3E}">
        <p14:creationId xmlns:p14="http://schemas.microsoft.com/office/powerpoint/2010/main" val="160135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3721250" y="-454456"/>
            <a:ext cx="7766936" cy="1646302"/>
          </a:xfrm>
        </p:spPr>
        <p:txBody>
          <a:bodyPr vert="horz" lIns="91440" tIns="45720" rIns="91440" bIns="45720" rtlCol="0" anchor="b">
            <a:normAutofit/>
          </a:bodyPr>
          <a:lstStyle/>
          <a:p>
            <a:pPr algn="r"/>
            <a:r>
              <a:rPr lang="en-US" sz="5400" dirty="0"/>
              <a:t>Example:</a:t>
            </a:r>
          </a:p>
        </p:txBody>
      </p:sp>
      <p:pic>
        <p:nvPicPr>
          <p:cNvPr id="20" name="Picture 19" descr="A drawing of a cartoon character&#10;&#10;Description automatically generated">
            <a:extLst>
              <a:ext uri="{FF2B5EF4-FFF2-40B4-BE49-F238E27FC236}">
                <a16:creationId xmlns:a16="http://schemas.microsoft.com/office/drawing/2014/main" id="{6A25B0A8-E355-DD48-840D-EF67C037C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50" y="1377157"/>
            <a:ext cx="9804400" cy="3975100"/>
          </a:xfrm>
          <a:prstGeom prst="rect">
            <a:avLst/>
          </a:prstGeom>
        </p:spPr>
      </p:pic>
      <p:sp>
        <p:nvSpPr>
          <p:cNvPr id="31" name="TextBox 30">
            <a:extLst>
              <a:ext uri="{FF2B5EF4-FFF2-40B4-BE49-F238E27FC236}">
                <a16:creationId xmlns:a16="http://schemas.microsoft.com/office/drawing/2014/main" id="{CE6913C6-9888-B84D-B704-3EDA1D15210E}"/>
              </a:ext>
            </a:extLst>
          </p:cNvPr>
          <p:cNvSpPr txBox="1"/>
          <p:nvPr/>
        </p:nvSpPr>
        <p:spPr>
          <a:xfrm>
            <a:off x="444630" y="5658945"/>
            <a:ext cx="8989962" cy="923330"/>
          </a:xfrm>
          <a:prstGeom prst="rect">
            <a:avLst/>
          </a:prstGeom>
          <a:noFill/>
        </p:spPr>
        <p:txBody>
          <a:bodyPr wrap="none" rtlCol="0">
            <a:spAutoFit/>
          </a:bodyPr>
          <a:lstStyle/>
          <a:p>
            <a:r>
              <a:rPr lang="en-US" dirty="0"/>
              <a:t>The bike will continue to move forward at a high speed unless there is a wall</a:t>
            </a:r>
          </a:p>
          <a:p>
            <a:r>
              <a:rPr lang="en-US" dirty="0"/>
              <a:t>stopping the bike, and the person above would probably become a stuntman working</a:t>
            </a:r>
          </a:p>
          <a:p>
            <a:r>
              <a:rPr lang="en-US" dirty="0"/>
              <a:t>for the circus!</a:t>
            </a:r>
          </a:p>
        </p:txBody>
      </p:sp>
      <p:sp>
        <p:nvSpPr>
          <p:cNvPr id="36" name="Cloud Callout 35">
            <a:extLst>
              <a:ext uri="{FF2B5EF4-FFF2-40B4-BE49-F238E27FC236}">
                <a16:creationId xmlns:a16="http://schemas.microsoft.com/office/drawing/2014/main" id="{D3E8C33C-86C1-924C-B602-3703DAFFB95E}"/>
              </a:ext>
            </a:extLst>
          </p:cNvPr>
          <p:cNvSpPr/>
          <p:nvPr/>
        </p:nvSpPr>
        <p:spPr>
          <a:xfrm>
            <a:off x="4663182" y="1801255"/>
            <a:ext cx="2469138" cy="914400"/>
          </a:xfrm>
          <a:prstGeom prst="cloudCallout">
            <a:avLst>
              <a:gd name="adj1" fmla="val -31326"/>
              <a:gd name="adj2" fmla="val 75833"/>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66B156C8-7AC2-4242-8B31-60DDA129BC88}"/>
              </a:ext>
            </a:extLst>
          </p:cNvPr>
          <p:cNvSpPr txBox="1"/>
          <p:nvPr/>
        </p:nvSpPr>
        <p:spPr>
          <a:xfrm>
            <a:off x="4939611" y="1889123"/>
            <a:ext cx="1723549" cy="646331"/>
          </a:xfrm>
          <a:prstGeom prst="rect">
            <a:avLst/>
          </a:prstGeom>
          <a:noFill/>
        </p:spPr>
        <p:txBody>
          <a:bodyPr wrap="none" rtlCol="0">
            <a:spAutoFit/>
          </a:bodyPr>
          <a:lstStyle/>
          <a:p>
            <a:r>
              <a:rPr lang="en-US" i="1" dirty="0">
                <a:solidFill>
                  <a:schemeClr val="bg1"/>
                </a:solidFill>
                <a:latin typeface="Trebuchet MS" panose="020B0703020202090204" pitchFamily="34" charset="0"/>
                <a:cs typeface="Sathu" pitchFamily="2" charset="-34"/>
              </a:rPr>
              <a:t>Oh no! I’m </a:t>
            </a:r>
          </a:p>
          <a:p>
            <a:r>
              <a:rPr lang="en-US" i="1" dirty="0">
                <a:solidFill>
                  <a:schemeClr val="bg1"/>
                </a:solidFill>
                <a:latin typeface="Trebuchet MS" panose="020B0703020202090204" pitchFamily="34" charset="0"/>
                <a:cs typeface="Sathu" pitchFamily="2" charset="-34"/>
              </a:rPr>
              <a:t>going to crash!</a:t>
            </a:r>
          </a:p>
        </p:txBody>
      </p:sp>
      <p:pic>
        <p:nvPicPr>
          <p:cNvPr id="40" name="Graphic 39" descr="Arrow: Straight">
            <a:extLst>
              <a:ext uri="{FF2B5EF4-FFF2-40B4-BE49-F238E27FC236}">
                <a16:creationId xmlns:a16="http://schemas.microsoft.com/office/drawing/2014/main" id="{C02C9A13-1D4A-7347-9E91-789372E84D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235904" y="2212288"/>
            <a:ext cx="2469138" cy="914400"/>
          </a:xfrm>
          <a:prstGeom prst="rect">
            <a:avLst/>
          </a:prstGeom>
        </p:spPr>
      </p:pic>
      <p:pic>
        <p:nvPicPr>
          <p:cNvPr id="41" name="Graphic 40" descr="Arrow: Straight">
            <a:extLst>
              <a:ext uri="{FF2B5EF4-FFF2-40B4-BE49-F238E27FC236}">
                <a16:creationId xmlns:a16="http://schemas.microsoft.com/office/drawing/2014/main" id="{7BC00CF2-A9AA-9740-A66D-F6CECF3553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2160" y="2724122"/>
            <a:ext cx="1098290" cy="914400"/>
          </a:xfrm>
          <a:prstGeom prst="rect">
            <a:avLst/>
          </a:prstGeom>
        </p:spPr>
      </p:pic>
      <p:sp>
        <p:nvSpPr>
          <p:cNvPr id="42" name="TextBox 41">
            <a:extLst>
              <a:ext uri="{FF2B5EF4-FFF2-40B4-BE49-F238E27FC236}">
                <a16:creationId xmlns:a16="http://schemas.microsoft.com/office/drawing/2014/main" id="{AAE8FE48-96EE-104F-9135-C5DDC0F86AFA}"/>
              </a:ext>
            </a:extLst>
          </p:cNvPr>
          <p:cNvSpPr txBox="1"/>
          <p:nvPr/>
        </p:nvSpPr>
        <p:spPr>
          <a:xfrm>
            <a:off x="162218" y="5892745"/>
            <a:ext cx="10990509" cy="369332"/>
          </a:xfrm>
          <a:prstGeom prst="rect">
            <a:avLst/>
          </a:prstGeom>
          <a:noFill/>
        </p:spPr>
        <p:txBody>
          <a:bodyPr wrap="none" rtlCol="0">
            <a:spAutoFit/>
          </a:bodyPr>
          <a:lstStyle/>
          <a:p>
            <a:r>
              <a:rPr lang="en-US" dirty="0"/>
              <a:t>This rule is about objects keeping the same speed (the bike) unless something else (the wall) blocks it!</a:t>
            </a:r>
          </a:p>
        </p:txBody>
      </p:sp>
    </p:spTree>
    <p:extLst>
      <p:ext uri="{BB962C8B-B14F-4D97-AF65-F5344CB8AC3E}">
        <p14:creationId xmlns:p14="http://schemas.microsoft.com/office/powerpoint/2010/main" val="26041637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dissolve">
                                      <p:cBhvr>
                                        <p:cTn id="13" dur="20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checkerboard(across)">
                                      <p:cBhvr>
                                        <p:cTn id="18" dur="1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grpId="1" nodeType="clickEffect">
                                  <p:stCondLst>
                                    <p:cond delay="0"/>
                                  </p:stCondLst>
                                  <p:childTnLst>
                                    <p:animEffect transition="out" filter="checkerboard(across)">
                                      <p:cBhvr>
                                        <p:cTn id="35" dur="500"/>
                                        <p:tgtEl>
                                          <p:spTgt spid="31"/>
                                        </p:tgtEl>
                                      </p:cBhvr>
                                    </p:animEffect>
                                    <p:set>
                                      <p:cBhvr>
                                        <p:cTn id="36" dur="1" fill="hold">
                                          <p:stCondLst>
                                            <p:cond delay="499"/>
                                          </p:stCondLst>
                                        </p:cTn>
                                        <p:tgtEl>
                                          <p:spTgt spid="3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6" grpId="0" animBg="1"/>
      <p:bldP spid="38"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082161" y="899554"/>
            <a:ext cx="4299666" cy="3249131"/>
          </a:xfrm>
        </p:spPr>
        <p:txBody>
          <a:bodyPr vert="horz" lIns="91440" tIns="45720" rIns="91440" bIns="45720" rtlCol="0" anchor="b">
            <a:normAutofit/>
          </a:bodyPr>
          <a:lstStyle/>
          <a:p>
            <a:r>
              <a:rPr lang="en-US" sz="5400" dirty="0"/>
              <a:t>Here’s a</a:t>
            </a:r>
            <a:r>
              <a:rPr lang="en-US" sz="5400" kern="1200" dirty="0">
                <a:solidFill>
                  <a:schemeClr val="accent1"/>
                </a:solidFill>
                <a:latin typeface="+mj-lt"/>
                <a:ea typeface="+mj-ea"/>
                <a:cs typeface="+mj-cs"/>
              </a:rPr>
              <a:t> question!</a:t>
            </a: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Graphic 5" descr="Help">
            <a:extLst>
              <a:ext uri="{FF2B5EF4-FFF2-40B4-BE49-F238E27FC236}">
                <a16:creationId xmlns:a16="http://schemas.microsoft.com/office/drawing/2014/main" id="{D9016DFF-3D61-4A2F-9216-372C91F6B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61978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119" y="51402"/>
            <a:ext cx="9347518" cy="1154669"/>
          </a:xfrm>
        </p:spPr>
        <p:txBody>
          <a:bodyPr vert="horz" lIns="91440" tIns="45720" rIns="91440" bIns="45720" rtlCol="0" anchor="b">
            <a:normAutofit/>
          </a:bodyPr>
          <a:lstStyle/>
          <a:p>
            <a:r>
              <a:rPr lang="en-US" sz="3300" dirty="0"/>
              <a:t>What happens if a golfer is about to hit the ball with a club?</a:t>
            </a:r>
            <a:endParaRPr lang="en-US" sz="6000" kern="1200" dirty="0">
              <a:solidFill>
                <a:srgbClr val="FFFFFF"/>
              </a:solidFill>
              <a:latin typeface="+mj-lt"/>
              <a:ea typeface="+mj-ea"/>
              <a:cs typeface="+mj-cs"/>
            </a:endParaRPr>
          </a:p>
        </p:txBody>
      </p:sp>
      <p:sp>
        <p:nvSpPr>
          <p:cNvPr id="3" name="Content Placeholder 2"/>
          <p:cNvSpPr>
            <a:spLocks noGrp="1"/>
          </p:cNvSpPr>
          <p:nvPr>
            <p:ph idx="1"/>
          </p:nvPr>
        </p:nvSpPr>
        <p:spPr>
          <a:xfrm>
            <a:off x="3045368" y="4074718"/>
            <a:ext cx="6105194" cy="682079"/>
          </a:xfrm>
        </p:spPr>
        <p:txBody>
          <a:bodyPr vert="horz" lIns="91440" tIns="45720" rIns="91440" bIns="45720" rtlCol="0">
            <a:normAutofit lnSpcReduction="10000"/>
          </a:bodyPr>
          <a:lstStyle/>
          <a:p>
            <a:pPr marL="0" indent="0" algn="ctr">
              <a:buNone/>
            </a:pPr>
            <a:r>
              <a:rPr lang="en-US" sz="2000" kern="1200" dirty="0">
                <a:solidFill>
                  <a:srgbClr val="FFFFFF"/>
                </a:solidFill>
                <a:latin typeface="+mn-lt"/>
                <a:ea typeface="+mn-ea"/>
                <a:cs typeface="+mn-cs"/>
              </a:rPr>
              <a:t>Look in the slide notes below for topics to consider talking about</a:t>
            </a:r>
          </a:p>
        </p:txBody>
      </p:sp>
      <p:sp>
        <p:nvSpPr>
          <p:cNvPr id="4" name="TextBox 3">
            <a:extLst>
              <a:ext uri="{FF2B5EF4-FFF2-40B4-BE49-F238E27FC236}">
                <a16:creationId xmlns:a16="http://schemas.microsoft.com/office/drawing/2014/main" id="{9ABD1015-BB54-FC4D-97F6-BC4AE84EB5B7}"/>
              </a:ext>
            </a:extLst>
          </p:cNvPr>
          <p:cNvSpPr txBox="1"/>
          <p:nvPr/>
        </p:nvSpPr>
        <p:spPr>
          <a:xfrm>
            <a:off x="0" y="5209723"/>
            <a:ext cx="9784080" cy="1107996"/>
          </a:xfrm>
          <a:prstGeom prst="rect">
            <a:avLst/>
          </a:prstGeom>
          <a:noFill/>
        </p:spPr>
        <p:txBody>
          <a:bodyPr wrap="square" rtlCol="0">
            <a:spAutoFit/>
          </a:bodyPr>
          <a:lstStyle/>
          <a:p>
            <a:r>
              <a:rPr lang="en-US" sz="2200" dirty="0"/>
              <a:t>Answer: As the ball is struck with power from the club, the ball will be sent flying high in the sky! Although the ball won’t be able to stay in the air for long, it will be slowed down by air and pulled down by gravity later</a:t>
            </a:r>
          </a:p>
        </p:txBody>
      </p:sp>
      <p:pic>
        <p:nvPicPr>
          <p:cNvPr id="6" name="Picture 5" descr="A person playing golf&#10;&#10;Description automatically generated">
            <a:extLst>
              <a:ext uri="{FF2B5EF4-FFF2-40B4-BE49-F238E27FC236}">
                <a16:creationId xmlns:a16="http://schemas.microsoft.com/office/drawing/2014/main" id="{DF165993-4619-CF45-836B-B3E48A489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19" y="1409882"/>
            <a:ext cx="5156505" cy="3437670"/>
          </a:xfrm>
          <a:prstGeom prst="rect">
            <a:avLst/>
          </a:prstGeom>
        </p:spPr>
      </p:pic>
      <p:pic>
        <p:nvPicPr>
          <p:cNvPr id="12" name="Picture 11" descr="A person swinging a golf club&#10;&#10;Description automatically generated">
            <a:extLst>
              <a:ext uri="{FF2B5EF4-FFF2-40B4-BE49-F238E27FC236}">
                <a16:creationId xmlns:a16="http://schemas.microsoft.com/office/drawing/2014/main" id="{D9E511B2-0867-A040-90FF-3187E1448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7" y="1294065"/>
            <a:ext cx="5932881" cy="3827665"/>
          </a:xfrm>
          <a:prstGeom prst="rect">
            <a:avLst/>
          </a:prstGeom>
        </p:spPr>
      </p:pic>
      <p:sp>
        <p:nvSpPr>
          <p:cNvPr id="13" name="TextBox 12">
            <a:extLst>
              <a:ext uri="{FF2B5EF4-FFF2-40B4-BE49-F238E27FC236}">
                <a16:creationId xmlns:a16="http://schemas.microsoft.com/office/drawing/2014/main" id="{4962D9C1-4EFB-7442-9DE1-A8A93FA118EE}"/>
              </a:ext>
            </a:extLst>
          </p:cNvPr>
          <p:cNvSpPr txBox="1"/>
          <p:nvPr/>
        </p:nvSpPr>
        <p:spPr>
          <a:xfrm>
            <a:off x="-93865" y="6157591"/>
            <a:ext cx="6644639" cy="430887"/>
          </a:xfrm>
          <a:prstGeom prst="rect">
            <a:avLst/>
          </a:prstGeom>
          <a:noFill/>
        </p:spPr>
        <p:txBody>
          <a:bodyPr wrap="square" rtlCol="0">
            <a:spAutoFit/>
          </a:bodyPr>
          <a:lstStyle/>
          <a:p>
            <a:r>
              <a:rPr lang="en-US" dirty="0"/>
              <a:t> </a:t>
            </a:r>
            <a:r>
              <a:rPr lang="en-US" sz="2200" dirty="0"/>
              <a:t>and only to get eaten by an alligator, poor ball </a:t>
            </a:r>
            <a:r>
              <a:rPr lang="en-US" sz="2200" dirty="0">
                <a:sym typeface="Wingdings" pitchFamily="2" charset="2"/>
              </a:rPr>
              <a:t>D:</a:t>
            </a:r>
            <a:endParaRPr lang="en-US" sz="2200" dirty="0"/>
          </a:p>
        </p:txBody>
      </p:sp>
      <p:pic>
        <p:nvPicPr>
          <p:cNvPr id="15" name="Picture 14" descr="A reptile in the water&#10;&#10;Description automatically generated">
            <a:extLst>
              <a:ext uri="{FF2B5EF4-FFF2-40B4-BE49-F238E27FC236}">
                <a16:creationId xmlns:a16="http://schemas.microsoft.com/office/drawing/2014/main" id="{32080049-9119-5841-832E-9542D72C33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3993" y="1532994"/>
            <a:ext cx="5989320" cy="3366362"/>
          </a:xfrm>
          <a:prstGeom prst="rect">
            <a:avLst/>
          </a:prstGeom>
        </p:spPr>
      </p:pic>
      <p:sp>
        <p:nvSpPr>
          <p:cNvPr id="16" name="Donut 15">
            <a:extLst>
              <a:ext uri="{FF2B5EF4-FFF2-40B4-BE49-F238E27FC236}">
                <a16:creationId xmlns:a16="http://schemas.microsoft.com/office/drawing/2014/main" id="{EFD5423F-1DFA-AA45-A337-E70520DD7E39}"/>
              </a:ext>
            </a:extLst>
          </p:cNvPr>
          <p:cNvSpPr/>
          <p:nvPr/>
        </p:nvSpPr>
        <p:spPr>
          <a:xfrm>
            <a:off x="7775153" y="3490303"/>
            <a:ext cx="347768" cy="355156"/>
          </a:xfrm>
          <a:prstGeom prst="donut">
            <a:avLst>
              <a:gd name="adj" fmla="val 719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cxnSp>
        <p:nvCxnSpPr>
          <p:cNvPr id="18" name="Straight Arrow Connector 17">
            <a:extLst>
              <a:ext uri="{FF2B5EF4-FFF2-40B4-BE49-F238E27FC236}">
                <a16:creationId xmlns:a16="http://schemas.microsoft.com/office/drawing/2014/main" id="{E4EE619D-D4E0-4A43-A529-35689D2FF93D}"/>
              </a:ext>
            </a:extLst>
          </p:cNvPr>
          <p:cNvCxnSpPr>
            <a:cxnSpLocks/>
          </p:cNvCxnSpPr>
          <p:nvPr/>
        </p:nvCxnSpPr>
        <p:spPr>
          <a:xfrm flipH="1" flipV="1">
            <a:off x="975360" y="3007165"/>
            <a:ext cx="822961" cy="64571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FECF38A-0F8A-544C-8D69-7E6147C9AC23}"/>
              </a:ext>
            </a:extLst>
          </p:cNvPr>
          <p:cNvSpPr txBox="1"/>
          <p:nvPr/>
        </p:nvSpPr>
        <p:spPr>
          <a:xfrm>
            <a:off x="0" y="5750470"/>
            <a:ext cx="8904104" cy="1061829"/>
          </a:xfrm>
          <a:prstGeom prst="rect">
            <a:avLst/>
          </a:prstGeom>
          <a:noFill/>
        </p:spPr>
        <p:txBody>
          <a:bodyPr wrap="none" rtlCol="0">
            <a:spAutoFit/>
          </a:bodyPr>
          <a:lstStyle/>
          <a:p>
            <a:r>
              <a:rPr lang="en-US" sz="2100" dirty="0"/>
              <a:t>Newton’s second rule is about objects gaining speed if a power is used, </a:t>
            </a:r>
          </a:p>
          <a:p>
            <a:r>
              <a:rPr lang="en-US" sz="2100" dirty="0"/>
              <a:t>exactly like how you kick a ball and sending it </a:t>
            </a:r>
            <a:r>
              <a:rPr lang="en-US" sz="2100"/>
              <a:t>towards the sky.</a:t>
            </a:r>
            <a:endParaRPr lang="en-US" sz="2100" dirty="0"/>
          </a:p>
          <a:p>
            <a:endParaRPr lang="en-US" sz="2100" dirty="0"/>
          </a:p>
        </p:txBody>
      </p:sp>
      <p:pic>
        <p:nvPicPr>
          <p:cNvPr id="23" name="Picture 22" descr="A football player on a field&#10;&#10;Description automatically generated">
            <a:extLst>
              <a:ext uri="{FF2B5EF4-FFF2-40B4-BE49-F238E27FC236}">
                <a16:creationId xmlns:a16="http://schemas.microsoft.com/office/drawing/2014/main" id="{D462370F-16BD-2342-9888-6ACCEC7F85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6319" y="836770"/>
            <a:ext cx="4845519" cy="4845519"/>
          </a:xfrm>
          <a:prstGeom prst="rect">
            <a:avLst/>
          </a:prstGeom>
        </p:spPr>
      </p:pic>
      <p:pic>
        <p:nvPicPr>
          <p:cNvPr id="31" name="Graphic 30" descr="Line arrow: Counter-clockwise curve">
            <a:extLst>
              <a:ext uri="{FF2B5EF4-FFF2-40B4-BE49-F238E27FC236}">
                <a16:creationId xmlns:a16="http://schemas.microsoft.com/office/drawing/2014/main" id="{DE1E0D9E-85E2-594E-8829-0B3CA11723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4376145">
            <a:off x="6676624" y="4522530"/>
            <a:ext cx="1060349" cy="1046987"/>
          </a:xfrm>
          <a:prstGeom prst="rect">
            <a:avLst/>
          </a:prstGeom>
        </p:spPr>
      </p:pic>
      <p:pic>
        <p:nvPicPr>
          <p:cNvPr id="32" name="Graphic 31" descr="Line arrow: Counter-clockwise curve">
            <a:extLst>
              <a:ext uri="{FF2B5EF4-FFF2-40B4-BE49-F238E27FC236}">
                <a16:creationId xmlns:a16="http://schemas.microsoft.com/office/drawing/2014/main" id="{B8BB7153-4E15-D04B-A9BA-CCD0518DA3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930754">
            <a:off x="4468373" y="4063396"/>
            <a:ext cx="1060349" cy="1573431"/>
          </a:xfrm>
          <a:prstGeom prst="rect">
            <a:avLst/>
          </a:prstGeom>
        </p:spPr>
      </p:pic>
    </p:spTree>
    <p:extLst>
      <p:ext uri="{BB962C8B-B14F-4D97-AF65-F5344CB8AC3E}">
        <p14:creationId xmlns:p14="http://schemas.microsoft.com/office/powerpoint/2010/main" val="319202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iterate type="lt">
                                    <p:tmPct val="0"/>
                                  </p:iterate>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additive="base">
                                        <p:cTn id="2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xit" presetSubtype="0" fill="hold" grpId="0" nodeType="clickEffect">
                                  <p:stCondLst>
                                    <p:cond delay="0"/>
                                  </p:stCondLst>
                                  <p:childTnLst>
                                    <p:animEffect transition="out" filter="fade">
                                      <p:cBhvr>
                                        <p:cTn id="45" dur="1000"/>
                                        <p:tgtEl>
                                          <p:spTgt spid="4">
                                            <p:txEl>
                                              <p:pRg st="0" end="0"/>
                                            </p:txEl>
                                          </p:spTgt>
                                        </p:tgtEl>
                                      </p:cBhvr>
                                    </p:animEffect>
                                    <p:anim calcmode="lin" valueType="num">
                                      <p:cBhvr>
                                        <p:cTn id="46" dur="1000"/>
                                        <p:tgtEl>
                                          <p:spTgt spid="4">
                                            <p:txEl>
                                              <p:pRg st="0" end="0"/>
                                            </p:txEl>
                                          </p:spTgt>
                                        </p:tgtEl>
                                        <p:attrNameLst>
                                          <p:attrName>ppt_x</p:attrName>
                                        </p:attrNameLst>
                                      </p:cBhvr>
                                      <p:tavLst>
                                        <p:tav tm="0">
                                          <p:val>
                                            <p:strVal val="ppt_x"/>
                                          </p:val>
                                        </p:tav>
                                        <p:tav tm="100000">
                                          <p:val>
                                            <p:strVal val="ppt_x"/>
                                          </p:val>
                                        </p:tav>
                                      </p:tavLst>
                                    </p:anim>
                                    <p:anim calcmode="lin" valueType="num">
                                      <p:cBhvr>
                                        <p:cTn id="47" dur="100" decel="100000"/>
                                        <p:tgtEl>
                                          <p:spTgt spid="4">
                                            <p:txEl>
                                              <p:pRg st="0" end="0"/>
                                            </p:txEl>
                                          </p:spTgt>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4">
                                            <p:txEl>
                                              <p:pRg st="0" end="0"/>
                                            </p:txEl>
                                          </p:spTgt>
                                        </p:tgtEl>
                                        <p:attrNameLst>
                                          <p:attrName>ppt_y</p:attrName>
                                        </p:attrNameLst>
                                      </p:cBhvr>
                                      <p:tavLst>
                                        <p:tav tm="0">
                                          <p:val>
                                            <p:strVal val="ppt_y"/>
                                          </p:val>
                                        </p:tav>
                                        <p:tav tm="100000">
                                          <p:val>
                                            <p:strVal val="ppt_y+1"/>
                                          </p:val>
                                        </p:tav>
                                      </p:tavLst>
                                    </p:anim>
                                    <p:set>
                                      <p:cBhvr>
                                        <p:cTn id="49"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1" presetClass="exit" presetSubtype="0" fill="hold" grpId="0" nodeType="clickEffect">
                                  <p:stCondLst>
                                    <p:cond delay="0"/>
                                  </p:stCondLst>
                                  <p:iterate type="lt">
                                    <p:tmPct val="10000"/>
                                  </p:iterate>
                                  <p:childTnLst>
                                    <p:anim calcmode="lin" valueType="num">
                                      <p:cBhvr>
                                        <p:cTn id="53" dur="300"/>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300"/>
                                        <p:tgtEl>
                                          <p:spTgt spid="13">
                                            <p:txEl>
                                              <p:pRg st="0" end="0"/>
                                            </p:txEl>
                                          </p:spTgt>
                                        </p:tgtEl>
                                        <p:attrNameLst>
                                          <p:attrName>ppt_y</p:attrName>
                                        </p:attrNameLst>
                                      </p:cBhvr>
                                      <p:tavLst>
                                        <p:tav tm="0">
                                          <p:val>
                                            <p:strVal val="ppt_y"/>
                                          </p:val>
                                        </p:tav>
                                        <p:tav tm="100000">
                                          <p:val>
                                            <p:strVal val="ppt_y"/>
                                          </p:val>
                                        </p:tav>
                                      </p:tavLst>
                                    </p:anim>
                                    <p:anim calcmode="lin" valueType="num">
                                      <p:cBhvr>
                                        <p:cTn id="55" dur="300"/>
                                        <p:tgtEl>
                                          <p:spTgt spid="13">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56" dur="300"/>
                                        <p:tgtEl>
                                          <p:spTgt spid="13">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57" dur="300" tmFilter="0,0; .5, 0; 1, 1"/>
                                        <p:tgtEl>
                                          <p:spTgt spid="13">
                                            <p:txEl>
                                              <p:pRg st="0" end="0"/>
                                            </p:txEl>
                                          </p:spTgt>
                                        </p:tgtEl>
                                      </p:cBhvr>
                                    </p:animEffect>
                                    <p:set>
                                      <p:cBhvr>
                                        <p:cTn id="58" dur="1" fill="hold">
                                          <p:stCondLst>
                                            <p:cond delay="299"/>
                                          </p:stCondLst>
                                        </p:cTn>
                                        <p:tgtEl>
                                          <p:spTgt spid="13">
                                            <p:txEl>
                                              <p:pRg st="0" end="0"/>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Effect transition="in" filter="fade">
                                      <p:cBhvr>
                                        <p:cTn id="63" dur="2000"/>
                                        <p:tgtEl>
                                          <p:spTgt spid="21">
                                            <p:txEl>
                                              <p:pRg st="0" end="0"/>
                                            </p:txEl>
                                          </p:spTgt>
                                        </p:tgtEl>
                                      </p:cBhvr>
                                    </p:animEffect>
                                    <p:anim calcmode="lin" valueType="num">
                                      <p:cBhvr>
                                        <p:cTn id="64" dur="2000" fill="hold"/>
                                        <p:tgtEl>
                                          <p:spTgt spid="21">
                                            <p:txEl>
                                              <p:pRg st="0" end="0"/>
                                            </p:txEl>
                                          </p:spTgt>
                                        </p:tgtEl>
                                        <p:attrNameLst>
                                          <p:attrName>ppt_w</p:attrName>
                                        </p:attrNameLst>
                                      </p:cBhvr>
                                      <p:tavLst>
                                        <p:tav tm="0" fmla="#ppt_w*sin(2.5*pi*$)">
                                          <p:val>
                                            <p:fltVal val="0"/>
                                          </p:val>
                                        </p:tav>
                                        <p:tav tm="100000">
                                          <p:val>
                                            <p:fltVal val="1"/>
                                          </p:val>
                                        </p:tav>
                                      </p:tavLst>
                                    </p:anim>
                                    <p:anim calcmode="lin" valueType="num">
                                      <p:cBhvr>
                                        <p:cTn id="65" dur="2000" fill="hold"/>
                                        <p:tgtEl>
                                          <p:spTgt spid="2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21">
                                            <p:txEl>
                                              <p:pRg st="1" end="1"/>
                                            </p:txEl>
                                          </p:spTgt>
                                        </p:tgtEl>
                                        <p:attrNameLst>
                                          <p:attrName>style.visibility</p:attrName>
                                        </p:attrNameLst>
                                      </p:cBhvr>
                                      <p:to>
                                        <p:strVal val="visible"/>
                                      </p:to>
                                    </p:set>
                                    <p:anim calcmode="lin" valueType="num">
                                      <p:cBhvr>
                                        <p:cTn id="70" dur="10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71" dur="1000" fill="hold"/>
                                        <p:tgtEl>
                                          <p:spTgt spid="21">
                                            <p:txEl>
                                              <p:pRg st="1" end="1"/>
                                            </p:txEl>
                                          </p:spTgt>
                                        </p:tgtEl>
                                        <p:attrNameLst>
                                          <p:attrName>ppt_h</p:attrName>
                                        </p:attrNameLst>
                                      </p:cBhvr>
                                      <p:tavLst>
                                        <p:tav tm="0">
                                          <p:val>
                                            <p:fltVal val="0"/>
                                          </p:val>
                                        </p:tav>
                                        <p:tav tm="100000">
                                          <p:val>
                                            <p:strVal val="#ppt_h"/>
                                          </p:val>
                                        </p:tav>
                                      </p:tavLst>
                                    </p:anim>
                                    <p:anim calcmode="lin" valueType="num">
                                      <p:cBhvr>
                                        <p:cTn id="72" dur="1000" fill="hold"/>
                                        <p:tgtEl>
                                          <p:spTgt spid="21">
                                            <p:txEl>
                                              <p:pRg st="1" end="1"/>
                                            </p:txEl>
                                          </p:spTgt>
                                        </p:tgtEl>
                                        <p:attrNameLst>
                                          <p:attrName>style.rotation</p:attrName>
                                        </p:attrNameLst>
                                      </p:cBhvr>
                                      <p:tavLst>
                                        <p:tav tm="0">
                                          <p:val>
                                            <p:fltVal val="90"/>
                                          </p:val>
                                        </p:tav>
                                        <p:tav tm="100000">
                                          <p:val>
                                            <p:fltVal val="0"/>
                                          </p:val>
                                        </p:tav>
                                      </p:tavLst>
                                    </p:anim>
                                    <p:animEffect transition="in" filter="fade">
                                      <p:cBhvr>
                                        <p:cTn id="73" dur="1000"/>
                                        <p:tgtEl>
                                          <p:spTgt spid="21">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15"/>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6"/>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2"/>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6"/>
                                        </p:tgtEl>
                                        <p:attrNameLst>
                                          <p:attrName>style.visibility</p:attrName>
                                        </p:attrNameLst>
                                      </p:cBhvr>
                                      <p:to>
                                        <p:strVal val="hidden"/>
                                      </p:to>
                                    </p:set>
                                  </p:childTnLst>
                                </p:cTn>
                              </p:par>
                              <p:par>
                                <p:cTn id="84" presetID="15" presetClass="entr" presetSubtype="0" fill="hold" nodeType="with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1000" fill="hold"/>
                                        <p:tgtEl>
                                          <p:spTgt spid="23"/>
                                        </p:tgtEl>
                                        <p:attrNameLst>
                                          <p:attrName>ppt_w</p:attrName>
                                        </p:attrNameLst>
                                      </p:cBhvr>
                                      <p:tavLst>
                                        <p:tav tm="0">
                                          <p:val>
                                            <p:fltVal val="0"/>
                                          </p:val>
                                        </p:tav>
                                        <p:tav tm="100000">
                                          <p:val>
                                            <p:strVal val="#ppt_w"/>
                                          </p:val>
                                        </p:tav>
                                      </p:tavLst>
                                    </p:anim>
                                    <p:anim calcmode="lin" valueType="num">
                                      <p:cBhvr>
                                        <p:cTn id="87" dur="1000" fill="hold"/>
                                        <p:tgtEl>
                                          <p:spTgt spid="23"/>
                                        </p:tgtEl>
                                        <p:attrNameLst>
                                          <p:attrName>ppt_h</p:attrName>
                                        </p:attrNameLst>
                                      </p:cBhvr>
                                      <p:tavLst>
                                        <p:tav tm="0">
                                          <p:val>
                                            <p:fltVal val="0"/>
                                          </p:val>
                                        </p:tav>
                                        <p:tav tm="100000">
                                          <p:val>
                                            <p:strVal val="#ppt_h"/>
                                          </p:val>
                                        </p:tav>
                                      </p:tavLst>
                                    </p:anim>
                                    <p:anim calcmode="lin" valueType="num">
                                      <p:cBhvr>
                                        <p:cTn id="88"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43" presetClass="entr" presetSubtype="0" fill="hold" nodeType="click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
                                        <p:tgtEl>
                                          <p:spTgt spid="31"/>
                                        </p:tgtEl>
                                      </p:cBhvr>
                                    </p:animEffect>
                                    <p:anim calcmode="lin" valueType="num">
                                      <p:cBhvr>
                                        <p:cTn id="102" dur="400" fill="hold"/>
                                        <p:tgtEl>
                                          <p:spTgt spid="31"/>
                                        </p:tgtEl>
                                        <p:attrNameLst>
                                          <p:attrName>ppt_x</p:attrName>
                                        </p:attrNameLst>
                                      </p:cBhvr>
                                      <p:tavLst>
                                        <p:tav tm="0">
                                          <p:val>
                                            <p:strVal val="#ppt_x"/>
                                          </p:val>
                                        </p:tav>
                                        <p:tav tm="100000">
                                          <p:val>
                                            <p:strVal val="#ppt_x"/>
                                          </p:val>
                                        </p:tav>
                                      </p:tavLst>
                                    </p:anim>
                                    <p:anim calcmode="lin" valueType="num">
                                      <p:cBhvr>
                                        <p:cTn id="103" dur="400" fill="hold"/>
                                        <p:tgtEl>
                                          <p:spTgt spid="31"/>
                                        </p:tgtEl>
                                        <p:attrNameLst>
                                          <p:attrName>ppt_y</p:attrName>
                                        </p:attrNameLst>
                                      </p:cBhvr>
                                      <p:tavLst>
                                        <p:tav tm="0">
                                          <p:val>
                                            <p:strVal val="#ppt_y+0.31"/>
                                          </p:val>
                                        </p:tav>
                                        <p:tav tm="100000">
                                          <p:val>
                                            <p:strVal val="#ppt_y+0.31"/>
                                          </p:val>
                                        </p:tav>
                                      </p:tavLst>
                                    </p:anim>
                                    <p:anim calcmode="lin" valueType="num">
                                      <p:cBhvr>
                                        <p:cTn id="104" dur="600" decel="50000" fill="hold">
                                          <p:stCondLst>
                                            <p:cond delay="400"/>
                                          </p:stCondLst>
                                        </p:cTn>
                                        <p:tgtEl>
                                          <p:spTgt spid="3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5" dur="600" decel="50000" fill="hold">
                                          <p:stCondLst>
                                            <p:cond delay="400"/>
                                          </p:stCondLst>
                                        </p:cTn>
                                        <p:tgtEl>
                                          <p:spTgt spid="3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13" grpId="0" build="allAtOnce"/>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5" name="Rectangle 54">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55D27F9-7623-4A6E-89FF-87E6C4E0D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8" name="Straight Connector 57">
              <a:extLst>
                <a:ext uri="{FF2B5EF4-FFF2-40B4-BE49-F238E27FC236}">
                  <a16:creationId xmlns:a16="http://schemas.microsoft.com/office/drawing/2014/main" id="{67B7CFC0-1E17-41C5-BF93-16E99B1F89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8640594F-E37B-4D91-8E95-9DA62A9B9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5">
              <a:extLst>
                <a:ext uri="{FF2B5EF4-FFF2-40B4-BE49-F238E27FC236}">
                  <a16:creationId xmlns:a16="http://schemas.microsoft.com/office/drawing/2014/main" id="{93C9D004-5359-4937-9D4B-EC8988806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0DE8B4BF-A71A-4324-A033-7886CF70A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7">
              <a:extLst>
                <a:ext uri="{FF2B5EF4-FFF2-40B4-BE49-F238E27FC236}">
                  <a16:creationId xmlns:a16="http://schemas.microsoft.com/office/drawing/2014/main" id="{5697F627-1058-435C-96D4-98AB552C6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3" name="Straight Connector 62">
              <a:extLst>
                <a:ext uri="{FF2B5EF4-FFF2-40B4-BE49-F238E27FC236}">
                  <a16:creationId xmlns:a16="http://schemas.microsoft.com/office/drawing/2014/main" id="{492EF457-D744-4C61-8670-518EC1D2D5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64" name="Rectangle 29">
              <a:extLst>
                <a:ext uri="{FF2B5EF4-FFF2-40B4-BE49-F238E27FC236}">
                  <a16:creationId xmlns:a16="http://schemas.microsoft.com/office/drawing/2014/main" id="{49E61018-BC96-47DC-B47F-FFBA96BAD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3CA434EC-618C-4787-86BA-1BF47478E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97378863-CDB3-4B0F-A65C-98A1252DD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37C33D3-3511-774C-B4DC-EB675FD3558C}"/>
              </a:ext>
            </a:extLst>
          </p:cNvPr>
          <p:cNvSpPr>
            <a:spLocks noGrp="1"/>
          </p:cNvSpPr>
          <p:nvPr>
            <p:ph type="title"/>
          </p:nvPr>
        </p:nvSpPr>
        <p:spPr>
          <a:xfrm>
            <a:off x="-1873622" y="2032854"/>
            <a:ext cx="7766936" cy="2783824"/>
          </a:xfrm>
        </p:spPr>
        <p:txBody>
          <a:bodyPr vert="horz" lIns="91440" tIns="45720" rIns="91440" bIns="45720" rtlCol="0" anchor="b">
            <a:normAutofit/>
          </a:bodyPr>
          <a:lstStyle/>
          <a:p>
            <a:pPr algn="r"/>
            <a:r>
              <a:rPr lang="en-US" sz="5400" dirty="0">
                <a:solidFill>
                  <a:srgbClr val="FFFFFF"/>
                </a:solidFill>
              </a:rPr>
              <a:t>One more step to become a physics master!</a:t>
            </a:r>
          </a:p>
        </p:txBody>
      </p:sp>
      <p:pic>
        <p:nvPicPr>
          <p:cNvPr id="5" name="Picture 4" descr="A close up of a sign&#10;&#10;Description automatically generated">
            <a:extLst>
              <a:ext uri="{FF2B5EF4-FFF2-40B4-BE49-F238E27FC236}">
                <a16:creationId xmlns:a16="http://schemas.microsoft.com/office/drawing/2014/main" id="{BD9D3883-67A1-DC45-A990-8138F3109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897" y="1005416"/>
            <a:ext cx="5715000" cy="4838700"/>
          </a:xfrm>
          <a:prstGeom prst="rect">
            <a:avLst/>
          </a:prstGeom>
        </p:spPr>
      </p:pic>
    </p:spTree>
    <p:extLst>
      <p:ext uri="{BB962C8B-B14F-4D97-AF65-F5344CB8AC3E}">
        <p14:creationId xmlns:p14="http://schemas.microsoft.com/office/powerpoint/2010/main" val="277759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ACD4-8AE0-984C-A8CA-CA8512D644C5}"/>
              </a:ext>
            </a:extLst>
          </p:cNvPr>
          <p:cNvSpPr>
            <a:spLocks noGrp="1"/>
          </p:cNvSpPr>
          <p:nvPr>
            <p:ph type="title"/>
          </p:nvPr>
        </p:nvSpPr>
        <p:spPr/>
        <p:txBody>
          <a:bodyPr/>
          <a:lstStyle/>
          <a:p>
            <a:r>
              <a:rPr lang="en-US" dirty="0"/>
              <a:t>Guess what happens next?</a:t>
            </a:r>
          </a:p>
        </p:txBody>
      </p:sp>
      <p:pic>
        <p:nvPicPr>
          <p:cNvPr id="5" name="Content Placeholder 4" descr="A person walking down a street&#10;&#10;Description automatically generated">
            <a:extLst>
              <a:ext uri="{FF2B5EF4-FFF2-40B4-BE49-F238E27FC236}">
                <a16:creationId xmlns:a16="http://schemas.microsoft.com/office/drawing/2014/main" id="{620E0B81-E2F6-7B4F-B902-A23099A524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6691" y="1524001"/>
            <a:ext cx="5270500" cy="3403600"/>
          </a:xfrm>
        </p:spPr>
      </p:pic>
      <p:pic>
        <p:nvPicPr>
          <p:cNvPr id="8" name="Picture 7" descr="A person walking down a street&#10;&#10;Description automatically generated">
            <a:extLst>
              <a:ext uri="{FF2B5EF4-FFF2-40B4-BE49-F238E27FC236}">
                <a16:creationId xmlns:a16="http://schemas.microsoft.com/office/drawing/2014/main" id="{26884A5F-B138-E24F-BD5E-647322652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752" y="1525601"/>
            <a:ext cx="5268022" cy="3402000"/>
          </a:xfrm>
          <a:prstGeom prst="rect">
            <a:avLst/>
          </a:prstGeom>
        </p:spPr>
      </p:pic>
      <p:sp>
        <p:nvSpPr>
          <p:cNvPr id="9" name="TextBox 8">
            <a:extLst>
              <a:ext uri="{FF2B5EF4-FFF2-40B4-BE49-F238E27FC236}">
                <a16:creationId xmlns:a16="http://schemas.microsoft.com/office/drawing/2014/main" id="{C6F6D586-B2A4-DB4A-8E37-B3D7CD2D290A}"/>
              </a:ext>
            </a:extLst>
          </p:cNvPr>
          <p:cNvSpPr txBox="1"/>
          <p:nvPr/>
        </p:nvSpPr>
        <p:spPr>
          <a:xfrm>
            <a:off x="433399" y="5300133"/>
            <a:ext cx="10657085" cy="646331"/>
          </a:xfrm>
          <a:prstGeom prst="rect">
            <a:avLst/>
          </a:prstGeom>
          <a:noFill/>
        </p:spPr>
        <p:txBody>
          <a:bodyPr wrap="none" rtlCol="0">
            <a:spAutoFit/>
          </a:bodyPr>
          <a:lstStyle/>
          <a:p>
            <a:r>
              <a:rPr lang="en-US" dirty="0"/>
              <a:t>The unfortunate “banana” stepped on the ”peel”, it slides on the walkway, causing the victim to kick</a:t>
            </a:r>
          </a:p>
          <a:p>
            <a:r>
              <a:rPr lang="en-US" dirty="0"/>
              <a:t>and fall backwards!</a:t>
            </a:r>
          </a:p>
        </p:txBody>
      </p:sp>
      <p:sp>
        <p:nvSpPr>
          <p:cNvPr id="10" name="TextBox 9">
            <a:extLst>
              <a:ext uri="{FF2B5EF4-FFF2-40B4-BE49-F238E27FC236}">
                <a16:creationId xmlns:a16="http://schemas.microsoft.com/office/drawing/2014/main" id="{20C983A0-22CD-184E-A3EA-DF1FFCD56C19}"/>
              </a:ext>
            </a:extLst>
          </p:cNvPr>
          <p:cNvSpPr txBox="1"/>
          <p:nvPr/>
        </p:nvSpPr>
        <p:spPr>
          <a:xfrm>
            <a:off x="433399" y="6060534"/>
            <a:ext cx="11320728" cy="369332"/>
          </a:xfrm>
          <a:prstGeom prst="rect">
            <a:avLst/>
          </a:prstGeom>
          <a:noFill/>
        </p:spPr>
        <p:txBody>
          <a:bodyPr wrap="none" rtlCol="0">
            <a:spAutoFit/>
          </a:bodyPr>
          <a:lstStyle/>
          <a:p>
            <a:r>
              <a:rPr lang="en-US" dirty="0"/>
              <a:t>It represents the last rule, where every action brings in the result (the kick) and the opposite! (falling back)</a:t>
            </a:r>
          </a:p>
        </p:txBody>
      </p:sp>
    </p:spTree>
    <p:extLst>
      <p:ext uri="{BB962C8B-B14F-4D97-AF65-F5344CB8AC3E}">
        <p14:creationId xmlns:p14="http://schemas.microsoft.com/office/powerpoint/2010/main" val="92857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2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edge">
                                      <p:cBhvr>
                                        <p:cTn id="9" dur="75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ppt_w*0.70"/>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800" decel="100000"/>
                                        <p:tgtEl>
                                          <p:spTgt spid="10"/>
                                        </p:tgtEl>
                                      </p:cBhvr>
                                    </p:animEffect>
                                    <p:anim calcmode="lin" valueType="num">
                                      <p:cBhvr>
                                        <p:cTn id="22" dur="800" decel="100000" fill="hold"/>
                                        <p:tgtEl>
                                          <p:spTgt spid="10"/>
                                        </p:tgtEl>
                                        <p:attrNameLst>
                                          <p:attrName>style.rotation</p:attrName>
                                        </p:attrNameLst>
                                      </p:cBhvr>
                                      <p:tavLst>
                                        <p:tav tm="0">
                                          <p:val>
                                            <p:fltVal val="-90"/>
                                          </p:val>
                                        </p:tav>
                                        <p:tav tm="100000">
                                          <p:val>
                                            <p:fltVal val="0"/>
                                          </p:val>
                                        </p:tav>
                                      </p:tavLst>
                                    </p:anim>
                                    <p:anim calcmode="lin" valueType="num">
                                      <p:cBhvr>
                                        <p:cTn id="23" dur="800" decel="100000" fill="hold"/>
                                        <p:tgtEl>
                                          <p:spTgt spid="10"/>
                                        </p:tgtEl>
                                        <p:attrNameLst>
                                          <p:attrName>ppt_x</p:attrName>
                                        </p:attrNameLst>
                                      </p:cBhvr>
                                      <p:tavLst>
                                        <p:tav tm="0">
                                          <p:val>
                                            <p:strVal val="#ppt_x+0.4"/>
                                          </p:val>
                                        </p:tav>
                                        <p:tav tm="100000">
                                          <p:val>
                                            <p:strVal val="#ppt_x-0.05"/>
                                          </p:val>
                                        </p:tav>
                                      </p:tavLst>
                                    </p:anim>
                                    <p:anim calcmode="lin" valueType="num">
                                      <p:cBhvr>
                                        <p:cTn id="24" dur="800" decel="100000" fill="hold"/>
                                        <p:tgtEl>
                                          <p:spTgt spid="10"/>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Content Placeholder 4" descr="A picture containing cup, coffee, table, indoor&#10;&#10;Description automatically generated">
            <a:extLst>
              <a:ext uri="{FF2B5EF4-FFF2-40B4-BE49-F238E27FC236}">
                <a16:creationId xmlns:a16="http://schemas.microsoft.com/office/drawing/2014/main" id="{8AE2BB0A-3683-8C46-A3ED-4CCF429F6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04" y="202670"/>
            <a:ext cx="5219794" cy="6444191"/>
          </a:xfrm>
          <a:prstGeom prst="rect">
            <a:avLst/>
          </a:prstGeom>
        </p:spPr>
      </p:pic>
      <p:grpSp>
        <p:nvGrpSpPr>
          <p:cNvPr id="36" name="Group 35">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7" name="Straight Connector 3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 name="TextBox 5">
            <a:extLst>
              <a:ext uri="{FF2B5EF4-FFF2-40B4-BE49-F238E27FC236}">
                <a16:creationId xmlns:a16="http://schemas.microsoft.com/office/drawing/2014/main" id="{E1375421-558E-C343-AD8F-8F8AAD31B4D0}"/>
              </a:ext>
            </a:extLst>
          </p:cNvPr>
          <p:cNvSpPr txBox="1"/>
          <p:nvPr/>
        </p:nvSpPr>
        <p:spPr>
          <a:xfrm>
            <a:off x="4233333" y="4572000"/>
            <a:ext cx="184731" cy="369332"/>
          </a:xfrm>
          <a:prstGeom prst="rect">
            <a:avLst/>
          </a:prstGeom>
          <a:noFill/>
        </p:spPr>
        <p:txBody>
          <a:bodyPr wrap="none" rtlCol="0">
            <a:spAutoFit/>
          </a:bodyPr>
          <a:lstStyle/>
          <a:p>
            <a:endParaRPr lang="en-US" dirty="0"/>
          </a:p>
        </p:txBody>
      </p:sp>
      <p:pic>
        <p:nvPicPr>
          <p:cNvPr id="19" name="Content Placeholder 18" descr="A picture containing light, object&#10;&#10;Description automatically generated">
            <a:extLst>
              <a:ext uri="{FF2B5EF4-FFF2-40B4-BE49-F238E27FC236}">
                <a16:creationId xmlns:a16="http://schemas.microsoft.com/office/drawing/2014/main" id="{66CF0A5D-4136-984F-9265-C1984CCDC5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82143" y="-194020"/>
            <a:ext cx="6054194" cy="6054194"/>
          </a:xfrm>
        </p:spPr>
      </p:pic>
      <p:sp>
        <p:nvSpPr>
          <p:cNvPr id="2" name="Title 1">
            <a:extLst>
              <a:ext uri="{FF2B5EF4-FFF2-40B4-BE49-F238E27FC236}">
                <a16:creationId xmlns:a16="http://schemas.microsoft.com/office/drawing/2014/main" id="{72531D7C-18F7-9343-BAE0-34D1E7521CBB}"/>
              </a:ext>
            </a:extLst>
          </p:cNvPr>
          <p:cNvSpPr>
            <a:spLocks noGrp="1"/>
          </p:cNvSpPr>
          <p:nvPr>
            <p:ph type="title"/>
          </p:nvPr>
        </p:nvSpPr>
        <p:spPr>
          <a:xfrm>
            <a:off x="5138648" y="2403783"/>
            <a:ext cx="4444660" cy="2372168"/>
          </a:xfrm>
        </p:spPr>
        <p:txBody>
          <a:bodyPr vert="horz" lIns="91440" tIns="45720" rIns="91440" bIns="45720" rtlCol="0" anchor="b">
            <a:noAutofit/>
          </a:bodyPr>
          <a:lstStyle/>
          <a:p>
            <a:pPr algn="r">
              <a:lnSpc>
                <a:spcPct val="90000"/>
              </a:lnSpc>
            </a:pPr>
            <a:r>
              <a:rPr lang="en-US" dirty="0"/>
              <a:t>CONGRATULATIONS!</a:t>
            </a:r>
            <a:br>
              <a:rPr lang="en-US" dirty="0"/>
            </a:br>
            <a:r>
              <a:rPr lang="en-US" dirty="0"/>
              <a:t>YOU’VE BECOME A MASTER OF FORCE!</a:t>
            </a:r>
            <a:br>
              <a:rPr lang="en-US" dirty="0"/>
            </a:br>
            <a:br>
              <a:rPr lang="en-US" dirty="0"/>
            </a:br>
            <a:r>
              <a:rPr lang="en-US" dirty="0"/>
              <a:t>Give yourselves a big hand!</a:t>
            </a:r>
          </a:p>
        </p:txBody>
      </p:sp>
    </p:spTree>
    <p:extLst>
      <p:ext uri="{BB962C8B-B14F-4D97-AF65-F5344CB8AC3E}">
        <p14:creationId xmlns:p14="http://schemas.microsoft.com/office/powerpoint/2010/main" val="121633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324</Words>
  <Application>Microsoft Macintosh PowerPoint</Application>
  <PresentationFormat>Widescreen</PresentationFormat>
  <Paragraphs>32</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Courier New</vt:lpstr>
      <vt:lpstr>Trebuchet MS</vt:lpstr>
      <vt:lpstr>Wingdings 3</vt:lpstr>
      <vt:lpstr>Facet</vt:lpstr>
      <vt:lpstr>Newton's laws of motion</vt:lpstr>
      <vt:lpstr>What are forces?</vt:lpstr>
      <vt:lpstr>Example:</vt:lpstr>
      <vt:lpstr>Here’s a question!</vt:lpstr>
      <vt:lpstr>What happens if a golfer is about to hit the ball with a club?</vt:lpstr>
      <vt:lpstr>One more step to become a physics master!</vt:lpstr>
      <vt:lpstr>Guess what happens next?</vt:lpstr>
      <vt:lpstr>CONGRATULATIONS! YOU’VE BECOME A MASTER OF FORCE!  Give yourselves a big hand!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Newton's laws of moktion</dc:title>
  <dc:creator>132S-Chan, Charles - Ka Lok</dc:creator>
  <cp:lastModifiedBy>132S-Chan, Charles - Ka Lok</cp:lastModifiedBy>
  <cp:revision>6</cp:revision>
  <dcterms:created xsi:type="dcterms:W3CDTF">2019-04-10T04:35:36Z</dcterms:created>
  <dcterms:modified xsi:type="dcterms:W3CDTF">2019-04-10T04:53:39Z</dcterms:modified>
</cp:coreProperties>
</file>