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Lst>
  <p:notesMasterIdLst>
    <p:notesMasterId r:id="rId16"/>
  </p:notesMasterIdLst>
  <p:sldIdLst>
    <p:sldId id="256" r:id="rId2"/>
    <p:sldId id="263" r:id="rId3"/>
    <p:sldId id="269" r:id="rId4"/>
    <p:sldId id="262" r:id="rId5"/>
    <p:sldId id="264" r:id="rId6"/>
    <p:sldId id="259" r:id="rId7"/>
    <p:sldId id="266" r:id="rId8"/>
    <p:sldId id="268" r:id="rId9"/>
    <p:sldId id="267" r:id="rId10"/>
    <p:sldId id="271" r:id="rId11"/>
    <p:sldId id="260" r:id="rId12"/>
    <p:sldId id="265" r:id="rId13"/>
    <p:sldId id="272"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B5E7D-107E-48E4-9801-39823F81677D}" type="datetimeFigureOut">
              <a:rPr lang="en-CA" smtClean="0"/>
              <a:t>2019-06-17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2AB17-8F65-441B-860C-A7CCA0BF6B03}" type="slidenum">
              <a:rPr lang="en-CA" smtClean="0"/>
              <a:t>‹#›</a:t>
            </a:fld>
            <a:endParaRPr lang="en-CA"/>
          </a:p>
        </p:txBody>
      </p:sp>
    </p:spTree>
    <p:extLst>
      <p:ext uri="{BB962C8B-B14F-4D97-AF65-F5344CB8AC3E}">
        <p14:creationId xmlns:p14="http://schemas.microsoft.com/office/powerpoint/2010/main" val="64605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962AB17-8F65-441B-860C-A7CCA0BF6B03}" type="slidenum">
              <a:rPr lang="en-CA" smtClean="0"/>
              <a:t>8</a:t>
            </a:fld>
            <a:endParaRPr lang="en-CA"/>
          </a:p>
        </p:txBody>
      </p:sp>
    </p:spTree>
    <p:extLst>
      <p:ext uri="{BB962C8B-B14F-4D97-AF65-F5344CB8AC3E}">
        <p14:creationId xmlns:p14="http://schemas.microsoft.com/office/powerpoint/2010/main" val="2314186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6975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4648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297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567668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84029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25411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15246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90009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5905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48327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465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4129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0566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1498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21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3509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46CE7D5-CF57-46EF-B807-FDD0502418D4}" type="datetimeFigureOut">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2821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1682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0827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46CE7D5-CF57-46EF-B807-FDD0502418D4}" type="datetimeFigureOut">
              <a:rPr lang="en-US" smtClean="0"/>
              <a:t>6/17/2019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62307236"/>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www.nytimes.com/2017/02/17/opinion/the-grunts-war.html" TargetMode="External"/><Relationship Id="rId7" Type="http://schemas.openxmlformats.org/officeDocument/2006/relationships/hyperlink" Target="https://www.poetryfoundation.org/poems/44329/the-man-he-killed" TargetMode="External"/><Relationship Id="rId2" Type="http://schemas.openxmlformats.org/officeDocument/2006/relationships/hyperlink" Target="https://www.thestatesman.com/technology/science/huge-iceberg-on-verge-of-breaking-away-from-antarctic-shelf-1496483988.html" TargetMode="External"/><Relationship Id="rId1" Type="http://schemas.openxmlformats.org/officeDocument/2006/relationships/slideLayout" Target="../slideLayouts/slideLayout18.xml"/><Relationship Id="rId6" Type="http://schemas.openxmlformats.org/officeDocument/2006/relationships/hyperlink" Target="https://www.phrases.org.uk/meanings/no-man-is-an-island.html" TargetMode="External"/><Relationship Id="rId5" Type="http://schemas.openxmlformats.org/officeDocument/2006/relationships/hyperlink" Target="https://ethicsoftheenivronment.wordpress.com/" TargetMode="External"/><Relationship Id="rId4" Type="http://schemas.openxmlformats.org/officeDocument/2006/relationships/hyperlink" Target="http://themodernap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erson in a dark sky&#10;&#10;Description generated with high confidence">
            <a:extLst>
              <a:ext uri="{FF2B5EF4-FFF2-40B4-BE49-F238E27FC236}">
                <a16:creationId xmlns:a16="http://schemas.microsoft.com/office/drawing/2014/main" id="{7B6457FF-2446-44E5-A2F2-F19DD9BAD3AB}"/>
              </a:ext>
            </a:extLst>
          </p:cNvPr>
          <p:cNvPicPr>
            <a:picLocks noChangeAspect="1"/>
          </p:cNvPicPr>
          <p:nvPr/>
        </p:nvPicPr>
        <p:blipFill rotWithShape="1">
          <a:blip r:embed="rId2">
            <a:alphaModFix amt="40000"/>
          </a:blip>
          <a:srcRect t="5236" b="24452"/>
          <a:stretch/>
        </p:blipFill>
        <p:spPr>
          <a:xfrm>
            <a:off x="20" y="10"/>
            <a:ext cx="12191980" cy="6857990"/>
          </a:xfrm>
          <a:prstGeom prst="rect">
            <a:avLst/>
          </a:prstGeom>
        </p:spPr>
      </p:pic>
      <p:sp>
        <p:nvSpPr>
          <p:cNvPr id="2" name="Title 1"/>
          <p:cNvSpPr>
            <a:spLocks noGrp="1"/>
          </p:cNvSpPr>
          <p:nvPr>
            <p:ph type="ctrTitle"/>
          </p:nvPr>
        </p:nvSpPr>
        <p:spPr>
          <a:xfrm>
            <a:off x="965200" y="965200"/>
            <a:ext cx="10261600" cy="3564869"/>
          </a:xfrm>
        </p:spPr>
        <p:txBody>
          <a:bodyPr>
            <a:normAutofit/>
          </a:bodyPr>
          <a:lstStyle/>
          <a:p>
            <a:pPr algn="l"/>
            <a:r>
              <a:rPr lang="en-US" sz="11500">
                <a:ln w="22225">
                  <a:solidFill>
                    <a:schemeClr val="tx1"/>
                  </a:solidFill>
                  <a:miter lim="800000"/>
                </a:ln>
                <a:noFill/>
                <a:cs typeface="Calibri Light"/>
              </a:rPr>
              <a:t>Poetry Analysis</a:t>
            </a:r>
            <a:endParaRPr lang="en-US" sz="11500">
              <a:ln w="22225">
                <a:solidFill>
                  <a:schemeClr val="tx1"/>
                </a:solidFill>
                <a:miter lim="800000"/>
              </a:ln>
              <a:noFill/>
            </a:endParaRPr>
          </a:p>
        </p:txBody>
      </p:sp>
      <p:sp>
        <p:nvSpPr>
          <p:cNvPr id="3" name="Subtitle 2"/>
          <p:cNvSpPr>
            <a:spLocks noGrp="1"/>
          </p:cNvSpPr>
          <p:nvPr>
            <p:ph type="subTitle" idx="1"/>
          </p:nvPr>
        </p:nvSpPr>
        <p:spPr>
          <a:xfrm>
            <a:off x="965200" y="4572002"/>
            <a:ext cx="10261600" cy="1202995"/>
          </a:xfrm>
        </p:spPr>
        <p:txBody>
          <a:bodyPr vert="horz" lIns="91440" tIns="45720" rIns="91440" bIns="45720" rtlCol="0">
            <a:normAutofit/>
          </a:bodyPr>
          <a:lstStyle/>
          <a:p>
            <a:pPr algn="l"/>
            <a:r>
              <a:rPr lang="en-US" sz="3200">
                <a:cs typeface="Calibri"/>
              </a:rPr>
              <a:t>By: Zayd, Kaiden, Peter and James</a:t>
            </a:r>
            <a:endParaRPr lang="en-US" sz="3200"/>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30C67D08-55E7-4DB3-9D3E-40EB5E0DD1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406A07E-62B4-46A6-8BB9-FB6F612C43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outdoor, grass, field, sky&#10;&#10;Description generated with very high confidence">
            <a:extLst>
              <a:ext uri="{FF2B5EF4-FFF2-40B4-BE49-F238E27FC236}">
                <a16:creationId xmlns:a16="http://schemas.microsoft.com/office/drawing/2014/main" id="{D1FAEC8C-C7B3-4655-9753-E895380A6FA8}"/>
              </a:ext>
            </a:extLst>
          </p:cNvPr>
          <p:cNvPicPr>
            <a:picLocks noChangeAspect="1"/>
          </p:cNvPicPr>
          <p:nvPr/>
        </p:nvPicPr>
        <p:blipFill rotWithShape="1">
          <a:blip r:embed="rId4">
            <a:alphaModFix amt="25000"/>
          </a:blip>
          <a:srcRect t="9957"/>
          <a:stretch/>
        </p:blipFill>
        <p:spPr>
          <a:xfrm>
            <a:off x="20" y="-3278"/>
            <a:ext cx="12191980" cy="6861278"/>
          </a:xfrm>
          <a:prstGeom prst="rect">
            <a:avLst/>
          </a:prstGeom>
        </p:spPr>
      </p:pic>
      <p:pic>
        <p:nvPicPr>
          <p:cNvPr id="17" name="Picture 16">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80FC8C-037E-4747-95F4-AD9FB62ABDA3}"/>
              </a:ext>
            </a:extLst>
          </p:cNvPr>
          <p:cNvSpPr>
            <a:spLocks noGrp="1"/>
          </p:cNvSpPr>
          <p:nvPr>
            <p:ph type="title"/>
          </p:nvPr>
        </p:nvSpPr>
        <p:spPr>
          <a:xfrm>
            <a:off x="913775" y="618517"/>
            <a:ext cx="10364451" cy="1596177"/>
          </a:xfrm>
        </p:spPr>
        <p:txBody>
          <a:bodyPr vert="horz" lIns="91440" tIns="45720" rIns="91440" bIns="45720" rtlCol="0" anchor="ctr">
            <a:normAutofit/>
          </a:bodyPr>
          <a:lstStyle/>
          <a:p>
            <a:r>
              <a:rPr lang="en-US"/>
              <a:t>Analysis</a:t>
            </a:r>
          </a:p>
        </p:txBody>
      </p:sp>
      <p:sp>
        <p:nvSpPr>
          <p:cNvPr id="6" name="TextBox 5">
            <a:extLst>
              <a:ext uri="{FF2B5EF4-FFF2-40B4-BE49-F238E27FC236}">
                <a16:creationId xmlns:a16="http://schemas.microsoft.com/office/drawing/2014/main" id="{C07C0FE2-42DE-40DB-BDAC-B262AF407644}"/>
              </a:ext>
            </a:extLst>
          </p:cNvPr>
          <p:cNvSpPr txBox="1"/>
          <p:nvPr/>
        </p:nvSpPr>
        <p:spPr>
          <a:xfrm>
            <a:off x="913774" y="2367092"/>
            <a:ext cx="10363826" cy="342410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defTabSz="914400">
              <a:lnSpc>
                <a:spcPct val="120000"/>
              </a:lnSpc>
              <a:spcAft>
                <a:spcPts val="600"/>
              </a:spcAft>
              <a:buClr>
                <a:schemeClr val="tx1"/>
              </a:buClr>
              <a:buFont typeface="Arial" panose="020B0604020202020204" pitchFamily="34" charset="0"/>
              <a:buChar char="•"/>
            </a:pPr>
            <a:r>
              <a:rPr lang="en-US" cap="all">
                <a:effectLst>
                  <a:outerShdw blurRad="47625" dist="12700" dir="2700000" algn="tl" rotWithShape="0">
                    <a:srgbClr val="000000">
                      <a:alpha val="36000"/>
                    </a:srgbClr>
                  </a:outerShdw>
                </a:effectLst>
              </a:rPr>
              <a:t>"Had he and I but met By some old ancient inn, We should have sat us down to wet Right many a nipperkin!"</a:t>
            </a:r>
          </a:p>
          <a:p>
            <a:pPr indent="-228600" defTabSz="914400">
              <a:lnSpc>
                <a:spcPct val="120000"/>
              </a:lnSpc>
              <a:spcAft>
                <a:spcPts val="600"/>
              </a:spcAft>
              <a:buClr>
                <a:schemeClr val="tx1"/>
              </a:buClr>
              <a:buFont typeface="Arial" panose="020B0604020202020204" pitchFamily="34" charset="0"/>
              <a:buChar char="•"/>
            </a:pPr>
            <a:endParaRPr lang="en-US" cap="all">
              <a:effectLst>
                <a:outerShdw blurRad="47625" dist="12700" dir="2700000" algn="tl" rotWithShape="0">
                  <a:srgbClr val="000000">
                    <a:alpha val="36000"/>
                  </a:srgbClr>
                </a:outerShdw>
              </a:effectLst>
            </a:endParaRPr>
          </a:p>
          <a:p>
            <a:pPr indent="-228600" defTabSz="914400">
              <a:lnSpc>
                <a:spcPct val="120000"/>
              </a:lnSpc>
              <a:spcAft>
                <a:spcPts val="600"/>
              </a:spcAft>
              <a:buClr>
                <a:schemeClr val="tx1"/>
              </a:buClr>
              <a:buFont typeface="Arial" panose="020B0604020202020204" pitchFamily="34" charset="0"/>
              <a:buChar char="•"/>
            </a:pPr>
            <a:r>
              <a:rPr lang="en-US" cap="all">
                <a:effectLst>
                  <a:outerShdw blurRad="47625" dist="12700" dir="2700000" algn="tl" rotWithShape="0">
                    <a:srgbClr val="000000">
                      <a:alpha val="36000"/>
                    </a:srgbClr>
                  </a:outerShdw>
                </a:effectLst>
              </a:rPr>
              <a:t>"I shot at him as he at me, And killed him in his place."</a:t>
            </a:r>
          </a:p>
          <a:p>
            <a:pPr indent="-228600" defTabSz="914400">
              <a:lnSpc>
                <a:spcPct val="120000"/>
              </a:lnSpc>
              <a:spcAft>
                <a:spcPts val="600"/>
              </a:spcAft>
              <a:buClr>
                <a:schemeClr val="tx1"/>
              </a:buClr>
              <a:buFont typeface="Arial" panose="020B0604020202020204" pitchFamily="34" charset="0"/>
              <a:buChar char="•"/>
            </a:pPr>
            <a:endParaRPr lang="en-US" cap="all">
              <a:effectLst>
                <a:outerShdw blurRad="47625" dist="12700" dir="2700000" algn="tl" rotWithShape="0">
                  <a:srgbClr val="000000">
                    <a:alpha val="36000"/>
                  </a:srgbClr>
                </a:outerShdw>
              </a:effectLst>
            </a:endParaRPr>
          </a:p>
          <a:p>
            <a:pPr indent="-228600" defTabSz="914400">
              <a:lnSpc>
                <a:spcPct val="120000"/>
              </a:lnSpc>
              <a:spcAft>
                <a:spcPts val="600"/>
              </a:spcAft>
              <a:buClr>
                <a:schemeClr val="tx1"/>
              </a:buClr>
              <a:buFont typeface="Arial" panose="020B0604020202020204" pitchFamily="34" charset="0"/>
              <a:buChar char="•"/>
            </a:pPr>
            <a:r>
              <a:rPr lang="en-US" cap="all">
                <a:effectLst>
                  <a:outerShdw blurRad="47625" dist="12700" dir="2700000" algn="tl" rotWithShape="0">
                    <a:srgbClr val="000000">
                      <a:alpha val="36000"/>
                    </a:srgbClr>
                  </a:outerShdw>
                </a:effectLst>
              </a:rPr>
              <a:t>“Just so: my foe of course he was; That's clear enough; although.”</a:t>
            </a:r>
          </a:p>
          <a:p>
            <a:pPr indent="-228600" defTabSz="914400">
              <a:lnSpc>
                <a:spcPct val="120000"/>
              </a:lnSpc>
              <a:spcAft>
                <a:spcPts val="600"/>
              </a:spcAft>
              <a:buClr>
                <a:schemeClr val="tx1"/>
              </a:buClr>
              <a:buFont typeface="Arial" panose="020B0604020202020204" pitchFamily="34" charset="0"/>
              <a:buChar char="•"/>
            </a:pPr>
            <a:endParaRPr lang="en-US" cap="all">
              <a:effectLst>
                <a:outerShdw blurRad="47625" dist="12700" dir="2700000" algn="tl" rotWithShape="0">
                  <a:srgbClr val="000000">
                    <a:alpha val="36000"/>
                  </a:srgbClr>
                </a:outerShdw>
              </a:effectLst>
            </a:endParaRPr>
          </a:p>
          <a:p>
            <a:pPr indent="-228600" defTabSz="914400">
              <a:lnSpc>
                <a:spcPct val="120000"/>
              </a:lnSpc>
              <a:spcAft>
                <a:spcPts val="600"/>
              </a:spcAft>
              <a:buClr>
                <a:schemeClr val="tx1"/>
              </a:buClr>
              <a:buFont typeface="Arial" panose="020B0604020202020204" pitchFamily="34" charset="0"/>
              <a:buChar char="•"/>
            </a:pPr>
            <a:r>
              <a:rPr lang="en-US" cap="all">
                <a:effectLst>
                  <a:outerShdw blurRad="47625" dist="12700" dir="2700000" algn="tl" rotWithShape="0">
                    <a:srgbClr val="000000">
                      <a:alpha val="36000"/>
                    </a:srgbClr>
                  </a:outerShdw>
                </a:effectLst>
              </a:rPr>
              <a:t>“ You shoot a fellow down You'd treat if met where any bar is, Or help to half-a-crown."</a:t>
            </a:r>
          </a:p>
        </p:txBody>
      </p:sp>
    </p:spTree>
    <p:extLst>
      <p:ext uri="{BB962C8B-B14F-4D97-AF65-F5344CB8AC3E}">
        <p14:creationId xmlns:p14="http://schemas.microsoft.com/office/powerpoint/2010/main" val="304889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1C378ED6-43F3-47D1-B4D5-C027BAD1BD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2599F3C-8037-47FE-8426-EB73012463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A30FA087-1C7F-4534-A5A3-007F179FD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6643DC73-482C-4E30-9385-FA8F366FD2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A picture containing outdoor, tree, sky, snow&#10;&#10;Description generated with very high confidence">
            <a:extLst>
              <a:ext uri="{FF2B5EF4-FFF2-40B4-BE49-F238E27FC236}">
                <a16:creationId xmlns:a16="http://schemas.microsoft.com/office/drawing/2014/main" id="{AE584F95-8B2C-48C9-9AFE-4F30DE4D25D5}"/>
              </a:ext>
            </a:extLst>
          </p:cNvPr>
          <p:cNvPicPr>
            <a:picLocks noChangeAspect="1"/>
          </p:cNvPicPr>
          <p:nvPr/>
        </p:nvPicPr>
        <p:blipFill rotWithShape="1">
          <a:blip r:embed="rId4"/>
          <a:srcRect t="1488" r="-2" b="-2"/>
          <a:stretch/>
        </p:blipFill>
        <p:spPr>
          <a:xfrm>
            <a:off x="4634683" y="-4679"/>
            <a:ext cx="7557317" cy="4187739"/>
          </a:xfrm>
          <a:prstGeom prst="rect">
            <a:avLst/>
          </a:prstGeom>
        </p:spPr>
      </p:pic>
      <p:sp>
        <p:nvSpPr>
          <p:cNvPr id="18" name="Rectangle 17">
            <a:extLst>
              <a:ext uri="{FF2B5EF4-FFF2-40B4-BE49-F238E27FC236}">
                <a16:creationId xmlns:a16="http://schemas.microsoft.com/office/drawing/2014/main" id="{39681A87-B212-487F-B53C-E11F68CE7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35" y="-2"/>
            <a:ext cx="82296" cy="4197096"/>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D82A0247-B017-4264-812A-E175404ADD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0DE73BC9-E5A4-42A3-8738-C3797342FC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87536F7-B3C2-4AF4-A71D-6CCC0EFCDCC8}"/>
              </a:ext>
            </a:extLst>
          </p:cNvPr>
          <p:cNvSpPr>
            <a:spLocks noGrp="1"/>
          </p:cNvSpPr>
          <p:nvPr>
            <p:ph type="title"/>
          </p:nvPr>
        </p:nvSpPr>
        <p:spPr>
          <a:xfrm>
            <a:off x="1250252" y="4460684"/>
            <a:ext cx="9899904" cy="1116711"/>
          </a:xfrm>
        </p:spPr>
        <p:txBody>
          <a:bodyPr vert="horz" lIns="91440" tIns="45720" rIns="91440" bIns="45720" rtlCol="0" anchor="b">
            <a:normAutofit fontScale="90000"/>
          </a:bodyPr>
          <a:lstStyle/>
          <a:p>
            <a:r>
              <a:rPr lang="en-US" sz="4800"/>
              <a:t>The man he killed </a:t>
            </a:r>
            <a:br>
              <a:rPr lang="en-US" sz="4800"/>
            </a:br>
            <a:r>
              <a:rPr lang="en-US" sz="4800"/>
              <a:t>imagery  </a:t>
            </a:r>
          </a:p>
        </p:txBody>
      </p:sp>
      <p:sp>
        <p:nvSpPr>
          <p:cNvPr id="4" name="TextBox 3">
            <a:extLst>
              <a:ext uri="{FF2B5EF4-FFF2-40B4-BE49-F238E27FC236}">
                <a16:creationId xmlns:a16="http://schemas.microsoft.com/office/drawing/2014/main" id="{2F58FA5F-E1E2-4C91-A04B-45FC69A321E7}"/>
              </a:ext>
            </a:extLst>
          </p:cNvPr>
          <p:cNvSpPr txBox="1"/>
          <p:nvPr/>
        </p:nvSpPr>
        <p:spPr>
          <a:xfrm>
            <a:off x="86335" y="4461541"/>
            <a:ext cx="4797916" cy="325569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defTabSz="914400">
              <a:lnSpc>
                <a:spcPct val="110000"/>
              </a:lnSpc>
              <a:spcBef>
                <a:spcPts val="1000"/>
              </a:spcBef>
              <a:buClr>
                <a:schemeClr val="tx1"/>
              </a:buClr>
            </a:pPr>
            <a:endParaRPr lang="en-US" sz="2000" cap="all">
              <a:solidFill>
                <a:schemeClr val="tx1">
                  <a:lumMod val="50000"/>
                  <a:lumOff val="50000"/>
                </a:schemeClr>
              </a:solidFill>
              <a:effectLst>
                <a:outerShdw blurRad="47625" dist="12700" dir="2700000" algn="tl" rotWithShape="0">
                  <a:srgbClr val="000000">
                    <a:alpha val="36000"/>
                  </a:srgbClr>
                </a:outerShdw>
              </a:effectLst>
            </a:endParaRPr>
          </a:p>
        </p:txBody>
      </p:sp>
      <p:sp>
        <p:nvSpPr>
          <p:cNvPr id="3" name="TextBox 2">
            <a:extLst>
              <a:ext uri="{FF2B5EF4-FFF2-40B4-BE49-F238E27FC236}">
                <a16:creationId xmlns:a16="http://schemas.microsoft.com/office/drawing/2014/main" id="{3275A719-20DA-41D2-A6BC-E16A190C0103}"/>
              </a:ext>
            </a:extLst>
          </p:cNvPr>
          <p:cNvSpPr txBox="1"/>
          <p:nvPr/>
        </p:nvSpPr>
        <p:spPr>
          <a:xfrm>
            <a:off x="171513" y="361439"/>
            <a:ext cx="4252822"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cs typeface="Calibri"/>
              </a:rPr>
              <a:t>- Photo from battle field 1</a:t>
            </a:r>
          </a:p>
          <a:p>
            <a:pPr>
              <a:lnSpc>
                <a:spcPct val="95000"/>
              </a:lnSpc>
            </a:pPr>
            <a:endParaRPr lang="en-US">
              <a:cs typeface="Calibri"/>
            </a:endParaRPr>
          </a:p>
          <a:p>
            <a:pPr>
              <a:lnSpc>
                <a:spcPct val="95000"/>
              </a:lnSpc>
            </a:pPr>
            <a:r>
              <a:rPr lang="en-US">
                <a:cs typeface="Calibri"/>
              </a:rPr>
              <a:t>-  "</a:t>
            </a:r>
            <a:r>
              <a:rPr lang="en-US">
                <a:latin typeface="Calibri"/>
                <a:cs typeface="Calibri"/>
              </a:rPr>
              <a:t>You shoot a fellow down </a:t>
            </a:r>
            <a:endParaRPr lang="en-US">
              <a:ea typeface="+mn-lt"/>
              <a:cs typeface="+mn-lt"/>
            </a:endParaRPr>
          </a:p>
          <a:p>
            <a:pPr>
              <a:lnSpc>
                <a:spcPct val="95000"/>
              </a:lnSpc>
            </a:pPr>
            <a:r>
              <a:rPr lang="en-US">
                <a:latin typeface="Calibri"/>
                <a:cs typeface="Calibri"/>
              </a:rPr>
              <a:t>You'd treat if met where any bar is, </a:t>
            </a:r>
            <a:endParaRPr lang="en-US">
              <a:ea typeface="+mn-lt"/>
              <a:cs typeface="+mn-lt"/>
            </a:endParaRPr>
          </a:p>
          <a:p>
            <a:pPr>
              <a:lnSpc>
                <a:spcPct val="95000"/>
              </a:lnSpc>
            </a:pPr>
            <a:r>
              <a:rPr lang="en-US">
                <a:latin typeface="Calibri"/>
                <a:cs typeface="Calibri"/>
              </a:rPr>
              <a:t>Or help to half-a-crown." </a:t>
            </a:r>
          </a:p>
          <a:p>
            <a:pPr>
              <a:lnSpc>
                <a:spcPct val="95000"/>
              </a:lnSpc>
            </a:pPr>
            <a:endParaRPr lang="en-US">
              <a:latin typeface="Calibri"/>
              <a:cs typeface="Calibri"/>
            </a:endParaRPr>
          </a:p>
          <a:p>
            <a:pPr>
              <a:lnSpc>
                <a:spcPct val="95000"/>
              </a:lnSpc>
            </a:pPr>
            <a:r>
              <a:rPr lang="en-US">
                <a:latin typeface="Calibri"/>
                <a:cs typeface="Calibri"/>
              </a:rPr>
              <a:t>-  In any other situation these men wouldn't be fighting.</a:t>
            </a:r>
          </a:p>
          <a:p>
            <a:pPr>
              <a:lnSpc>
                <a:spcPct val="95000"/>
              </a:lnSpc>
            </a:pPr>
            <a:endParaRPr lang="en-US">
              <a:latin typeface="Calibri"/>
              <a:cs typeface="Calibri"/>
            </a:endParaRPr>
          </a:p>
          <a:p>
            <a:pPr>
              <a:lnSpc>
                <a:spcPct val="95000"/>
              </a:lnSpc>
            </a:pPr>
            <a:r>
              <a:rPr lang="en-US">
                <a:latin typeface="Calibri"/>
                <a:cs typeface="Calibri"/>
              </a:rPr>
              <a:t>-  battle field 1 photo portrays the two sides in the same way </a:t>
            </a:r>
            <a:endParaRPr lang="en-US"/>
          </a:p>
        </p:txBody>
      </p:sp>
    </p:spTree>
    <p:extLst>
      <p:ext uri="{BB962C8B-B14F-4D97-AF65-F5344CB8AC3E}">
        <p14:creationId xmlns:p14="http://schemas.microsoft.com/office/powerpoint/2010/main" val="43849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5AD39A-67DE-4B5B-BC98-6D9B57A1A799}"/>
              </a:ext>
            </a:extLst>
          </p:cNvPr>
          <p:cNvSpPr>
            <a:spLocks noGrp="1"/>
          </p:cNvSpPr>
          <p:nvPr>
            <p:ph type="title"/>
          </p:nvPr>
        </p:nvSpPr>
        <p:spPr>
          <a:xfrm>
            <a:off x="-1238491" y="0"/>
            <a:ext cx="10363200" cy="1595438"/>
          </a:xfrm>
        </p:spPr>
        <p:txBody>
          <a:bodyPr/>
          <a:lstStyle/>
          <a:p>
            <a:r>
              <a:rPr lang="en-US" cap="none">
                <a:cs typeface="Calibri Light"/>
              </a:rPr>
              <a:t>Connections Between The Two Poems</a:t>
            </a:r>
            <a:endParaRPr lang="en-US" cap="none"/>
          </a:p>
        </p:txBody>
      </p:sp>
      <p:sp>
        <p:nvSpPr>
          <p:cNvPr id="6" name="TextBox 5">
            <a:extLst>
              <a:ext uri="{FF2B5EF4-FFF2-40B4-BE49-F238E27FC236}">
                <a16:creationId xmlns:a16="http://schemas.microsoft.com/office/drawing/2014/main" id="{70E9572E-0BCB-4E4E-835D-4EEEA3FCF526}"/>
              </a:ext>
            </a:extLst>
          </p:cNvPr>
          <p:cNvSpPr txBox="1"/>
          <p:nvPr/>
        </p:nvSpPr>
        <p:spPr>
          <a:xfrm>
            <a:off x="482777" y="2384384"/>
            <a:ext cx="7350730" cy="2862322"/>
          </a:xfrm>
          <a:prstGeom prst="rect">
            <a:avLst/>
          </a:prstGeom>
          <a:noFill/>
        </p:spPr>
        <p:txBody>
          <a:bodyPr wrap="none" rtlCol="0">
            <a:spAutoFit/>
          </a:bodyPr>
          <a:lstStyle/>
          <a:p>
            <a:pPr marL="285750" indent="-285750">
              <a:buFont typeface="Calibri" panose="020F0502020204030204" pitchFamily="34" charset="0"/>
              <a:buChar char="-"/>
            </a:pPr>
            <a:r>
              <a:rPr lang="en-CA">
                <a:latin typeface="Calibri" panose="020F0502020204030204" pitchFamily="34" charset="0"/>
                <a:cs typeface="Calibri" panose="020F0502020204030204" pitchFamily="34" charset="0"/>
              </a:rPr>
              <a:t>Both poems touch on the theme of people, and our value</a:t>
            </a:r>
          </a:p>
          <a:p>
            <a:r>
              <a:rPr lang="en-CA">
                <a:latin typeface="Calibri" panose="020F0502020204030204" pitchFamily="34" charset="0"/>
                <a:cs typeface="Calibri" panose="020F0502020204030204" pitchFamily="34" charset="0"/>
              </a:rPr>
              <a:t> </a:t>
            </a:r>
          </a:p>
          <a:p>
            <a:pPr marL="285750" indent="-285750">
              <a:buFont typeface="Calibri" panose="020F0502020204030204" pitchFamily="34" charset="0"/>
              <a:buChar char="̵"/>
            </a:pPr>
            <a:r>
              <a:rPr lang="en-CA">
                <a:latin typeface="Calibri" panose="020F0502020204030204" pitchFamily="34" charset="0"/>
                <a:cs typeface="Calibri" panose="020F0502020204030204" pitchFamily="34" charset="0"/>
              </a:rPr>
              <a:t>They show that we are more in common than we think, and </a:t>
            </a:r>
          </a:p>
          <a:p>
            <a:r>
              <a:rPr lang="en-CA">
                <a:latin typeface="Calibri" panose="020F0502020204030204" pitchFamily="34" charset="0"/>
                <a:cs typeface="Calibri" panose="020F0502020204030204" pitchFamily="34" charset="0"/>
              </a:rPr>
              <a:t>      we all strive for more or less the same goal </a:t>
            </a:r>
          </a:p>
          <a:p>
            <a:endParaRPr lang="en-CA">
              <a:latin typeface="Calibri" panose="020F0502020204030204" pitchFamily="34" charset="0"/>
              <a:cs typeface="Calibri" panose="020F0502020204030204" pitchFamily="34" charset="0"/>
            </a:endParaRPr>
          </a:p>
          <a:p>
            <a:pPr marL="285750" indent="-285750">
              <a:buFontTx/>
              <a:buChar char="-"/>
            </a:pPr>
            <a:r>
              <a:rPr lang="en-CA">
                <a:latin typeface="Calibri" panose="020F0502020204030204" pitchFamily="34" charset="0"/>
                <a:cs typeface="Calibri" panose="020F0502020204030204" pitchFamily="34" charset="0"/>
              </a:rPr>
              <a:t>Both show the value of life, comparing a soldier’s death to a piece of land</a:t>
            </a:r>
          </a:p>
          <a:p>
            <a:pPr marL="285750" indent="-285750">
              <a:buFontTx/>
              <a:buChar char="-"/>
            </a:pPr>
            <a:endParaRPr lang="en-CA">
              <a:latin typeface="Calibri" panose="020F0502020204030204" pitchFamily="34" charset="0"/>
              <a:cs typeface="Calibri" panose="020F0502020204030204" pitchFamily="34" charset="0"/>
            </a:endParaRPr>
          </a:p>
          <a:p>
            <a:pPr marL="285750" indent="-285750">
              <a:buFontTx/>
              <a:buChar char="-"/>
            </a:pPr>
            <a:r>
              <a:rPr lang="en-CA">
                <a:latin typeface="Calibri" panose="020F0502020204030204" pitchFamily="34" charset="0"/>
                <a:cs typeface="Calibri" panose="020F0502020204030204" pitchFamily="34" charset="0"/>
              </a:rPr>
              <a:t>Both mention the class system</a:t>
            </a:r>
          </a:p>
          <a:p>
            <a:pPr marL="285750" indent="-285750">
              <a:buFontTx/>
              <a:buChar char="-"/>
            </a:pPr>
            <a:endParaRPr lang="en-CA">
              <a:latin typeface="Calibri" panose="020F0502020204030204" pitchFamily="34" charset="0"/>
              <a:cs typeface="Calibri" panose="020F0502020204030204" pitchFamily="34" charset="0"/>
            </a:endParaRPr>
          </a:p>
          <a:p>
            <a:endParaRPr lang="en-CA">
              <a:latin typeface="Calibri" panose="020F0502020204030204" pitchFamily="34" charset="0"/>
              <a:cs typeface="Calibri" panose="020F0502020204030204" pitchFamily="34" charset="0"/>
            </a:endParaRPr>
          </a:p>
        </p:txBody>
      </p:sp>
      <p:pic>
        <p:nvPicPr>
          <p:cNvPr id="1028" name="Picture 4" descr="Image result for connected humans">
            <a:extLst>
              <a:ext uri="{FF2B5EF4-FFF2-40B4-BE49-F238E27FC236}">
                <a16:creationId xmlns:a16="http://schemas.microsoft.com/office/drawing/2014/main" id="{EE3CA246-D070-4B69-9901-B3FD10B5D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9109" y="2989221"/>
            <a:ext cx="3305175" cy="3295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Description automatically generated">
            <a:extLst>
              <a:ext uri="{FF2B5EF4-FFF2-40B4-BE49-F238E27FC236}">
                <a16:creationId xmlns:a16="http://schemas.microsoft.com/office/drawing/2014/main" id="{21BD5FF2-E300-40CA-9178-DC512A516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4996" y="788945"/>
            <a:ext cx="3417640" cy="1595439"/>
          </a:xfrm>
          <a:prstGeom prst="rect">
            <a:avLst/>
          </a:prstGeom>
        </p:spPr>
      </p:pic>
    </p:spTree>
    <p:extLst>
      <p:ext uri="{BB962C8B-B14F-4D97-AF65-F5344CB8AC3E}">
        <p14:creationId xmlns:p14="http://schemas.microsoft.com/office/powerpoint/2010/main" val="2014305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4A4B-6D07-4361-A875-65BBF925F733}"/>
              </a:ext>
            </a:extLst>
          </p:cNvPr>
          <p:cNvSpPr>
            <a:spLocks noGrp="1"/>
          </p:cNvSpPr>
          <p:nvPr>
            <p:ph type="title"/>
          </p:nvPr>
        </p:nvSpPr>
        <p:spPr>
          <a:xfrm>
            <a:off x="913774" y="2630911"/>
            <a:ext cx="10364451" cy="1596177"/>
          </a:xfrm>
        </p:spPr>
        <p:txBody>
          <a:bodyPr>
            <a:normAutofit/>
          </a:bodyPr>
          <a:lstStyle/>
          <a:p>
            <a:r>
              <a:rPr lang="en-CA" sz="6000"/>
              <a:t>The end</a:t>
            </a:r>
          </a:p>
        </p:txBody>
      </p:sp>
    </p:spTree>
    <p:extLst>
      <p:ext uri="{BB962C8B-B14F-4D97-AF65-F5344CB8AC3E}">
        <p14:creationId xmlns:p14="http://schemas.microsoft.com/office/powerpoint/2010/main" val="3892458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13EB-A12D-4892-9948-CBFB5F0674D5}"/>
              </a:ext>
            </a:extLst>
          </p:cNvPr>
          <p:cNvSpPr>
            <a:spLocks noGrp="1"/>
          </p:cNvSpPr>
          <p:nvPr>
            <p:ph type="title"/>
          </p:nvPr>
        </p:nvSpPr>
        <p:spPr>
          <a:xfrm>
            <a:off x="-2975318" y="0"/>
            <a:ext cx="10364451" cy="1596177"/>
          </a:xfrm>
        </p:spPr>
        <p:txBody>
          <a:bodyPr/>
          <a:lstStyle/>
          <a:p>
            <a:r>
              <a:rPr lang="en-US" cap="none"/>
              <a:t>Bibliography </a:t>
            </a:r>
          </a:p>
        </p:txBody>
      </p:sp>
      <p:sp>
        <p:nvSpPr>
          <p:cNvPr id="4" name="TextBox 3">
            <a:extLst>
              <a:ext uri="{FF2B5EF4-FFF2-40B4-BE49-F238E27FC236}">
                <a16:creationId xmlns:a16="http://schemas.microsoft.com/office/drawing/2014/main" id="{5CA4CE60-6C92-4757-9620-921EDA28E644}"/>
              </a:ext>
            </a:extLst>
          </p:cNvPr>
          <p:cNvSpPr txBox="1"/>
          <p:nvPr/>
        </p:nvSpPr>
        <p:spPr>
          <a:xfrm>
            <a:off x="1134319" y="2176041"/>
            <a:ext cx="7669022" cy="3139321"/>
          </a:xfrm>
          <a:prstGeom prst="rect">
            <a:avLst/>
          </a:prstGeom>
          <a:noFill/>
        </p:spPr>
        <p:txBody>
          <a:bodyPr wrap="none" rtlCol="0" anchor="t">
            <a:spAutoFit/>
          </a:bodyPr>
          <a:lstStyle/>
          <a:p>
            <a:r>
              <a:rPr lang="en-CA" dirty="0"/>
              <a:t>- Image 1: </a:t>
            </a:r>
            <a:r>
              <a:rPr lang="en-CA" dirty="0">
                <a:hlinkClick r:id="rId2"/>
              </a:rPr>
              <a:t>https://www.thestatesman.com/technology/science/</a:t>
            </a:r>
          </a:p>
          <a:p>
            <a:r>
              <a:rPr lang="en-CA" dirty="0">
                <a:hlinkClick r:id="rId2"/>
              </a:rPr>
              <a:t>huge-iceberg-on-verge-of-breaking-away-from-antarctic-shelf-1496483988.html</a:t>
            </a:r>
            <a:endParaRPr lang="en-CA" dirty="0"/>
          </a:p>
          <a:p>
            <a:r>
              <a:rPr lang="en-CA" dirty="0"/>
              <a:t>- Image 2: </a:t>
            </a:r>
            <a:r>
              <a:rPr lang="en-CA" dirty="0">
                <a:hlinkClick r:id="rId3"/>
              </a:rPr>
              <a:t>https://www.nytimes.com/2017/02/17/opinion/the-grunts-war.html</a:t>
            </a:r>
            <a:endParaRPr lang="en-CA" dirty="0"/>
          </a:p>
          <a:p>
            <a:r>
              <a:rPr lang="en-CA" dirty="0"/>
              <a:t>- Image 3: </a:t>
            </a:r>
            <a:r>
              <a:rPr lang="en-CA" dirty="0">
                <a:hlinkClick r:id="rId4"/>
              </a:rPr>
              <a:t>http://themodernape.com</a:t>
            </a:r>
            <a:endParaRPr lang="en-CA" dirty="0"/>
          </a:p>
          <a:p>
            <a:r>
              <a:rPr lang="en-CA" dirty="0"/>
              <a:t>- Image 4: </a:t>
            </a:r>
            <a:r>
              <a:rPr lang="en-CA" dirty="0">
                <a:hlinkClick r:id="rId5"/>
              </a:rPr>
              <a:t>https://ethicsoftheenivronment.wordpress.com</a:t>
            </a:r>
          </a:p>
          <a:p>
            <a:endParaRPr lang="en-CA"/>
          </a:p>
          <a:p>
            <a:endParaRPr lang="en-CA"/>
          </a:p>
          <a:p>
            <a:r>
              <a:rPr lang="en-CA" dirty="0"/>
              <a:t>No Man is an Island</a:t>
            </a:r>
          </a:p>
          <a:p>
            <a:r>
              <a:rPr lang="en-CA" dirty="0">
                <a:ea typeface="+mn-lt"/>
                <a:cs typeface="+mn-lt"/>
                <a:hlinkClick r:id="rId6"/>
              </a:rPr>
              <a:t>https://www.phrases.org.uk/meanings/no-man-is-an-island.html</a:t>
            </a:r>
            <a:r>
              <a:rPr lang="en-CA" dirty="0">
                <a:ea typeface="+mn-lt"/>
                <a:cs typeface="+mn-lt"/>
              </a:rPr>
              <a:t> </a:t>
            </a:r>
          </a:p>
          <a:p>
            <a:r>
              <a:rPr lang="en-CA" dirty="0"/>
              <a:t>The Man He Killed</a:t>
            </a:r>
          </a:p>
          <a:p>
            <a:r>
              <a:rPr lang="en-CA" dirty="0">
                <a:ea typeface="+mn-lt"/>
                <a:cs typeface="+mn-lt"/>
                <a:hlinkClick r:id="rId7"/>
              </a:rPr>
              <a:t>https://www.poetryfoundation.org/poems/44329/the-man-he-killed</a:t>
            </a:r>
            <a:endParaRPr lang="en-CA"/>
          </a:p>
        </p:txBody>
      </p:sp>
    </p:spTree>
    <p:extLst>
      <p:ext uri="{BB962C8B-B14F-4D97-AF65-F5344CB8AC3E}">
        <p14:creationId xmlns:p14="http://schemas.microsoft.com/office/powerpoint/2010/main" val="327303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0C67D08-55E7-4DB3-9D3E-40EB5E0DD1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a:extLst>
              <a:ext uri="{FF2B5EF4-FFF2-40B4-BE49-F238E27FC236}">
                <a16:creationId xmlns:a16="http://schemas.microsoft.com/office/drawing/2014/main" id="{4AB45E4C-11EA-42EC-90EB-EC4073F2C0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6">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person standing next to a body of water&#10;&#10;Description generated with very high confidence">
            <a:extLst>
              <a:ext uri="{FF2B5EF4-FFF2-40B4-BE49-F238E27FC236}">
                <a16:creationId xmlns:a16="http://schemas.microsoft.com/office/drawing/2014/main" id="{A4F1FFB9-FA45-4430-A43B-8385544CCCC4}"/>
              </a:ext>
            </a:extLst>
          </p:cNvPr>
          <p:cNvPicPr>
            <a:picLocks noChangeAspect="1"/>
          </p:cNvPicPr>
          <p:nvPr/>
        </p:nvPicPr>
        <p:blipFill rotWithShape="1">
          <a:blip r:embed="rId4">
            <a:alphaModFix amt="35000"/>
          </a:blip>
          <a:srcRect t="12791"/>
          <a:stretch/>
        </p:blipFill>
        <p:spPr>
          <a:xfrm>
            <a:off x="20" y="-1"/>
            <a:ext cx="12192000" cy="6858001"/>
          </a:xfrm>
          <a:prstGeom prst="rect">
            <a:avLst/>
          </a:prstGeom>
        </p:spPr>
      </p:pic>
      <p:pic>
        <p:nvPicPr>
          <p:cNvPr id="16" name="Picture 18">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8F75FCF-FB8B-4ACB-934E-655B699C7ACF}"/>
              </a:ext>
            </a:extLst>
          </p:cNvPr>
          <p:cNvSpPr>
            <a:spLocks noGrp="1"/>
          </p:cNvSpPr>
          <p:nvPr>
            <p:ph type="title"/>
          </p:nvPr>
        </p:nvSpPr>
        <p:spPr>
          <a:xfrm>
            <a:off x="1751012" y="1300785"/>
            <a:ext cx="8689976" cy="2509213"/>
          </a:xfrm>
        </p:spPr>
        <p:txBody>
          <a:bodyPr vert="horz" lIns="91440" tIns="45720" rIns="91440" bIns="45720" rtlCol="0" anchor="b">
            <a:normAutofit/>
          </a:bodyPr>
          <a:lstStyle/>
          <a:p>
            <a:r>
              <a:rPr lang="en-US" sz="4800"/>
              <a:t>Poem 1: No Man is an Island</a:t>
            </a:r>
          </a:p>
        </p:txBody>
      </p:sp>
      <p:sp>
        <p:nvSpPr>
          <p:cNvPr id="5" name="TextBox 4">
            <a:extLst>
              <a:ext uri="{FF2B5EF4-FFF2-40B4-BE49-F238E27FC236}">
                <a16:creationId xmlns:a16="http://schemas.microsoft.com/office/drawing/2014/main" id="{29666681-7219-4D26-A1F9-783200D1ECD3}"/>
              </a:ext>
            </a:extLst>
          </p:cNvPr>
          <p:cNvSpPr txBox="1"/>
          <p:nvPr/>
        </p:nvSpPr>
        <p:spPr>
          <a:xfrm>
            <a:off x="1751012" y="3886200"/>
            <a:ext cx="8689976" cy="1371599"/>
          </a:xfrm>
          <a:prstGeom prst="rect">
            <a:avLst/>
          </a:prstGeom>
        </p:spPr>
        <p:txBody>
          <a:bodyPr vert="horz" lIns="91440" tIns="45720" rIns="91440" bIns="45720" rtlCol="0">
            <a:normAutofit/>
          </a:bodyPr>
          <a:lstStyle/>
          <a:p>
            <a:pPr algn="ctr" defTabSz="914400">
              <a:lnSpc>
                <a:spcPct val="120000"/>
              </a:lnSpc>
              <a:spcBef>
                <a:spcPts val="1000"/>
              </a:spcBef>
              <a:buClr>
                <a:schemeClr val="tx1"/>
              </a:buClr>
            </a:pPr>
            <a:r>
              <a:rPr lang="en-US" sz="2200" cap="all">
                <a:solidFill>
                  <a:schemeClr val="tx1">
                    <a:lumMod val="65000"/>
                    <a:lumOff val="35000"/>
                  </a:schemeClr>
                </a:solidFill>
                <a:effectLst>
                  <a:outerShdw blurRad="47625" dist="12700" dir="2700000" algn="tl" rotWithShape="0">
                    <a:srgbClr val="000000">
                      <a:alpha val="36000"/>
                    </a:srgbClr>
                  </a:outerShdw>
                </a:effectLst>
              </a:rPr>
              <a:t>By: John Donne</a:t>
            </a:r>
          </a:p>
        </p:txBody>
      </p:sp>
      <p:sp>
        <p:nvSpPr>
          <p:cNvPr id="4" name="TextBox 3">
            <a:extLst>
              <a:ext uri="{FF2B5EF4-FFF2-40B4-BE49-F238E27FC236}">
                <a16:creationId xmlns:a16="http://schemas.microsoft.com/office/drawing/2014/main" id="{13535851-2839-461B-8FAE-77986704094D}"/>
              </a:ext>
            </a:extLst>
          </p:cNvPr>
          <p:cNvSpPr txBox="1"/>
          <p:nvPr/>
        </p:nvSpPr>
        <p:spPr>
          <a:xfrm>
            <a:off x="5346700" y="4094481"/>
            <a:ext cx="45719" cy="369332"/>
          </a:xfrm>
          <a:prstGeom prst="rect">
            <a:avLst/>
          </a:prstGeom>
          <a:noFill/>
        </p:spPr>
        <p:txBody>
          <a:bodyPr wrap="square" rtlCol="0">
            <a:spAutoFit/>
          </a:bodyPr>
          <a:lstStyle/>
          <a:p>
            <a:endParaRPr lang="en-CA"/>
          </a:p>
        </p:txBody>
      </p:sp>
      <p:sp>
        <p:nvSpPr>
          <p:cNvPr id="3" name="TextBox 2">
            <a:extLst>
              <a:ext uri="{FF2B5EF4-FFF2-40B4-BE49-F238E27FC236}">
                <a16:creationId xmlns:a16="http://schemas.microsoft.com/office/drawing/2014/main" id="{D3C797A1-80EA-4251-AC07-1DDB9D134BAB}"/>
              </a:ext>
            </a:extLst>
          </p:cNvPr>
          <p:cNvSpPr txBox="1"/>
          <p:nvPr/>
        </p:nvSpPr>
        <p:spPr>
          <a:xfrm>
            <a:off x="5825067" y="4089400"/>
            <a:ext cx="4595283" cy="380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spcBef>
                <a:spcPts val="1000"/>
              </a:spcBef>
            </a:pPr>
            <a:endParaRPr lang="en-US" cap="all">
              <a:solidFill>
                <a:schemeClr val="tx1">
                  <a:lumMod val="50000"/>
                  <a:lumOff val="50000"/>
                </a:schemeClr>
              </a:solidFill>
              <a:latin typeface="TW Cen MT"/>
            </a:endParaRPr>
          </a:p>
        </p:txBody>
      </p:sp>
    </p:spTree>
    <p:extLst>
      <p:ext uri="{BB962C8B-B14F-4D97-AF65-F5344CB8AC3E}">
        <p14:creationId xmlns:p14="http://schemas.microsoft.com/office/powerpoint/2010/main" val="188442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30C67D08-55E7-4DB3-9D3E-40EB5E0DD1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a:extLst>
              <a:ext uri="{FF2B5EF4-FFF2-40B4-BE49-F238E27FC236}">
                <a16:creationId xmlns:a16="http://schemas.microsoft.com/office/drawing/2014/main" id="{0406A07E-62B4-46A6-8BB9-FB6F612C43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5" descr="A person standing on a beach&#10;&#10;Description generated with very high confidence">
            <a:extLst>
              <a:ext uri="{FF2B5EF4-FFF2-40B4-BE49-F238E27FC236}">
                <a16:creationId xmlns:a16="http://schemas.microsoft.com/office/drawing/2014/main" id="{49121FF7-4862-4CF5-98E0-3399E2A50A3A}"/>
              </a:ext>
            </a:extLst>
          </p:cNvPr>
          <p:cNvPicPr>
            <a:picLocks noChangeAspect="1"/>
          </p:cNvPicPr>
          <p:nvPr/>
        </p:nvPicPr>
        <p:blipFill rotWithShape="1">
          <a:blip r:embed="rId4"/>
          <a:srcRect t="30025" b="9492"/>
          <a:stretch/>
        </p:blipFill>
        <p:spPr>
          <a:xfrm>
            <a:off x="20" y="10"/>
            <a:ext cx="12191980" cy="6857990"/>
          </a:xfrm>
          <a:prstGeom prst="rect">
            <a:avLst/>
          </a:prstGeom>
        </p:spPr>
      </p:pic>
      <p:pic>
        <p:nvPicPr>
          <p:cNvPr id="11" name="Picture 13">
            <a:extLst>
              <a:ext uri="{FF2B5EF4-FFF2-40B4-BE49-F238E27FC236}">
                <a16:creationId xmlns:a16="http://schemas.microsoft.com/office/drawing/2014/main" id="{78BDF585-BE7F-476F-BCC8-245A5750DF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ounded Rectangle 8">
            <a:extLst>
              <a:ext uri="{FF2B5EF4-FFF2-40B4-BE49-F238E27FC236}">
                <a16:creationId xmlns:a16="http://schemas.microsoft.com/office/drawing/2014/main" id="{22427323-7E1C-4F0C-AB34-A9D40D07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2726"/>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BD957-42B5-4FAE-AEFC-0E941BDE1421}"/>
              </a:ext>
            </a:extLst>
          </p:cNvPr>
          <p:cNvSpPr>
            <a:spLocks noGrp="1"/>
          </p:cNvSpPr>
          <p:nvPr>
            <p:ph type="title"/>
          </p:nvPr>
        </p:nvSpPr>
        <p:spPr>
          <a:xfrm>
            <a:off x="1307482" y="950976"/>
            <a:ext cx="9499092" cy="1263718"/>
          </a:xfrm>
        </p:spPr>
        <p:txBody>
          <a:bodyPr vert="horz" lIns="91440" tIns="45720" rIns="91440" bIns="45720" rtlCol="0" anchor="ctr">
            <a:normAutofit/>
          </a:bodyPr>
          <a:lstStyle/>
          <a:p>
            <a:r>
              <a:rPr lang="en-US" sz="3600">
                <a:solidFill>
                  <a:srgbClr val="FFFFFF"/>
                </a:solidFill>
              </a:rPr>
              <a:t>Summary</a:t>
            </a:r>
          </a:p>
        </p:txBody>
      </p:sp>
      <p:sp>
        <p:nvSpPr>
          <p:cNvPr id="3" name="TextBox 2">
            <a:extLst>
              <a:ext uri="{FF2B5EF4-FFF2-40B4-BE49-F238E27FC236}">
                <a16:creationId xmlns:a16="http://schemas.microsoft.com/office/drawing/2014/main" id="{1F576E37-7541-49F1-B6D8-CD9A361E7E72}"/>
              </a:ext>
            </a:extLst>
          </p:cNvPr>
          <p:cNvSpPr txBox="1"/>
          <p:nvPr/>
        </p:nvSpPr>
        <p:spPr>
          <a:xfrm>
            <a:off x="1383682" y="2367093"/>
            <a:ext cx="9346692" cy="309073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marL="285750" indent="-228600" defTabSz="914400">
              <a:lnSpc>
                <a:spcPct val="110000"/>
              </a:lnSpc>
              <a:spcAft>
                <a:spcPts val="600"/>
              </a:spcAft>
              <a:buClr>
                <a:schemeClr val="tx1"/>
              </a:buClr>
              <a:buFont typeface="Arial" panose="020B0604020202020204" pitchFamily="34" charset="0"/>
              <a:buChar char="•"/>
            </a:pPr>
            <a:r>
              <a:rPr lang="en-US" sz="2000" dirty="0">
                <a:solidFill>
                  <a:srgbClr val="FFFFFF"/>
                </a:solidFill>
                <a:effectLst>
                  <a:outerShdw blurRad="47625" dist="12700" dir="2700000" algn="tl" rotWithShape="0">
                    <a:srgbClr val="000000">
                      <a:alpha val="36000"/>
                    </a:srgbClr>
                  </a:outerShdw>
                </a:effectLst>
              </a:rPr>
              <a:t>In short, the poem says how we are all part of humanity. You cannot be entirely self-dependent. The author makes it clear how every person’s life matters, and how every loss is a loss of the entire human collective. Every man’s life matters to him, because that man was part of humanity, a humanity that he is a part of.</a:t>
            </a:r>
          </a:p>
          <a:p>
            <a:pPr marL="285750" indent="-228600" defTabSz="914400">
              <a:lnSpc>
                <a:spcPct val="110000"/>
              </a:lnSpc>
              <a:spcBef>
                <a:spcPts val="1000"/>
              </a:spcBef>
              <a:buClr>
                <a:schemeClr val="tx1"/>
              </a:buClr>
              <a:buFont typeface="Arial" panose="020B0604020202020204" pitchFamily="34" charset="0"/>
              <a:buChar char="•"/>
            </a:pPr>
            <a:r>
              <a:rPr lang="en-US" sz="2000" dirty="0">
                <a:solidFill>
                  <a:srgbClr val="FFFFFF"/>
                </a:solidFill>
                <a:effectLst>
                  <a:outerShdw blurRad="47625" dist="12700" dir="2700000" algn="tl" rotWithShape="0">
                    <a:srgbClr val="000000">
                      <a:alpha val="36000"/>
                    </a:srgbClr>
                  </a:outerShdw>
                </a:effectLst>
              </a:rPr>
              <a:t>John Donne</a:t>
            </a:r>
          </a:p>
          <a:p>
            <a:pPr marL="285750" indent="-228600" defTabSz="914400">
              <a:lnSpc>
                <a:spcPct val="110000"/>
              </a:lnSpc>
              <a:spcBef>
                <a:spcPts val="1000"/>
              </a:spcBef>
              <a:buClr>
                <a:schemeClr val="tx1"/>
              </a:buClr>
              <a:buFont typeface="Arial" panose="020B0604020202020204" pitchFamily="34" charset="0"/>
              <a:buChar char="•"/>
            </a:pPr>
            <a:r>
              <a:rPr lang="en-US" sz="2000" b="1" dirty="0">
                <a:solidFill>
                  <a:srgbClr val="FFFFFF"/>
                </a:solidFill>
                <a:effectLst>
                  <a:outerShdw blurRad="47625" dist="12700" dir="2700000" algn="tl" rotWithShape="0">
                    <a:srgbClr val="000000">
                      <a:alpha val="36000"/>
                    </a:srgbClr>
                  </a:outerShdw>
                </a:effectLst>
              </a:rPr>
              <a:t>Born:</a:t>
            </a:r>
            <a:r>
              <a:rPr lang="en-US" sz="2000" dirty="0">
                <a:solidFill>
                  <a:srgbClr val="FFFFFF"/>
                </a:solidFill>
                <a:effectLst>
                  <a:outerShdw blurRad="47625" dist="12700" dir="2700000" algn="tl" rotWithShape="0">
                    <a:srgbClr val="000000">
                      <a:alpha val="36000"/>
                    </a:srgbClr>
                  </a:outerShdw>
                </a:effectLst>
              </a:rPr>
              <a:t>22, 1572, London, England</a:t>
            </a:r>
          </a:p>
          <a:p>
            <a:pPr marL="285750" indent="-228600" defTabSz="914400">
              <a:lnSpc>
                <a:spcPct val="110000"/>
              </a:lnSpc>
              <a:spcBef>
                <a:spcPts val="1000"/>
              </a:spcBef>
              <a:buClr>
                <a:schemeClr val="tx1"/>
              </a:buClr>
              <a:buFont typeface="Arial" panose="020B0604020202020204" pitchFamily="34" charset="0"/>
              <a:buChar char="•"/>
            </a:pPr>
            <a:r>
              <a:rPr lang="en-US" sz="2000" b="1" dirty="0">
                <a:solidFill>
                  <a:srgbClr val="FFFFFF"/>
                </a:solidFill>
                <a:effectLst>
                  <a:outerShdw blurRad="47625" dist="12700" dir="2700000" algn="tl" rotWithShape="0">
                    <a:srgbClr val="000000">
                      <a:alpha val="36000"/>
                    </a:srgbClr>
                  </a:outerShdw>
                </a:effectLst>
              </a:rPr>
              <a:t>Died:</a:t>
            </a:r>
            <a:r>
              <a:rPr lang="en-US" sz="2000" dirty="0">
                <a:solidFill>
                  <a:srgbClr val="FFFFFF"/>
                </a:solidFill>
                <a:effectLst>
                  <a:outerShdw blurRad="47625" dist="12700" dir="2700000" algn="tl" rotWithShape="0">
                    <a:srgbClr val="000000">
                      <a:alpha val="36000"/>
                    </a:srgbClr>
                  </a:outerShdw>
                </a:effectLst>
              </a:rPr>
              <a:t>31, 1631, London, England</a:t>
            </a:r>
          </a:p>
          <a:p>
            <a:pPr marL="285750" indent="-228600" defTabSz="914400">
              <a:lnSpc>
                <a:spcPct val="110000"/>
              </a:lnSpc>
              <a:spcBef>
                <a:spcPts val="1000"/>
              </a:spcBef>
              <a:buClr>
                <a:schemeClr val="tx1"/>
              </a:buClr>
              <a:buFont typeface="Arial" panose="020B0604020202020204" pitchFamily="34" charset="0"/>
              <a:buChar char="•"/>
            </a:pPr>
            <a:r>
              <a:rPr lang="en-US" sz="2000" dirty="0">
                <a:solidFill>
                  <a:srgbClr val="FFFFFF"/>
                </a:solidFill>
                <a:effectLst>
                  <a:outerShdw blurRad="47625" dist="12700" dir="2700000" algn="tl" rotWithShape="0">
                    <a:srgbClr val="000000">
                      <a:alpha val="36000"/>
                    </a:srgbClr>
                  </a:outerShdw>
                </a:effectLst>
              </a:rPr>
              <a:t>As well as a poet, he was also a priest and a lawyer</a:t>
            </a:r>
          </a:p>
          <a:p>
            <a:pPr indent="-228600" defTabSz="914400">
              <a:lnSpc>
                <a:spcPct val="110000"/>
              </a:lnSpc>
              <a:buClr>
                <a:schemeClr val="tx1"/>
              </a:buClr>
              <a:buFont typeface="Arial" panose="020B0604020202020204" pitchFamily="34" charset="0"/>
              <a:buChar char="•"/>
            </a:pPr>
            <a:endParaRPr lang="en-US" sz="2000">
              <a:solidFill>
                <a:srgbClr val="FFFFFF"/>
              </a:solidFill>
              <a:effectLst>
                <a:outerShdw blurRad="47625" dist="12700" dir="2700000" algn="tl" rotWithShape="0">
                  <a:srgbClr val="000000">
                    <a:alpha val="36000"/>
                  </a:srgbClr>
                </a:outerShdw>
              </a:effectLst>
            </a:endParaRPr>
          </a:p>
        </p:txBody>
      </p:sp>
    </p:spTree>
    <p:extLst>
      <p:ext uri="{BB962C8B-B14F-4D97-AF65-F5344CB8AC3E}">
        <p14:creationId xmlns:p14="http://schemas.microsoft.com/office/powerpoint/2010/main" val="1747752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5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0FC8C-037E-4747-95F4-AD9FB62ABDA3}"/>
              </a:ext>
            </a:extLst>
          </p:cNvPr>
          <p:cNvSpPr>
            <a:spLocks noGrp="1"/>
          </p:cNvSpPr>
          <p:nvPr>
            <p:ph type="title"/>
          </p:nvPr>
        </p:nvSpPr>
        <p:spPr>
          <a:xfrm>
            <a:off x="4335731" y="0"/>
            <a:ext cx="10364451" cy="1596177"/>
          </a:xfrm>
        </p:spPr>
        <p:txBody>
          <a:bodyPr/>
          <a:lstStyle/>
          <a:p>
            <a:r>
              <a:rPr lang="en-US" cap="none"/>
              <a:t>Poetic Devices</a:t>
            </a:r>
            <a:endParaRPr lang="en-CA" cap="none"/>
          </a:p>
        </p:txBody>
      </p:sp>
      <p:sp>
        <p:nvSpPr>
          <p:cNvPr id="3" name="TextBox 2">
            <a:extLst>
              <a:ext uri="{FF2B5EF4-FFF2-40B4-BE49-F238E27FC236}">
                <a16:creationId xmlns:a16="http://schemas.microsoft.com/office/drawing/2014/main" id="{0B6BDE15-2281-7B40-9EE1-605E7F766B93}"/>
              </a:ext>
            </a:extLst>
          </p:cNvPr>
          <p:cNvSpPr txBox="1"/>
          <p:nvPr/>
        </p:nvSpPr>
        <p:spPr>
          <a:xfrm>
            <a:off x="698679" y="1997839"/>
            <a:ext cx="4851812" cy="2862322"/>
          </a:xfrm>
          <a:prstGeom prst="rect">
            <a:avLst/>
          </a:prstGeom>
          <a:noFill/>
        </p:spPr>
        <p:txBody>
          <a:bodyPr wrap="square" rtlCol="0">
            <a:spAutoFit/>
          </a:bodyPr>
          <a:lstStyle/>
          <a:p>
            <a:pPr algn="l"/>
            <a:r>
              <a:rPr lang="en-US" sz="2000"/>
              <a:t>No man is an island entire of itself; every man 
is a piece of the continent, a part of the main; 
if a </a:t>
            </a:r>
            <a:r>
              <a:rPr lang="en-US" sz="2000" b="1"/>
              <a:t>clod</a:t>
            </a:r>
            <a:r>
              <a:rPr lang="en-US" sz="2000"/>
              <a:t> be washed away by the sea, Europe 
is the less, as well as if a </a:t>
            </a:r>
            <a:r>
              <a:rPr lang="en-US" sz="2000" b="1"/>
              <a:t>promontory</a:t>
            </a:r>
            <a:r>
              <a:rPr lang="en-US" sz="2000"/>
              <a:t> were, as well as any manner of thy friends or of thine own were; any man’s </a:t>
            </a:r>
            <a:r>
              <a:rPr lang="en-US" sz="2000" b="1"/>
              <a:t>death diminishes </a:t>
            </a:r>
            <a:r>
              <a:rPr lang="en-US" sz="2000"/>
              <a:t>me, because I am involved in mankind. And therefore never send to know for whom the bell tolls; it tolls for thee. </a:t>
            </a:r>
          </a:p>
        </p:txBody>
      </p:sp>
      <p:sp>
        <p:nvSpPr>
          <p:cNvPr id="5" name="TextBox 4">
            <a:extLst>
              <a:ext uri="{FF2B5EF4-FFF2-40B4-BE49-F238E27FC236}">
                <a16:creationId xmlns:a16="http://schemas.microsoft.com/office/drawing/2014/main" id="{0D876FF1-2303-4E7E-8E3F-87E9C02B4D7C}"/>
              </a:ext>
            </a:extLst>
          </p:cNvPr>
          <p:cNvSpPr txBox="1"/>
          <p:nvPr/>
        </p:nvSpPr>
        <p:spPr>
          <a:xfrm>
            <a:off x="6641510" y="2610454"/>
            <a:ext cx="4650184" cy="3693319"/>
          </a:xfrm>
          <a:prstGeom prst="rect">
            <a:avLst/>
          </a:prstGeom>
          <a:noFill/>
        </p:spPr>
        <p:txBody>
          <a:bodyPr wrap="none" rtlCol="0">
            <a:spAutoFit/>
          </a:bodyPr>
          <a:lstStyle/>
          <a:p>
            <a:pPr marL="285750" indent="-285750">
              <a:buFontTx/>
              <a:buChar char="-"/>
            </a:pPr>
            <a:r>
              <a:rPr lang="en-CA"/>
              <a:t>Open-style prose poem</a:t>
            </a:r>
          </a:p>
          <a:p>
            <a:endParaRPr lang="en-CA"/>
          </a:p>
          <a:p>
            <a:pPr marL="285750" indent="-285750">
              <a:buFontTx/>
              <a:buChar char="-"/>
            </a:pPr>
            <a:r>
              <a:rPr lang="en-CA"/>
              <a:t>Relies on land metaphors to represent people</a:t>
            </a:r>
          </a:p>
          <a:p>
            <a:pPr marL="285750" indent="-285750">
              <a:buFontTx/>
              <a:buChar char="-"/>
            </a:pPr>
            <a:endParaRPr lang="en-CA"/>
          </a:p>
          <a:p>
            <a:pPr marL="285750" indent="-285750">
              <a:buFontTx/>
              <a:buChar char="-"/>
            </a:pPr>
            <a:r>
              <a:rPr lang="en-CA"/>
              <a:t>Contains some sound devices like alliteration</a:t>
            </a:r>
          </a:p>
          <a:p>
            <a:pPr marL="285750" indent="-285750">
              <a:buFontTx/>
              <a:buChar char="-"/>
            </a:pPr>
            <a:endParaRPr lang="en-CA"/>
          </a:p>
          <a:p>
            <a:pPr marL="285750" indent="-285750">
              <a:buFontTx/>
              <a:buChar char="-"/>
            </a:pPr>
            <a:r>
              <a:rPr lang="en-CA"/>
              <a:t>Repetition of “as well as”</a:t>
            </a:r>
          </a:p>
          <a:p>
            <a:pPr marL="285750" indent="-285750">
              <a:buFontTx/>
              <a:buChar char="-"/>
            </a:pPr>
            <a:endParaRPr lang="en-CA"/>
          </a:p>
          <a:p>
            <a:endParaRPr lang="en-CA"/>
          </a:p>
          <a:p>
            <a:pPr marL="285750" indent="-285750">
              <a:buFontTx/>
              <a:buChar char="-"/>
            </a:pPr>
            <a:endParaRPr lang="en-CA"/>
          </a:p>
          <a:p>
            <a:pPr marL="285750" indent="-285750">
              <a:buFontTx/>
              <a:buChar char="-"/>
            </a:pPr>
            <a:endParaRPr lang="en-CA"/>
          </a:p>
          <a:p>
            <a:pPr marL="285750" indent="-285750">
              <a:buFontTx/>
              <a:buChar char="-"/>
            </a:pPr>
            <a:endParaRPr lang="en-CA"/>
          </a:p>
          <a:p>
            <a:pPr marL="285750" indent="-285750">
              <a:buFontTx/>
              <a:buChar char="-"/>
            </a:pPr>
            <a:endParaRPr lang="en-CA"/>
          </a:p>
        </p:txBody>
      </p:sp>
    </p:spTree>
    <p:extLst>
      <p:ext uri="{BB962C8B-B14F-4D97-AF65-F5344CB8AC3E}">
        <p14:creationId xmlns:p14="http://schemas.microsoft.com/office/powerpoint/2010/main" val="264611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30C67D08-55E7-4DB3-9D3E-40EB5E0DD1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406A07E-62B4-46A6-8BB9-FB6F612C43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large rock&#10;&#10;Description generated with very high confidence">
            <a:extLst>
              <a:ext uri="{FF2B5EF4-FFF2-40B4-BE49-F238E27FC236}">
                <a16:creationId xmlns:a16="http://schemas.microsoft.com/office/drawing/2014/main" id="{E379B430-199B-4C7A-A69D-E14CE2D628B9}"/>
              </a:ext>
            </a:extLst>
          </p:cNvPr>
          <p:cNvPicPr>
            <a:picLocks noChangeAspect="1"/>
          </p:cNvPicPr>
          <p:nvPr/>
        </p:nvPicPr>
        <p:blipFill rotWithShape="1">
          <a:blip r:embed="rId4">
            <a:alphaModFix amt="25000"/>
          </a:blip>
          <a:srcRect t="16934"/>
          <a:stretch/>
        </p:blipFill>
        <p:spPr>
          <a:xfrm>
            <a:off x="20" y="-3278"/>
            <a:ext cx="12191980" cy="6861278"/>
          </a:xfrm>
          <a:prstGeom prst="rect">
            <a:avLst/>
          </a:prstGeom>
        </p:spPr>
      </p:pic>
      <p:pic>
        <p:nvPicPr>
          <p:cNvPr id="15" name="Picture 14">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80FC8C-037E-4747-95F4-AD9FB62ABDA3}"/>
              </a:ext>
            </a:extLst>
          </p:cNvPr>
          <p:cNvSpPr>
            <a:spLocks noGrp="1"/>
          </p:cNvSpPr>
          <p:nvPr>
            <p:ph type="title"/>
          </p:nvPr>
        </p:nvSpPr>
        <p:spPr>
          <a:xfrm>
            <a:off x="913775" y="618517"/>
            <a:ext cx="10364451" cy="1596177"/>
          </a:xfrm>
        </p:spPr>
        <p:txBody>
          <a:bodyPr vert="horz" lIns="91440" tIns="45720" rIns="91440" bIns="45720" rtlCol="0" anchor="ctr">
            <a:normAutofit/>
          </a:bodyPr>
          <a:lstStyle/>
          <a:p>
            <a:r>
              <a:rPr lang="en-US"/>
              <a:t>Analysis</a:t>
            </a:r>
          </a:p>
        </p:txBody>
      </p:sp>
      <p:sp>
        <p:nvSpPr>
          <p:cNvPr id="3" name="TextBox 2">
            <a:extLst>
              <a:ext uri="{FF2B5EF4-FFF2-40B4-BE49-F238E27FC236}">
                <a16:creationId xmlns:a16="http://schemas.microsoft.com/office/drawing/2014/main" id="{4D150191-1A23-4C98-8915-112629FBD6F6}"/>
              </a:ext>
            </a:extLst>
          </p:cNvPr>
          <p:cNvSpPr txBox="1"/>
          <p:nvPr/>
        </p:nvSpPr>
        <p:spPr>
          <a:xfrm>
            <a:off x="913774" y="2367092"/>
            <a:ext cx="10363826" cy="342410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defTabSz="914400">
              <a:lnSpc>
                <a:spcPct val="120000"/>
              </a:lnSpc>
              <a:spcAft>
                <a:spcPts val="600"/>
              </a:spcAft>
              <a:buClr>
                <a:schemeClr val="tx1"/>
              </a:buClr>
              <a:buFont typeface="Arial" panose="020B0604020202020204" pitchFamily="34" charset="0"/>
              <a:buChar char="•"/>
            </a:pPr>
            <a:r>
              <a:rPr lang="en-US" cap="all">
                <a:effectLst>
                  <a:outerShdw blurRad="47625" dist="12700" dir="2700000" algn="tl" rotWithShape="0">
                    <a:srgbClr val="000000">
                      <a:alpha val="36000"/>
                    </a:srgbClr>
                  </a:outerShdw>
                </a:effectLst>
              </a:rPr>
              <a:t>"No man is an island entire of itself; every man  </a:t>
            </a:r>
            <a:br>
              <a:rPr lang="en-US" cap="all">
                <a:effectLst>
                  <a:outerShdw blurRad="47625" dist="12700" dir="2700000" algn="tl" rotWithShape="0">
                    <a:srgbClr val="000000">
                      <a:alpha val="36000"/>
                    </a:srgbClr>
                  </a:outerShdw>
                </a:effectLst>
              </a:rPr>
            </a:br>
            <a:r>
              <a:rPr lang="en-US" cap="all">
                <a:effectLst>
                  <a:outerShdw blurRad="47625" dist="12700" dir="2700000" algn="tl" rotWithShape="0">
                    <a:srgbClr val="000000">
                      <a:alpha val="36000"/>
                    </a:srgbClr>
                  </a:outerShdw>
                </a:effectLst>
              </a:rPr>
              <a:t> is a piece of the continent, a part of the main"</a:t>
            </a:r>
          </a:p>
          <a:p>
            <a:pPr indent="-228600" defTabSz="914400">
              <a:lnSpc>
                <a:spcPct val="120000"/>
              </a:lnSpc>
              <a:spcAft>
                <a:spcPts val="600"/>
              </a:spcAft>
              <a:buClr>
                <a:schemeClr val="tx1"/>
              </a:buClr>
              <a:buFont typeface="Arial" panose="020B0604020202020204" pitchFamily="34" charset="0"/>
              <a:buChar char="•"/>
            </a:pPr>
            <a:endParaRPr lang="en-US" cap="all">
              <a:effectLst>
                <a:outerShdw blurRad="47625" dist="12700" dir="2700000" algn="tl" rotWithShape="0">
                  <a:srgbClr val="000000">
                    <a:alpha val="36000"/>
                  </a:srgbClr>
                </a:outerShdw>
              </a:effectLst>
            </a:endParaRPr>
          </a:p>
          <a:p>
            <a:pPr indent="-228600" defTabSz="914400">
              <a:lnSpc>
                <a:spcPct val="120000"/>
              </a:lnSpc>
              <a:spcAft>
                <a:spcPts val="600"/>
              </a:spcAft>
              <a:buClr>
                <a:schemeClr val="tx1"/>
              </a:buClr>
              <a:buFont typeface="Arial" panose="020B0604020202020204" pitchFamily="34" charset="0"/>
              <a:buChar char="•"/>
            </a:pPr>
            <a:r>
              <a:rPr lang="en-US" cap="all">
                <a:effectLst>
                  <a:outerShdw blurRad="47625" dist="12700" dir="2700000" algn="tl" rotWithShape="0">
                    <a:srgbClr val="000000">
                      <a:alpha val="36000"/>
                    </a:srgbClr>
                  </a:outerShdw>
                </a:effectLst>
              </a:rPr>
              <a:t>"if a clod be washed away by the sea, Europe  </a:t>
            </a:r>
            <a:br>
              <a:rPr lang="en-US" cap="all">
                <a:effectLst>
                  <a:outerShdw blurRad="47625" dist="12700" dir="2700000" algn="tl" rotWithShape="0">
                    <a:srgbClr val="000000">
                      <a:alpha val="36000"/>
                    </a:srgbClr>
                  </a:outerShdw>
                </a:effectLst>
              </a:rPr>
            </a:br>
            <a:r>
              <a:rPr lang="en-US" cap="all">
                <a:effectLst>
                  <a:outerShdw blurRad="47625" dist="12700" dir="2700000" algn="tl" rotWithShape="0">
                    <a:srgbClr val="000000">
                      <a:alpha val="36000"/>
                    </a:srgbClr>
                  </a:outerShdw>
                </a:effectLst>
              </a:rPr>
              <a:t> is the less, as well as if a promontory were"</a:t>
            </a:r>
          </a:p>
          <a:p>
            <a:pPr indent="-228600" defTabSz="914400">
              <a:lnSpc>
                <a:spcPct val="120000"/>
              </a:lnSpc>
              <a:spcAft>
                <a:spcPts val="600"/>
              </a:spcAft>
              <a:buClr>
                <a:schemeClr val="tx1"/>
              </a:buClr>
              <a:buFont typeface="Arial" panose="020B0604020202020204" pitchFamily="34" charset="0"/>
              <a:buChar char="•"/>
            </a:pPr>
            <a:endParaRPr lang="en-US" cap="all">
              <a:effectLst>
                <a:outerShdw blurRad="47625" dist="12700" dir="2700000" algn="tl" rotWithShape="0">
                  <a:srgbClr val="000000">
                    <a:alpha val="36000"/>
                  </a:srgbClr>
                </a:outerShdw>
              </a:effectLst>
            </a:endParaRPr>
          </a:p>
          <a:p>
            <a:pPr indent="-228600" defTabSz="914400">
              <a:lnSpc>
                <a:spcPct val="120000"/>
              </a:lnSpc>
              <a:spcAft>
                <a:spcPts val="600"/>
              </a:spcAft>
              <a:buClr>
                <a:schemeClr val="tx1"/>
              </a:buClr>
              <a:buFont typeface="Arial" panose="020B0604020202020204" pitchFamily="34" charset="0"/>
              <a:buChar char="•"/>
            </a:pPr>
            <a:r>
              <a:rPr lang="en-US" cap="all">
                <a:effectLst>
                  <a:outerShdw blurRad="47625" dist="12700" dir="2700000" algn="tl" rotWithShape="0">
                    <a:srgbClr val="000000">
                      <a:alpha val="36000"/>
                    </a:srgbClr>
                  </a:outerShdw>
                </a:effectLst>
              </a:rPr>
              <a:t>"therefore never send to know for whom the bell tolls; it tolls for thee."</a:t>
            </a:r>
          </a:p>
        </p:txBody>
      </p:sp>
    </p:spTree>
    <p:extLst>
      <p:ext uri="{BB962C8B-B14F-4D97-AF65-F5344CB8AC3E}">
        <p14:creationId xmlns:p14="http://schemas.microsoft.com/office/powerpoint/2010/main" val="322982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 name="Picture 2">
            <a:extLst>
              <a:ext uri="{FF2B5EF4-FFF2-40B4-BE49-F238E27FC236}">
                <a16:creationId xmlns:a16="http://schemas.microsoft.com/office/drawing/2014/main" id="{30C67D08-55E7-4DB3-9D3E-40EB5E0DD1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1">
            <a:extLst>
              <a:ext uri="{FF2B5EF4-FFF2-40B4-BE49-F238E27FC236}">
                <a16:creationId xmlns:a16="http://schemas.microsoft.com/office/drawing/2014/main" id="{0406A07E-62B4-46A6-8BB9-FB6F612C43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9" name="Rectangle 63">
            <a:extLst>
              <a:ext uri="{FF2B5EF4-FFF2-40B4-BE49-F238E27FC236}">
                <a16:creationId xmlns:a16="http://schemas.microsoft.com/office/drawing/2014/main" id="{A3EA91FD-72A8-4EE2-A061-96BD6F39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2">
            <a:extLst>
              <a:ext uri="{FF2B5EF4-FFF2-40B4-BE49-F238E27FC236}">
                <a16:creationId xmlns:a16="http://schemas.microsoft.com/office/drawing/2014/main" id="{07BD321D-C93F-45FE-8C85-A81062AA41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A group of people posing for a photo&#10;&#10;Description generated with very high confidence">
            <a:extLst>
              <a:ext uri="{FF2B5EF4-FFF2-40B4-BE49-F238E27FC236}">
                <a16:creationId xmlns:a16="http://schemas.microsoft.com/office/drawing/2014/main" id="{2426DBD2-0474-4DD6-8935-A1045B614A0E}"/>
              </a:ext>
            </a:extLst>
          </p:cNvPr>
          <p:cNvPicPr>
            <a:picLocks noChangeAspect="1"/>
          </p:cNvPicPr>
          <p:nvPr/>
        </p:nvPicPr>
        <p:blipFill rotWithShape="1">
          <a:blip r:embed="rId4"/>
          <a:srcRect l="15818" r="11769"/>
          <a:stretch/>
        </p:blipFill>
        <p:spPr>
          <a:xfrm>
            <a:off x="1" y="10"/>
            <a:ext cx="7552944" cy="6857990"/>
          </a:xfrm>
          <a:prstGeom prst="rect">
            <a:avLst/>
          </a:prstGeom>
        </p:spPr>
      </p:pic>
      <p:cxnSp>
        <p:nvCxnSpPr>
          <p:cNvPr id="63" name="Straight Connector 67">
            <a:extLst>
              <a:ext uri="{FF2B5EF4-FFF2-40B4-BE49-F238E27FC236}">
                <a16:creationId xmlns:a16="http://schemas.microsoft.com/office/drawing/2014/main" id="{869A403A-9D03-404A-8615-9FB2133440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8202"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CF97C8A3-46D6-41E8-BE14-FB5EDE098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EF9C92-586B-423E-9F54-65374ADEC6CF}"/>
              </a:ext>
            </a:extLst>
          </p:cNvPr>
          <p:cNvSpPr>
            <a:spLocks noGrp="1"/>
          </p:cNvSpPr>
          <p:nvPr>
            <p:ph type="title"/>
          </p:nvPr>
        </p:nvSpPr>
        <p:spPr>
          <a:xfrm>
            <a:off x="8196408" y="640831"/>
            <a:ext cx="3352128" cy="1573863"/>
          </a:xfrm>
        </p:spPr>
        <p:txBody>
          <a:bodyPr vert="horz" lIns="91440" tIns="45720" rIns="91440" bIns="45720" rtlCol="0" anchor="ctr">
            <a:normAutofit/>
          </a:bodyPr>
          <a:lstStyle/>
          <a:p>
            <a:pPr algn="l"/>
            <a:r>
              <a:rPr lang="en-US"/>
              <a:t>No man is an island</a:t>
            </a:r>
          </a:p>
          <a:p>
            <a:pPr algn="l"/>
            <a:r>
              <a:rPr lang="en-US"/>
              <a:t>Imagery </a:t>
            </a:r>
          </a:p>
        </p:txBody>
      </p:sp>
      <p:sp>
        <p:nvSpPr>
          <p:cNvPr id="4" name="TextBox 3">
            <a:extLst>
              <a:ext uri="{FF2B5EF4-FFF2-40B4-BE49-F238E27FC236}">
                <a16:creationId xmlns:a16="http://schemas.microsoft.com/office/drawing/2014/main" id="{DD6C0B53-DC26-4845-9CD5-098E496B3A47}"/>
              </a:ext>
            </a:extLst>
          </p:cNvPr>
          <p:cNvSpPr txBox="1"/>
          <p:nvPr/>
        </p:nvSpPr>
        <p:spPr>
          <a:xfrm>
            <a:off x="8196408" y="2367092"/>
            <a:ext cx="3352128" cy="388130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914400">
              <a:lnSpc>
                <a:spcPct val="110000"/>
              </a:lnSpc>
              <a:spcAft>
                <a:spcPts val="600"/>
              </a:spcAft>
              <a:buClr>
                <a:schemeClr val="tx1"/>
              </a:buClr>
            </a:pPr>
            <a:endParaRPr lang="en-US" cap="all">
              <a:effectLst>
                <a:outerShdw blurRad="47625" dist="12700" dir="2700000" algn="tl" rotWithShape="0">
                  <a:srgbClr val="000000">
                    <a:alpha val="36000"/>
                  </a:srgbClr>
                </a:outerShdw>
              </a:effectLst>
            </a:endParaRPr>
          </a:p>
        </p:txBody>
      </p:sp>
      <p:sp>
        <p:nvSpPr>
          <p:cNvPr id="3" name="TextBox 2">
            <a:extLst>
              <a:ext uri="{FF2B5EF4-FFF2-40B4-BE49-F238E27FC236}">
                <a16:creationId xmlns:a16="http://schemas.microsoft.com/office/drawing/2014/main" id="{73DB226D-4B4E-489C-82DE-1C3521F18C51}"/>
              </a:ext>
            </a:extLst>
          </p:cNvPr>
          <p:cNvSpPr txBox="1"/>
          <p:nvPr/>
        </p:nvSpPr>
        <p:spPr>
          <a:xfrm>
            <a:off x="1338049" y="1931504"/>
            <a:ext cx="2743200"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endParaRPr lang="en-US"/>
          </a:p>
          <a:p>
            <a:pPr>
              <a:spcAft>
                <a:spcPts val="600"/>
              </a:spcAft>
            </a:pPr>
            <a:endParaRPr lang="en-US">
              <a:cs typeface="Calibri"/>
            </a:endParaRPr>
          </a:p>
        </p:txBody>
      </p:sp>
      <p:sp>
        <p:nvSpPr>
          <p:cNvPr id="9" name="TextBox 8">
            <a:extLst>
              <a:ext uri="{FF2B5EF4-FFF2-40B4-BE49-F238E27FC236}">
                <a16:creationId xmlns:a16="http://schemas.microsoft.com/office/drawing/2014/main" id="{63189FEE-6E13-44D5-970C-6B354F06FA47}"/>
              </a:ext>
            </a:extLst>
          </p:cNvPr>
          <p:cNvSpPr txBox="1"/>
          <p:nvPr/>
        </p:nvSpPr>
        <p:spPr>
          <a:xfrm>
            <a:off x="7959306" y="2294627"/>
            <a:ext cx="386463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No man is an island trying to blur the lines between our selfish differences in humanity, and what we believe divides us.</a:t>
            </a:r>
          </a:p>
          <a:p>
            <a:endParaRPr lang="en-US"/>
          </a:p>
          <a:p>
            <a:r>
              <a:rPr lang="en-US"/>
              <a:t>- John Donne famous line "</a:t>
            </a:r>
            <a:r>
              <a:rPr lang="en-US">
                <a:latin typeface="TW Cen MT"/>
              </a:rPr>
              <a:t>for whom the bell tolls; it tolls for thee." </a:t>
            </a:r>
          </a:p>
          <a:p>
            <a:r>
              <a:rPr lang="en-US">
                <a:latin typeface="TW Cen MT"/>
              </a:rPr>
              <a:t>- no matter who you are the bell will ring for you.</a:t>
            </a:r>
            <a:endParaRPr lang="en-US">
              <a:latin typeface="TW Cen MT"/>
              <a:ea typeface="+mn-lt"/>
              <a:cs typeface="+mn-lt"/>
            </a:endParaRPr>
          </a:p>
          <a:p>
            <a:endParaRPr lang="en-US"/>
          </a:p>
        </p:txBody>
      </p:sp>
    </p:spTree>
    <p:extLst>
      <p:ext uri="{BB962C8B-B14F-4D97-AF65-F5344CB8AC3E}">
        <p14:creationId xmlns:p14="http://schemas.microsoft.com/office/powerpoint/2010/main" val="32072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
            <a:extLst>
              <a:ext uri="{FF2B5EF4-FFF2-40B4-BE49-F238E27FC236}">
                <a16:creationId xmlns:a16="http://schemas.microsoft.com/office/drawing/2014/main" id="{30C67D08-55E7-4DB3-9D3E-40EB5E0DD1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4AB45E4C-11EA-42EC-90EB-EC4073F2C0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4" descr="A picture containing text, book&#10;&#10;Description generated with very high confidence">
            <a:extLst>
              <a:ext uri="{FF2B5EF4-FFF2-40B4-BE49-F238E27FC236}">
                <a16:creationId xmlns:a16="http://schemas.microsoft.com/office/drawing/2014/main" id="{383959D9-6C24-4265-83E0-D778438DD95F}"/>
              </a:ext>
            </a:extLst>
          </p:cNvPr>
          <p:cNvPicPr>
            <a:picLocks noChangeAspect="1"/>
          </p:cNvPicPr>
          <p:nvPr/>
        </p:nvPicPr>
        <p:blipFill rotWithShape="1">
          <a:blip r:embed="rId4"/>
          <a:srcRect r="-1" b="3021"/>
          <a:stretch/>
        </p:blipFill>
        <p:spPr>
          <a:xfrm>
            <a:off x="3078163" y="550656"/>
            <a:ext cx="6035675" cy="3292475"/>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F8F75FCF-FB8B-4ACB-934E-655B699C7ACF}"/>
              </a:ext>
            </a:extLst>
          </p:cNvPr>
          <p:cNvSpPr>
            <a:spLocks noGrp="1"/>
          </p:cNvSpPr>
          <p:nvPr>
            <p:ph type="title"/>
          </p:nvPr>
        </p:nvSpPr>
        <p:spPr>
          <a:xfrm>
            <a:off x="1751012" y="3909806"/>
            <a:ext cx="8689976" cy="1345888"/>
          </a:xfrm>
        </p:spPr>
        <p:txBody>
          <a:bodyPr vert="horz" lIns="91440" tIns="45720" rIns="91440" bIns="45720" rtlCol="0" anchor="b">
            <a:normAutofit/>
          </a:bodyPr>
          <a:lstStyle/>
          <a:p>
            <a:r>
              <a:rPr lang="en-US" sz="4800"/>
              <a:t>Poem 2: The Man He Killed</a:t>
            </a:r>
          </a:p>
        </p:txBody>
      </p:sp>
      <p:sp>
        <p:nvSpPr>
          <p:cNvPr id="3" name="TextBox 2">
            <a:extLst>
              <a:ext uri="{FF2B5EF4-FFF2-40B4-BE49-F238E27FC236}">
                <a16:creationId xmlns:a16="http://schemas.microsoft.com/office/drawing/2014/main" id="{00AEE4F3-6D64-4E28-B2AB-A65454D414A7}"/>
              </a:ext>
            </a:extLst>
          </p:cNvPr>
          <p:cNvSpPr txBox="1"/>
          <p:nvPr/>
        </p:nvSpPr>
        <p:spPr>
          <a:xfrm>
            <a:off x="1751012" y="5237163"/>
            <a:ext cx="8689976" cy="744537"/>
          </a:xfrm>
          <a:prstGeom prst="rect">
            <a:avLst/>
          </a:prstGeom>
        </p:spPr>
        <p:txBody>
          <a:bodyPr vert="horz" lIns="91440" tIns="45720" rIns="91440" bIns="45720" rtlCol="0">
            <a:normAutofit/>
          </a:bodyPr>
          <a:lstStyle/>
          <a:p>
            <a:pPr algn="ctr" defTabSz="914400">
              <a:lnSpc>
                <a:spcPct val="120000"/>
              </a:lnSpc>
              <a:spcBef>
                <a:spcPts val="1000"/>
              </a:spcBef>
              <a:buClr>
                <a:schemeClr val="tx1"/>
              </a:buClr>
            </a:pPr>
            <a:r>
              <a:rPr lang="en-US" sz="2200" cap="all">
                <a:solidFill>
                  <a:schemeClr val="tx1">
                    <a:lumMod val="75000"/>
                  </a:schemeClr>
                </a:solidFill>
                <a:effectLst>
                  <a:outerShdw blurRad="47625" dist="12700" dir="2700000" algn="tl" rotWithShape="0">
                    <a:srgbClr val="000000">
                      <a:alpha val="36000"/>
                    </a:srgbClr>
                  </a:outerShdw>
                </a:effectLst>
              </a:rPr>
              <a:t>By: Thomas Hardy</a:t>
            </a:r>
          </a:p>
        </p:txBody>
      </p:sp>
    </p:spTree>
    <p:extLst>
      <p:ext uri="{BB962C8B-B14F-4D97-AF65-F5344CB8AC3E}">
        <p14:creationId xmlns:p14="http://schemas.microsoft.com/office/powerpoint/2010/main" val="69330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0C67D08-55E7-4DB3-9D3E-40EB5E0DD1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406A07E-62B4-46A6-8BB9-FB6F612C43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4" name="Rectangle 13">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group of people standing in a field&#10;&#10;Description generated with very high confidence">
            <a:extLst>
              <a:ext uri="{FF2B5EF4-FFF2-40B4-BE49-F238E27FC236}">
                <a16:creationId xmlns:a16="http://schemas.microsoft.com/office/drawing/2014/main" id="{516D1084-C7E4-41F3-914A-E96997B6C45F}"/>
              </a:ext>
            </a:extLst>
          </p:cNvPr>
          <p:cNvPicPr>
            <a:picLocks noChangeAspect="1"/>
          </p:cNvPicPr>
          <p:nvPr/>
        </p:nvPicPr>
        <p:blipFill rotWithShape="1">
          <a:blip r:embed="rId5">
            <a:alphaModFix amt="25000"/>
          </a:blip>
          <a:srcRect b="27150"/>
          <a:stretch/>
        </p:blipFill>
        <p:spPr>
          <a:xfrm>
            <a:off x="20" y="-3278"/>
            <a:ext cx="12191980" cy="6861278"/>
          </a:xfrm>
          <a:prstGeom prst="rect">
            <a:avLst/>
          </a:prstGeom>
        </p:spPr>
      </p:pic>
      <p:pic>
        <p:nvPicPr>
          <p:cNvPr id="16" name="Picture 15">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AD77D-7BBC-4CD6-B553-753DB86C352F}"/>
              </a:ext>
            </a:extLst>
          </p:cNvPr>
          <p:cNvSpPr>
            <a:spLocks noGrp="1"/>
          </p:cNvSpPr>
          <p:nvPr>
            <p:ph type="title"/>
          </p:nvPr>
        </p:nvSpPr>
        <p:spPr>
          <a:xfrm>
            <a:off x="913775" y="618517"/>
            <a:ext cx="10364451" cy="1596177"/>
          </a:xfrm>
        </p:spPr>
        <p:txBody>
          <a:bodyPr vert="horz" lIns="91440" tIns="45720" rIns="91440" bIns="45720" rtlCol="0" anchor="ctr">
            <a:normAutofit/>
          </a:bodyPr>
          <a:lstStyle/>
          <a:p>
            <a:r>
              <a:rPr lang="en-US" sz="3600"/>
              <a:t>Summary</a:t>
            </a:r>
          </a:p>
        </p:txBody>
      </p:sp>
      <p:sp>
        <p:nvSpPr>
          <p:cNvPr id="3" name="Content Placeholder 2">
            <a:extLst>
              <a:ext uri="{FF2B5EF4-FFF2-40B4-BE49-F238E27FC236}">
                <a16:creationId xmlns:a16="http://schemas.microsoft.com/office/drawing/2014/main" id="{6E888A4C-2F2F-429E-8F9B-B21362C0A955}"/>
              </a:ext>
            </a:extLst>
          </p:cNvPr>
          <p:cNvSpPr>
            <a:spLocks noGrp="1"/>
          </p:cNvSpPr>
          <p:nvPr>
            <p:ph sz="quarter" idx="13"/>
          </p:nvPr>
        </p:nvSpPr>
        <p:spPr>
          <a:xfrm>
            <a:off x="913774" y="2367092"/>
            <a:ext cx="10363826" cy="3424107"/>
          </a:xfrm>
        </p:spPr>
        <p:txBody>
          <a:bodyPr vert="horz" lIns="91440" tIns="45720" rIns="91440" bIns="45720" rtlCol="0" anchor="t">
            <a:normAutofit fontScale="70000" lnSpcReduction="20000"/>
          </a:bodyPr>
          <a:lstStyle/>
          <a:p>
            <a:pPr marL="285750" indent="-285750">
              <a:lnSpc>
                <a:spcPct val="100000"/>
              </a:lnSpc>
              <a:spcBef>
                <a:spcPts val="0"/>
              </a:spcBef>
              <a:buChar char="-"/>
            </a:pPr>
            <a:endParaRPr lang="en-US"/>
          </a:p>
          <a:p>
            <a:pPr>
              <a:lnSpc>
                <a:spcPct val="100000"/>
              </a:lnSpc>
              <a:spcBef>
                <a:spcPts val="0"/>
              </a:spcBef>
            </a:pPr>
            <a:endParaRPr lang="en-US">
              <a:latin typeface="Calibri"/>
              <a:cs typeface="Calibri"/>
            </a:endParaRPr>
          </a:p>
          <a:p>
            <a:pPr marL="0">
              <a:spcBef>
                <a:spcPts val="0"/>
              </a:spcBef>
            </a:pPr>
            <a:r>
              <a:rPr lang="en-US" dirty="0"/>
              <a:t>Thomas hardy</a:t>
            </a:r>
          </a:p>
          <a:p>
            <a:pPr>
              <a:spcBef>
                <a:spcPts val="0"/>
              </a:spcBef>
            </a:pPr>
            <a:r>
              <a:rPr lang="en-US" b="1" dirty="0"/>
              <a:t>Born: </a:t>
            </a:r>
            <a:r>
              <a:rPr lang="en-US" dirty="0"/>
              <a:t>Jun 2, 1840, </a:t>
            </a:r>
            <a:r>
              <a:rPr lang="en-US" dirty="0" err="1"/>
              <a:t>Stinsford</a:t>
            </a:r>
            <a:r>
              <a:rPr lang="en-US" dirty="0"/>
              <a:t>, Dorset, England</a:t>
            </a:r>
          </a:p>
          <a:p>
            <a:pPr>
              <a:spcBef>
                <a:spcPts val="0"/>
              </a:spcBef>
            </a:pPr>
            <a:r>
              <a:rPr lang="en-US" b="1" dirty="0"/>
              <a:t>Died: </a:t>
            </a:r>
            <a:r>
              <a:rPr lang="en-US" dirty="0"/>
              <a:t>Jan 11, 1928, Dorchester, Dorset, England</a:t>
            </a:r>
          </a:p>
          <a:p>
            <a:pPr>
              <a:spcBef>
                <a:spcPts val="0"/>
              </a:spcBef>
            </a:pPr>
            <a:r>
              <a:rPr lang="en-US" dirty="0"/>
              <a:t>He also worked as a stonemason and a builder.</a:t>
            </a:r>
          </a:p>
          <a:p>
            <a:pPr>
              <a:spcBef>
                <a:spcPts val="0"/>
              </a:spcBef>
            </a:pPr>
            <a:r>
              <a:rPr lang="en-US" dirty="0"/>
              <a:t> He joined Arthur Bloomfield's practice as assistant architect in April 1862 and worked with Bloomfield on all saints' parish church in Windsor. He also spoke out against the Boer war when most of </a:t>
            </a:r>
            <a:r>
              <a:rPr lang="en-US" dirty="0" err="1"/>
              <a:t>england</a:t>
            </a:r>
            <a:r>
              <a:rPr lang="en-US" dirty="0"/>
              <a:t> was in favor of it.</a:t>
            </a:r>
          </a:p>
          <a:p>
            <a:pPr marL="0"/>
            <a:endParaRPr lang="en-US"/>
          </a:p>
          <a:p>
            <a:pPr>
              <a:spcBef>
                <a:spcPts val="0"/>
              </a:spcBef>
            </a:pPr>
            <a:r>
              <a:rPr lang="en-US" dirty="0">
                <a:ea typeface="+mn-lt"/>
                <a:cs typeface="+mn-lt"/>
              </a:rPr>
              <a:t>The poem is about A soldier who recounts a time he killed someone in a war. He shows deep regret, stating how in the end, the two were very much alike and had they met under different circumstances, they could have been friends. The poem ends with a statement about how war can make a man kill even potential friends for the most trivial of reasons.</a:t>
            </a:r>
            <a:endParaRPr lang="en-US" dirty="0"/>
          </a:p>
          <a:p>
            <a:endParaRPr lang="en-US"/>
          </a:p>
          <a:p>
            <a:endParaRPr lang="en-US"/>
          </a:p>
          <a:p>
            <a:pPr>
              <a:spcBef>
                <a:spcPts val="0"/>
              </a:spcBef>
            </a:pPr>
            <a:endParaRPr lang="en-US"/>
          </a:p>
          <a:p>
            <a:endParaRPr lang="en-US"/>
          </a:p>
        </p:txBody>
      </p:sp>
    </p:spTree>
    <p:extLst>
      <p:ext uri="{BB962C8B-B14F-4D97-AF65-F5344CB8AC3E}">
        <p14:creationId xmlns:p14="http://schemas.microsoft.com/office/powerpoint/2010/main" val="211097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78000"/>
                    </a14:imgEffect>
                  </a14:imgLayer>
                </a14:imgProps>
              </a:ext>
            </a:extLst>
          </a:blip>
          <a:srcRect/>
          <a:stretch>
            <a:fillRect t="-12000" b="-12000"/>
          </a:stretch>
        </a:blip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467DDFF4-7652-4478-8456-9E15719F9A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a:extLst>
              <a:ext uri="{FF2B5EF4-FFF2-40B4-BE49-F238E27FC236}">
                <a16:creationId xmlns:a16="http://schemas.microsoft.com/office/drawing/2014/main" id="{B65C2F08-9045-42E1-A9CB-D4FDB39B0D4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3">
            <a:extLst>
              <a:ext uri="{FF2B5EF4-FFF2-40B4-BE49-F238E27FC236}">
                <a16:creationId xmlns:a16="http://schemas.microsoft.com/office/drawing/2014/main" id="{5A428F9F-90A8-4A92-BD47-B411F785C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AD27C419-ED5A-41B2-8002-141D64246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a:extLst>
              <a:ext uri="{FF2B5EF4-FFF2-40B4-BE49-F238E27FC236}">
                <a16:creationId xmlns:a16="http://schemas.microsoft.com/office/drawing/2014/main" id="{BA061C32-0067-4E9B-A78F-96F19B94A0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04069914-62E3-40A5-AFCD-215CCCBF44D9}"/>
              </a:ext>
            </a:extLst>
          </p:cNvPr>
          <p:cNvSpPr>
            <a:spLocks noGrp="1"/>
          </p:cNvSpPr>
          <p:nvPr>
            <p:ph sz="half" idx="2"/>
          </p:nvPr>
        </p:nvSpPr>
        <p:spPr>
          <a:xfrm>
            <a:off x="1305136" y="472505"/>
            <a:ext cx="3754294" cy="4611559"/>
          </a:xfrm>
        </p:spPr>
        <p:txBody>
          <a:bodyPr vert="horz" lIns="91440" tIns="45720" rIns="91440" bIns="45720" rtlCol="0" anchor="t">
            <a:noAutofit/>
          </a:bodyPr>
          <a:lstStyle/>
          <a:p>
            <a:pPr marL="0" indent="0">
              <a:lnSpc>
                <a:spcPct val="110000"/>
              </a:lnSpc>
              <a:spcBef>
                <a:spcPts val="0"/>
              </a:spcBef>
              <a:buNone/>
            </a:pPr>
            <a:r>
              <a:rPr lang="en-US" sz="1400"/>
              <a:t>Had he and I but met </a:t>
            </a:r>
          </a:p>
          <a:p>
            <a:pPr marL="0" indent="0">
              <a:lnSpc>
                <a:spcPct val="110000"/>
              </a:lnSpc>
              <a:spcBef>
                <a:spcPts val="0"/>
              </a:spcBef>
              <a:buNone/>
            </a:pPr>
            <a:r>
              <a:rPr lang="en-US" sz="1400"/>
              <a:t>By some old ancient inn, </a:t>
            </a:r>
          </a:p>
          <a:p>
            <a:pPr marL="0" indent="0">
              <a:lnSpc>
                <a:spcPct val="110000"/>
              </a:lnSpc>
              <a:spcBef>
                <a:spcPts val="0"/>
              </a:spcBef>
              <a:buNone/>
            </a:pPr>
            <a:r>
              <a:rPr lang="en-US" sz="1400"/>
              <a:t>We should have sat us down to wet </a:t>
            </a:r>
          </a:p>
          <a:p>
            <a:pPr marL="0" indent="0">
              <a:lnSpc>
                <a:spcPct val="110000"/>
              </a:lnSpc>
              <a:spcBef>
                <a:spcPts val="0"/>
              </a:spcBef>
              <a:buNone/>
            </a:pPr>
            <a:r>
              <a:rPr lang="en-US" sz="1400"/>
              <a:t>Right many a </a:t>
            </a:r>
            <a:r>
              <a:rPr lang="en-US" sz="1400" err="1"/>
              <a:t>nipperkin</a:t>
            </a:r>
            <a:r>
              <a:rPr lang="en-US" sz="1400"/>
              <a:t>! </a:t>
            </a:r>
          </a:p>
          <a:p>
            <a:pPr marL="0" indent="0">
              <a:lnSpc>
                <a:spcPct val="110000"/>
              </a:lnSpc>
              <a:spcBef>
                <a:spcPts val="0"/>
              </a:spcBef>
              <a:buNone/>
            </a:pPr>
            <a:endParaRPr lang="en-US" sz="1400"/>
          </a:p>
          <a:p>
            <a:pPr marL="0" indent="0">
              <a:lnSpc>
                <a:spcPct val="110000"/>
              </a:lnSpc>
              <a:spcBef>
                <a:spcPts val="0"/>
              </a:spcBef>
              <a:buNone/>
            </a:pPr>
            <a:r>
              <a:rPr lang="en-US" sz="1400"/>
              <a:t>But ranged as infantry, </a:t>
            </a:r>
          </a:p>
          <a:p>
            <a:pPr marL="0" indent="0">
              <a:lnSpc>
                <a:spcPct val="110000"/>
              </a:lnSpc>
              <a:spcBef>
                <a:spcPts val="0"/>
              </a:spcBef>
              <a:buNone/>
            </a:pPr>
            <a:r>
              <a:rPr lang="en-US" sz="1400"/>
              <a:t>And staring face to face, </a:t>
            </a:r>
          </a:p>
          <a:p>
            <a:pPr marL="0" indent="0">
              <a:lnSpc>
                <a:spcPct val="110000"/>
              </a:lnSpc>
              <a:spcBef>
                <a:spcPts val="0"/>
              </a:spcBef>
              <a:buNone/>
            </a:pPr>
            <a:r>
              <a:rPr lang="en-US" sz="1400"/>
              <a:t>I shot at him as he at me, </a:t>
            </a:r>
          </a:p>
          <a:p>
            <a:pPr marL="0" indent="0">
              <a:lnSpc>
                <a:spcPct val="110000"/>
              </a:lnSpc>
              <a:spcBef>
                <a:spcPts val="0"/>
              </a:spcBef>
              <a:buNone/>
            </a:pPr>
            <a:r>
              <a:rPr lang="en-US" sz="1400"/>
              <a:t>And killed him in his place. </a:t>
            </a:r>
          </a:p>
          <a:p>
            <a:pPr marL="0" indent="0">
              <a:lnSpc>
                <a:spcPct val="110000"/>
              </a:lnSpc>
              <a:spcBef>
                <a:spcPts val="0"/>
              </a:spcBef>
              <a:buNone/>
            </a:pPr>
            <a:endParaRPr lang="en-US" sz="1400"/>
          </a:p>
          <a:p>
            <a:pPr marL="0" indent="0">
              <a:lnSpc>
                <a:spcPct val="110000"/>
              </a:lnSpc>
              <a:spcBef>
                <a:spcPts val="0"/>
              </a:spcBef>
              <a:buNone/>
            </a:pPr>
            <a:r>
              <a:rPr lang="en-US" sz="1400"/>
              <a:t>I shot him dead because — </a:t>
            </a:r>
          </a:p>
          <a:p>
            <a:pPr marL="0" indent="0">
              <a:lnSpc>
                <a:spcPct val="110000"/>
              </a:lnSpc>
              <a:spcBef>
                <a:spcPts val="0"/>
              </a:spcBef>
              <a:buNone/>
            </a:pPr>
            <a:r>
              <a:rPr lang="en-US" sz="1400"/>
              <a:t>Because he was my foe, </a:t>
            </a:r>
          </a:p>
          <a:p>
            <a:pPr marL="0" indent="0">
              <a:lnSpc>
                <a:spcPct val="110000"/>
              </a:lnSpc>
              <a:spcBef>
                <a:spcPts val="0"/>
              </a:spcBef>
              <a:buNone/>
            </a:pPr>
            <a:r>
              <a:rPr lang="en-US" sz="1400"/>
              <a:t>Just so: my foe of course he was; </a:t>
            </a:r>
          </a:p>
          <a:p>
            <a:pPr marL="0" indent="0">
              <a:lnSpc>
                <a:spcPct val="110000"/>
              </a:lnSpc>
              <a:spcBef>
                <a:spcPts val="0"/>
              </a:spcBef>
              <a:buNone/>
            </a:pPr>
            <a:r>
              <a:rPr lang="en-US" sz="1400"/>
              <a:t>That's clear enough; although </a:t>
            </a:r>
          </a:p>
          <a:p>
            <a:pPr marL="0" indent="0">
              <a:lnSpc>
                <a:spcPct val="110000"/>
              </a:lnSpc>
              <a:spcBef>
                <a:spcPts val="0"/>
              </a:spcBef>
              <a:buNone/>
            </a:pPr>
            <a:endParaRPr lang="en-US" sz="1400"/>
          </a:p>
          <a:p>
            <a:pPr marL="0" indent="0">
              <a:lnSpc>
                <a:spcPct val="110000"/>
              </a:lnSpc>
              <a:spcBef>
                <a:spcPts val="0"/>
              </a:spcBef>
              <a:buNone/>
            </a:pPr>
            <a:r>
              <a:rPr lang="en-US" sz="1400"/>
              <a:t>He thought he'd 'list, perhaps, </a:t>
            </a:r>
          </a:p>
          <a:p>
            <a:pPr marL="0" indent="0">
              <a:lnSpc>
                <a:spcPct val="110000"/>
              </a:lnSpc>
              <a:spcBef>
                <a:spcPts val="0"/>
              </a:spcBef>
              <a:buNone/>
            </a:pPr>
            <a:r>
              <a:rPr lang="en-US" sz="1400"/>
              <a:t>Off-hand like — just as I — </a:t>
            </a:r>
          </a:p>
          <a:p>
            <a:pPr marL="0" indent="0">
              <a:lnSpc>
                <a:spcPct val="110000"/>
              </a:lnSpc>
              <a:spcBef>
                <a:spcPts val="0"/>
              </a:spcBef>
              <a:buNone/>
            </a:pPr>
            <a:r>
              <a:rPr lang="en-US" sz="1400"/>
              <a:t>Was out of work — had sold his traps — </a:t>
            </a:r>
          </a:p>
          <a:p>
            <a:pPr marL="0" indent="0">
              <a:lnSpc>
                <a:spcPct val="110000"/>
              </a:lnSpc>
              <a:spcBef>
                <a:spcPts val="0"/>
              </a:spcBef>
              <a:buNone/>
            </a:pPr>
            <a:r>
              <a:rPr lang="en-US" sz="1400"/>
              <a:t>No other reason why. </a:t>
            </a:r>
          </a:p>
          <a:p>
            <a:pPr marL="0" indent="0">
              <a:lnSpc>
                <a:spcPct val="110000"/>
              </a:lnSpc>
              <a:spcBef>
                <a:spcPts val="0"/>
              </a:spcBef>
              <a:buNone/>
            </a:pPr>
            <a:endParaRPr lang="en-US" sz="1400"/>
          </a:p>
          <a:p>
            <a:pPr marL="0" indent="0">
              <a:lnSpc>
                <a:spcPct val="110000"/>
              </a:lnSpc>
              <a:spcBef>
                <a:spcPts val="0"/>
              </a:spcBef>
              <a:buNone/>
            </a:pPr>
            <a:r>
              <a:rPr lang="en-US" sz="1400"/>
              <a:t>Yes; quaint and curious war is! </a:t>
            </a:r>
          </a:p>
          <a:p>
            <a:pPr marL="0" indent="0">
              <a:lnSpc>
                <a:spcPct val="110000"/>
              </a:lnSpc>
              <a:spcBef>
                <a:spcPts val="0"/>
              </a:spcBef>
              <a:buNone/>
            </a:pPr>
            <a:r>
              <a:rPr lang="en-US" sz="1400"/>
              <a:t>You shoot A fellow down </a:t>
            </a:r>
          </a:p>
          <a:p>
            <a:pPr marL="0" indent="0">
              <a:lnSpc>
                <a:spcPct val="110000"/>
              </a:lnSpc>
              <a:spcBef>
                <a:spcPts val="0"/>
              </a:spcBef>
              <a:buNone/>
            </a:pPr>
            <a:r>
              <a:rPr lang="en-US" sz="1400"/>
              <a:t>You'd treat if met where any bar is, </a:t>
            </a:r>
          </a:p>
          <a:p>
            <a:pPr marL="0" indent="0">
              <a:lnSpc>
                <a:spcPct val="110000"/>
              </a:lnSpc>
              <a:spcBef>
                <a:spcPts val="0"/>
              </a:spcBef>
              <a:buNone/>
            </a:pPr>
            <a:r>
              <a:rPr lang="en-US" sz="1400"/>
              <a:t>Or help to half-a-crown. </a:t>
            </a:r>
          </a:p>
          <a:p>
            <a:pPr marL="0" indent="0">
              <a:lnSpc>
                <a:spcPct val="110000"/>
              </a:lnSpc>
              <a:spcBef>
                <a:spcPts val="0"/>
              </a:spcBef>
              <a:buNone/>
            </a:pPr>
            <a:endParaRPr lang="en-US" sz="1400"/>
          </a:p>
          <a:p>
            <a:pPr marL="0" indent="0">
              <a:lnSpc>
                <a:spcPct val="110000"/>
              </a:lnSpc>
              <a:buNone/>
            </a:pPr>
            <a:endParaRPr lang="en-US" sz="1400"/>
          </a:p>
        </p:txBody>
      </p:sp>
      <p:sp>
        <p:nvSpPr>
          <p:cNvPr id="2" name="Title 1">
            <a:extLst>
              <a:ext uri="{FF2B5EF4-FFF2-40B4-BE49-F238E27FC236}">
                <a16:creationId xmlns:a16="http://schemas.microsoft.com/office/drawing/2014/main" id="{8836E740-CB83-4FB3-8453-B6A155374017}"/>
              </a:ext>
            </a:extLst>
          </p:cNvPr>
          <p:cNvSpPr>
            <a:spLocks noGrp="1"/>
          </p:cNvSpPr>
          <p:nvPr>
            <p:ph type="title"/>
          </p:nvPr>
        </p:nvSpPr>
        <p:spPr>
          <a:xfrm>
            <a:off x="7730741" y="-57669"/>
            <a:ext cx="3352128" cy="1573863"/>
          </a:xfrm>
        </p:spPr>
        <p:txBody>
          <a:bodyPr vert="horz" lIns="91440" tIns="45720" rIns="91440" bIns="45720" rtlCol="0" anchor="ctr">
            <a:normAutofit/>
          </a:bodyPr>
          <a:lstStyle/>
          <a:p>
            <a:r>
              <a:rPr lang="en-US"/>
              <a:t>Poetic devices</a:t>
            </a:r>
          </a:p>
        </p:txBody>
      </p:sp>
      <p:sp>
        <p:nvSpPr>
          <p:cNvPr id="23" name="Content Placeholder 22">
            <a:extLst>
              <a:ext uri="{FF2B5EF4-FFF2-40B4-BE49-F238E27FC236}">
                <a16:creationId xmlns:a16="http://schemas.microsoft.com/office/drawing/2014/main" id="{672FE885-B623-43D0-B708-844CABD2CFDA}"/>
              </a:ext>
            </a:extLst>
          </p:cNvPr>
          <p:cNvSpPr>
            <a:spLocks noGrp="1"/>
          </p:cNvSpPr>
          <p:nvPr>
            <p:ph sz="half" idx="1"/>
          </p:nvPr>
        </p:nvSpPr>
        <p:spPr>
          <a:xfrm>
            <a:off x="6096000" y="1970581"/>
            <a:ext cx="4718304" cy="3310128"/>
          </a:xfrm>
        </p:spPr>
        <p:txBody>
          <a:bodyPr>
            <a:normAutofit fontScale="92500" lnSpcReduction="10000"/>
          </a:bodyPr>
          <a:lstStyle/>
          <a:p>
            <a:r>
              <a:rPr lang="en-US" cap="none">
                <a:latin typeface="Calibri" panose="020F0502020204030204" pitchFamily="34" charset="0"/>
                <a:cs typeface="Calibri" panose="020F0502020204030204" pitchFamily="34" charset="0"/>
              </a:rPr>
              <a:t>5 quatrain stanzas</a:t>
            </a:r>
          </a:p>
          <a:p>
            <a:r>
              <a:rPr lang="en-US" cap="none">
                <a:latin typeface="Calibri" panose="020F0502020204030204" pitchFamily="34" charset="0"/>
                <a:cs typeface="Calibri" panose="020F0502020204030204" pitchFamily="34" charset="0"/>
              </a:rPr>
              <a:t>Iambic trimeter, except for some lines (every 3</a:t>
            </a:r>
            <a:r>
              <a:rPr lang="en-US" cap="none" baseline="30000">
                <a:latin typeface="Calibri" panose="020F0502020204030204" pitchFamily="34" charset="0"/>
                <a:cs typeface="Calibri" panose="020F0502020204030204" pitchFamily="34" charset="0"/>
              </a:rPr>
              <a:t>rd</a:t>
            </a:r>
            <a:r>
              <a:rPr lang="en-US" cap="none">
                <a:latin typeface="Calibri" panose="020F0502020204030204" pitchFamily="34" charset="0"/>
                <a:cs typeface="Calibri" panose="020F0502020204030204" pitchFamily="34" charset="0"/>
              </a:rPr>
              <a:t> line)</a:t>
            </a:r>
          </a:p>
          <a:p>
            <a:r>
              <a:rPr lang="en-US" cap="none">
                <a:latin typeface="Calibri" panose="020F0502020204030204" pitchFamily="34" charset="0"/>
                <a:cs typeface="Calibri" panose="020F0502020204030204" pitchFamily="34" charset="0"/>
              </a:rPr>
              <a:t>ABAB rhyme scheme</a:t>
            </a:r>
          </a:p>
          <a:p>
            <a:r>
              <a:rPr lang="en-US" cap="none">
                <a:latin typeface="Calibri" panose="020F0502020204030204" pitchFamily="34" charset="0"/>
                <a:cs typeface="Calibri" panose="020F0502020204030204" pitchFamily="34" charset="0"/>
              </a:rPr>
              <a:t>Heavy use of diction (1600’s low class language)</a:t>
            </a:r>
          </a:p>
          <a:p>
            <a:r>
              <a:rPr lang="en-US" cap="none">
                <a:latin typeface="Calibri" panose="020F0502020204030204" pitchFamily="34" charset="0"/>
                <a:cs typeface="Calibri" panose="020F0502020204030204" pitchFamily="34" charset="0"/>
              </a:rPr>
              <a:t>Spoken from an English soldier’s POV</a:t>
            </a:r>
          </a:p>
          <a:p>
            <a:r>
              <a:rPr lang="en-US" cap="none">
                <a:latin typeface="Calibri" panose="020F0502020204030204" pitchFamily="34" charset="0"/>
                <a:cs typeface="Calibri" panose="020F0502020204030204" pitchFamily="34" charset="0"/>
              </a:rPr>
              <a:t>Includes repetition</a:t>
            </a:r>
          </a:p>
        </p:txBody>
      </p:sp>
    </p:spTree>
    <p:extLst>
      <p:ext uri="{BB962C8B-B14F-4D97-AF65-F5344CB8AC3E}">
        <p14:creationId xmlns:p14="http://schemas.microsoft.com/office/powerpoint/2010/main" val="314662831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Application>Microsoft Office PowerPoint</Application>
  <PresentationFormat>Widescreen</PresentationFormat>
  <Slides>14</Slides>
  <Notes>1</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Droplet</vt:lpstr>
      <vt:lpstr>Poetry Analysis</vt:lpstr>
      <vt:lpstr>Poem 1: No Man is an Island</vt:lpstr>
      <vt:lpstr>Summary</vt:lpstr>
      <vt:lpstr>Poetic Devices</vt:lpstr>
      <vt:lpstr>Analysis</vt:lpstr>
      <vt:lpstr>No man is an island Imagery </vt:lpstr>
      <vt:lpstr>Poem 2: The Man He Killed</vt:lpstr>
      <vt:lpstr>Summary</vt:lpstr>
      <vt:lpstr>Poetic devices</vt:lpstr>
      <vt:lpstr>Analysis</vt:lpstr>
      <vt:lpstr>The man he killed  imagery  </vt:lpstr>
      <vt:lpstr>Connections Between The Two Poems</vt:lpstr>
      <vt:lpstr>The end</vt:lpstr>
      <vt:lpstr>Bibliography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 Analysis</dc:title>
  <dc:creator>zayd abbas</dc:creator>
  <cp:revision>422</cp:revision>
  <dcterms:created xsi:type="dcterms:W3CDTF">2019-06-13T06:22:31Z</dcterms:created>
  <dcterms:modified xsi:type="dcterms:W3CDTF">2019-06-17T18:34:49Z</dcterms:modified>
</cp:coreProperties>
</file>