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0" r:id="rId1"/>
  </p:sldMasterIdLst>
  <p:sldIdLst>
    <p:sldId id="256" r:id="rId2"/>
    <p:sldId id="257" r:id="rId3"/>
    <p:sldId id="258" r:id="rId4"/>
    <p:sldId id="259" r:id="rId5"/>
    <p:sldId id="277" r:id="rId6"/>
    <p:sldId id="263" r:id="rId7"/>
    <p:sldId id="278" r:id="rId8"/>
    <p:sldId id="264" r:id="rId9"/>
    <p:sldId id="279" r:id="rId10"/>
    <p:sldId id="265" r:id="rId11"/>
    <p:sldId id="261" r:id="rId12"/>
    <p:sldId id="260" r:id="rId13"/>
    <p:sldId id="262" r:id="rId14"/>
    <p:sldId id="266" r:id="rId15"/>
    <p:sldId id="267" r:id="rId16"/>
    <p:sldId id="268" r:id="rId17"/>
    <p:sldId id="282" r:id="rId18"/>
    <p:sldId id="270" r:id="rId19"/>
    <p:sldId id="271" r:id="rId20"/>
    <p:sldId id="272" r:id="rId21"/>
    <p:sldId id="283" r:id="rId22"/>
    <p:sldId id="274" r:id="rId23"/>
    <p:sldId id="275" r:id="rId24"/>
    <p:sldId id="281" r:id="rId25"/>
    <p:sldId id="276" r:id="rId26"/>
    <p:sldId id="28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CBFD13-64DE-E941-B83B-44CE13A74D9C}" v="92" dt="2019-05-27T15:53:11.7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88"/>
    <p:restoredTop sz="94650"/>
  </p:normalViewPr>
  <p:slideViewPr>
    <p:cSldViewPr snapToGrid="0" snapToObjects="1">
      <p:cViewPr>
        <p:scale>
          <a:sx n="73" d="100"/>
          <a:sy n="73" d="100"/>
        </p:scale>
        <p:origin x="2304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0AA7D-698B-4145-9AB1-F63173B1074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5DE55D2-90AA-334A-BC09-2AF15C95B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90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0AA7D-698B-4145-9AB1-F63173B1074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5DE55D2-90AA-334A-BC09-2AF15C95B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49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0AA7D-698B-4145-9AB1-F63173B1074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5DE55D2-90AA-334A-BC09-2AF15C95B12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6323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0AA7D-698B-4145-9AB1-F63173B1074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5DE55D2-90AA-334A-BC09-2AF15C95B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58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0AA7D-698B-4145-9AB1-F63173B1074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5DE55D2-90AA-334A-BC09-2AF15C95B12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4300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0AA7D-698B-4145-9AB1-F63173B1074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5DE55D2-90AA-334A-BC09-2AF15C95B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48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0AA7D-698B-4145-9AB1-F63173B1074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55D2-90AA-334A-BC09-2AF15C95B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43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0AA7D-698B-4145-9AB1-F63173B1074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55D2-90AA-334A-BC09-2AF15C95B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8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0AA7D-698B-4145-9AB1-F63173B1074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55D2-90AA-334A-BC09-2AF15C95B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73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0AA7D-698B-4145-9AB1-F63173B1074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5DE55D2-90AA-334A-BC09-2AF15C95B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20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0AA7D-698B-4145-9AB1-F63173B1074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5DE55D2-90AA-334A-BC09-2AF15C95B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14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0AA7D-698B-4145-9AB1-F63173B1074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5DE55D2-90AA-334A-BC09-2AF15C95B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88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0AA7D-698B-4145-9AB1-F63173B1074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55D2-90AA-334A-BC09-2AF15C95B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02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0AA7D-698B-4145-9AB1-F63173B1074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55D2-90AA-334A-BC09-2AF15C95B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29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0AA7D-698B-4145-9AB1-F63173B1074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55D2-90AA-334A-BC09-2AF15C95B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62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0AA7D-698B-4145-9AB1-F63173B1074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5DE55D2-90AA-334A-BC09-2AF15C95B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97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0AA7D-698B-4145-9AB1-F63173B1074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5DE55D2-90AA-334A-BC09-2AF15C95B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3" Type="http://schemas.openxmlformats.org/officeDocument/2006/relationships/hyperlink" Target="https://www.linandjirsa.com/korean-wedding-traditions/" TargetMode="External"/><Relationship Id="rId7" Type="http://schemas.openxmlformats.org/officeDocument/2006/relationships/hyperlink" Target="https://www.greentechmedia.com/articles/read/south-korea-strengthens-grid-to-take-more-renewables" TargetMode="External"/><Relationship Id="rId2" Type="http://schemas.openxmlformats.org/officeDocument/2006/relationships/hyperlink" Target="https://www.soompi.com/article/738257wpp/korean-weddings-101-a-basic-guide-to-wedding-customs-in-kore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hepienews.com/data/south-korea-record-high-growth-in-intl-student-numbers/" TargetMode="External"/><Relationship Id="rId5" Type="http://schemas.openxmlformats.org/officeDocument/2006/relationships/hyperlink" Target="https://search.naver.com/search.naver?where=image&amp;query=%EA%B2%B0%ED%98%BC%EC%8B%9D+%EC%A0%84%ED%86%B5&amp;sm=tab_stc" TargetMode="External"/><Relationship Id="rId4" Type="http://schemas.openxmlformats.org/officeDocument/2006/relationships/hyperlink" Target="https://en.wikipedia.org/wiki/Marriage_in_South_Kore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earch.naver.com/search.naver?sm=tab_hty.top&amp;where=image&amp;query=%EA%B2%B0%ED%98%BC%EC%8B%9D+%EC%A0%84%ED%86%B5&amp;oquery=%EA%B2%B0%ED%98%BC%EC%8B%9D&amp;tqi=UMUoGsp0Jy0ssDRBvQhssssss3l-193904" TargetMode="Externa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search.naver.com/search.naver?where=image&amp;query=%EA%B2%B0%ED%98%BC%EC%8B%9D+%EC%A0%84%ED%86%B5&amp;sm=tab_stc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hyperlink" Target="https://en.wikipedia.org/wiki/Pyebae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9FF59-F70D-1E4C-9BB3-63B21D0FBA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7793" y="4614902"/>
            <a:ext cx="8081960" cy="94395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South Korea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085A6F-7DEC-5542-944F-C4E808CD1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7793" y="5558857"/>
            <a:ext cx="8081960" cy="522636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Joy Kim &amp; Jordan Beveridge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C6F6B1B-1A28-924A-9CC0-5BBA9FD56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138" y="1120792"/>
            <a:ext cx="4649724" cy="3099816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1409025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9AAB4-FDFA-D84A-A98D-6940CCF1C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Marriage Superstitions &amp; Traditions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70E82-3F2E-3F4E-9122-2012926B8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r>
              <a:rPr lang="en-CA" sz="1400"/>
              <a:t>Bouquet</a:t>
            </a:r>
          </a:p>
          <a:p>
            <a:r>
              <a:rPr lang="en-CA" sz="1400"/>
              <a:t>wooden goose called kireogi. </a:t>
            </a:r>
          </a:p>
          <a:p>
            <a:r>
              <a:rPr lang="en-CA" sz="1400"/>
              <a:t>dates and chestnuts</a:t>
            </a:r>
            <a:endParaRPr lang="en-US" sz="1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378631-FDCE-854A-9C30-37B31BC042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5" r="-2" b="30015"/>
          <a:stretch/>
        </p:blipFill>
        <p:spPr>
          <a:xfrm>
            <a:off x="4654295" y="741724"/>
            <a:ext cx="3360173" cy="23426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6B1C49-987F-CB47-91A0-03354F4E48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7" r="-2" b="-2"/>
          <a:stretch/>
        </p:blipFill>
        <p:spPr>
          <a:xfrm>
            <a:off x="4654295" y="3448538"/>
            <a:ext cx="3360173" cy="23426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9F0B0B-D10C-AC4D-A757-F0F812A3E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194" y="850149"/>
            <a:ext cx="3394926" cy="483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60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C3413-D749-3C4D-9A15-D2F0CE1E1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70" y="624110"/>
            <a:ext cx="4038876" cy="1280890"/>
          </a:xfrm>
        </p:spPr>
        <p:txBody>
          <a:bodyPr>
            <a:normAutofit/>
          </a:bodyPr>
          <a:lstStyle/>
          <a:p>
            <a:r>
              <a:rPr lang="en-US" sz="3200"/>
              <a:t>Household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5195E-790F-1E44-B49B-D913F5841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2133600"/>
            <a:ext cx="4042589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r>
              <a:rPr lang="en-CA" sz="1600" b="1" dirty="0">
                <a:solidFill>
                  <a:schemeClr val="tx1"/>
                </a:solidFill>
              </a:rPr>
              <a:t>average household size</a:t>
            </a:r>
            <a:r>
              <a:rPr lang="en-CA" sz="1600" dirty="0">
                <a:solidFill>
                  <a:schemeClr val="tx1"/>
                </a:solidFill>
              </a:rPr>
              <a:t> is 2.5 people per </a:t>
            </a:r>
            <a:r>
              <a:rPr lang="en-CA" sz="1600" b="1" dirty="0">
                <a:solidFill>
                  <a:schemeClr val="tx1"/>
                </a:solidFill>
              </a:rPr>
              <a:t>household</a:t>
            </a:r>
            <a:endParaRPr lang="en-CA" sz="1600" dirty="0">
              <a:solidFill>
                <a:schemeClr val="tx1"/>
              </a:solidFill>
            </a:endParaRPr>
          </a:p>
          <a:p>
            <a:r>
              <a:rPr lang="en-CA" sz="1600" dirty="0">
                <a:solidFill>
                  <a:schemeClr val="tx1"/>
                </a:solidFill>
              </a:rPr>
              <a:t>Usually consisting a mother, father, and children</a:t>
            </a:r>
          </a:p>
          <a:p>
            <a:r>
              <a:rPr lang="en-CA" sz="1600" dirty="0">
                <a:solidFill>
                  <a:schemeClr val="tx1"/>
                </a:solidFill>
              </a:rPr>
              <a:t>Often Grandparents also live with in the same household</a:t>
            </a:r>
          </a:p>
          <a:p>
            <a:r>
              <a:rPr lang="en-CA" sz="1600" dirty="0">
                <a:solidFill>
                  <a:schemeClr val="tx1"/>
                </a:solidFill>
              </a:rPr>
              <a:t>People usually live in apartments or condos because of how compact the city is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7" name="Picture 6" descr="An aerial view of a city&#13;&#10;&#13;&#10;Description automatically generated">
            <a:extLst>
              <a:ext uri="{FF2B5EF4-FFF2-40B4-BE49-F238E27FC236}">
                <a16:creationId xmlns:a16="http://schemas.microsoft.com/office/drawing/2014/main" id="{99D90A03-CBC3-E043-B89B-14776A5EF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916" y="1172976"/>
            <a:ext cx="2639503" cy="1643090"/>
          </a:xfrm>
          <a:prstGeom prst="rect">
            <a:avLst/>
          </a:prstGeom>
        </p:spPr>
      </p:pic>
      <p:pic>
        <p:nvPicPr>
          <p:cNvPr id="6" name="Picture 5" descr="A living room filled with furniture and a large window&#13;&#10;&#13;&#10;Description automatically generated">
            <a:extLst>
              <a:ext uri="{FF2B5EF4-FFF2-40B4-BE49-F238E27FC236}">
                <a16:creationId xmlns:a16="http://schemas.microsoft.com/office/drawing/2014/main" id="{64F01628-7528-4E44-A4F1-6811D92D7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286" y="1209269"/>
            <a:ext cx="2639503" cy="1570504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D2ECF99-D721-414C-AE1A-2DF0C1AA3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040" y="3589922"/>
            <a:ext cx="5451627" cy="222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04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A115B-2B95-A648-98B2-342BB429F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70" y="624110"/>
            <a:ext cx="4038876" cy="1280890"/>
          </a:xfrm>
        </p:spPr>
        <p:txBody>
          <a:bodyPr>
            <a:normAutofit/>
          </a:bodyPr>
          <a:lstStyle/>
          <a:p>
            <a:r>
              <a:rPr lang="en-US" sz="3200"/>
              <a:t>Household Responsibilities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6B8B2-EAB0-6548-8803-B0BC475F1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2133600"/>
            <a:ext cx="4042589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Traditionally </a:t>
            </a:r>
          </a:p>
          <a:p>
            <a:r>
              <a:rPr lang="en-US" sz="1600" dirty="0">
                <a:solidFill>
                  <a:schemeClr val="tx1"/>
                </a:solidFill>
              </a:rPr>
              <a:t>women stay at home </a:t>
            </a:r>
          </a:p>
          <a:p>
            <a:r>
              <a:rPr lang="en-US" sz="1600" dirty="0">
                <a:solidFill>
                  <a:schemeClr val="tx1"/>
                </a:solidFill>
              </a:rPr>
              <a:t>the men go to work</a:t>
            </a:r>
          </a:p>
          <a:p>
            <a:r>
              <a:rPr lang="en-US" sz="1600" dirty="0">
                <a:solidFill>
                  <a:schemeClr val="tx1"/>
                </a:solidFill>
              </a:rPr>
              <a:t>Patriarchal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Modern</a:t>
            </a:r>
          </a:p>
          <a:p>
            <a:r>
              <a:rPr lang="en-US" sz="1600" dirty="0">
                <a:solidFill>
                  <a:schemeClr val="tx1"/>
                </a:solidFill>
              </a:rPr>
              <a:t>Equally divide the work</a:t>
            </a:r>
          </a:p>
          <a:p>
            <a:r>
              <a:rPr lang="en-US" sz="1600" dirty="0">
                <a:solidFill>
                  <a:schemeClr val="tx1"/>
                </a:solidFill>
              </a:rPr>
              <a:t>Both parents have jobs</a:t>
            </a:r>
          </a:p>
          <a:p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E5CE6B-0C9C-EC48-8298-D35592D66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916" y="1116887"/>
            <a:ext cx="2639503" cy="1755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F53724-6341-2145-9512-AAAA973CA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286" y="1116887"/>
            <a:ext cx="2639503" cy="17552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C954-32D1-8045-8E07-620AC6248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083" y="3508529"/>
            <a:ext cx="3937540" cy="238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74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93CBCD-B4F5-D14C-9B42-C22D2C151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45" r="6596"/>
          <a:stretch/>
        </p:blipFill>
        <p:spPr>
          <a:xfrm>
            <a:off x="20" y="10"/>
            <a:ext cx="7534628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A9F755-2BE5-CC41-B8D0-5CEEEE6EAF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0" r="31539" b="1"/>
          <a:stretch/>
        </p:blipFill>
        <p:spPr>
          <a:xfrm>
            <a:off x="7534648" y="10"/>
            <a:ext cx="4657352" cy="41894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506A2D-8465-2D4E-BF14-9E7E2B4105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878" b="9354"/>
          <a:stretch/>
        </p:blipFill>
        <p:spPr>
          <a:xfrm>
            <a:off x="7533890" y="4189486"/>
            <a:ext cx="4658110" cy="26685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43DCEC-29CA-F94C-9280-C38B65D0D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733" y="3464259"/>
            <a:ext cx="8458200" cy="9589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Job and Lifestyle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2482C-FDAC-7440-A377-7DB7A1C9D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733" y="4446390"/>
            <a:ext cx="8458200" cy="5249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FFFFFF"/>
                </a:solidFill>
              </a:rPr>
              <a:t>Jobs/lifestyle</a:t>
            </a:r>
          </a:p>
        </p:txBody>
      </p:sp>
    </p:spTree>
    <p:extLst>
      <p:ext uri="{BB962C8B-B14F-4D97-AF65-F5344CB8AC3E}">
        <p14:creationId xmlns:p14="http://schemas.microsoft.com/office/powerpoint/2010/main" val="12510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1E436-D501-7F47-A7EB-D39CA7A2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6" y="624110"/>
            <a:ext cx="4790008" cy="1280890"/>
          </a:xfrm>
        </p:spPr>
        <p:txBody>
          <a:bodyPr>
            <a:normAutofit/>
          </a:bodyPr>
          <a:lstStyle/>
          <a:p>
            <a:r>
              <a:rPr lang="en-US" dirty="0"/>
              <a:t>Children: Birth Rituals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1A9C6-4920-6F41-AEE3-AD225038F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3" y="2040467"/>
            <a:ext cx="4802188" cy="387075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A" sz="1500" dirty="0"/>
              <a:t>Hospitals</a:t>
            </a:r>
          </a:p>
          <a:p>
            <a:pPr>
              <a:lnSpc>
                <a:spcPct val="90000"/>
              </a:lnSpc>
            </a:pPr>
            <a:r>
              <a:rPr lang="en-CA" sz="1500" dirty="0"/>
              <a:t>Men would await the news of the delivery in another location.</a:t>
            </a:r>
          </a:p>
          <a:p>
            <a:pPr>
              <a:lnSpc>
                <a:spcPct val="90000"/>
              </a:lnSpc>
            </a:pPr>
            <a:r>
              <a:rPr lang="en-CA" sz="1500" dirty="0"/>
              <a:t>A straw rope would be tied at the doorframe of the house to announce the birth with chili peppers laced within for a boy, and for a girl, charcoal.</a:t>
            </a:r>
            <a:endParaRPr lang="en-US" sz="1500" dirty="0"/>
          </a:p>
        </p:txBody>
      </p:sp>
      <p:pic>
        <p:nvPicPr>
          <p:cNvPr id="5" name="Picture 4" descr="A person wearing a hat&#13;&#10;&#13;&#10;Description automatically generated">
            <a:extLst>
              <a:ext uri="{FF2B5EF4-FFF2-40B4-BE49-F238E27FC236}">
                <a16:creationId xmlns:a16="http://schemas.microsoft.com/office/drawing/2014/main" id="{2536DE6D-5F42-6F4C-BB8E-10139783BF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7" r="-2" b="-2"/>
          <a:stretch/>
        </p:blipFill>
        <p:spPr>
          <a:xfrm>
            <a:off x="7736146" y="624111"/>
            <a:ext cx="3768466" cy="2627322"/>
          </a:xfrm>
          <a:prstGeom prst="rect">
            <a:avLst/>
          </a:prstGeom>
        </p:spPr>
      </p:pic>
      <p:pic>
        <p:nvPicPr>
          <p:cNvPr id="4" name="Picture 3" descr="A close up of a baby&#13;&#10;&#13;&#10;Description automatically generated">
            <a:extLst>
              <a:ext uri="{FF2B5EF4-FFF2-40B4-BE49-F238E27FC236}">
                <a16:creationId xmlns:a16="http://schemas.microsoft.com/office/drawing/2014/main" id="{33C59B17-5ED7-7845-8940-DA4DEFCA11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587" r="-1" b="26086"/>
          <a:stretch/>
        </p:blipFill>
        <p:spPr>
          <a:xfrm>
            <a:off x="7736146" y="3416024"/>
            <a:ext cx="3768466" cy="262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97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224C0-FF4A-9E4A-841D-4C0466641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r>
              <a:rPr lang="en-US" sz="3200"/>
              <a:t>Children: Names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E930F-0C1C-D24D-ABB7-00E079FF4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2133600"/>
            <a:ext cx="4140772" cy="37776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A" dirty="0"/>
              <a:t>A Korean name consists of a family name followed by a given name</a:t>
            </a:r>
          </a:p>
          <a:p>
            <a:pPr>
              <a:lnSpc>
                <a:spcPct val="90000"/>
              </a:lnSpc>
            </a:pPr>
            <a:r>
              <a:rPr lang="en-CA" dirty="0"/>
              <a:t>No middle name in the English language sense </a:t>
            </a:r>
          </a:p>
        </p:txBody>
      </p:sp>
      <p:pic>
        <p:nvPicPr>
          <p:cNvPr id="5" name="Picture 4" descr="A group of people posing for the camera&#13;&#10;&#13;&#10;Description automatically generated">
            <a:extLst>
              <a:ext uri="{FF2B5EF4-FFF2-40B4-BE49-F238E27FC236}">
                <a16:creationId xmlns:a16="http://schemas.microsoft.com/office/drawing/2014/main" id="{805F8D33-7ED7-2748-B635-AA4B15D87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916" y="1272321"/>
            <a:ext cx="5451627" cy="399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77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F0F8F-EBA3-834C-8F8D-5F29CCF70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602" y="935646"/>
            <a:ext cx="3181597" cy="38417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Children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B542B-DF0B-8844-9444-6133E0048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4602" y="4777379"/>
            <a:ext cx="3181598" cy="11262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Average number of kids per house hold is 1.3.</a:t>
            </a:r>
          </a:p>
        </p:txBody>
      </p:sp>
      <p:pic>
        <p:nvPicPr>
          <p:cNvPr id="4" name="Picture 3" descr="A close up of a boy&#10;&#10;Description automatically generated">
            <a:extLst>
              <a:ext uri="{FF2B5EF4-FFF2-40B4-BE49-F238E27FC236}">
                <a16:creationId xmlns:a16="http://schemas.microsoft.com/office/drawing/2014/main" id="{95D2E66F-C5FF-C743-A009-63C7D310D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75" y="1901766"/>
            <a:ext cx="4213521" cy="302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82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E13DA-622F-6246-BBE4-4C38AD880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70" y="624110"/>
            <a:ext cx="4038876" cy="1280890"/>
          </a:xfrm>
        </p:spPr>
        <p:txBody>
          <a:bodyPr>
            <a:normAutofit/>
          </a:bodyPr>
          <a:lstStyle/>
          <a:p>
            <a:r>
              <a:rPr lang="en-US" sz="3200"/>
              <a:t>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389DC-FDD4-C845-8019-E15CF65D3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2133600"/>
            <a:ext cx="4042589" cy="3777622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Kindergarten</a:t>
            </a:r>
          </a:p>
          <a:p>
            <a:r>
              <a:rPr lang="en-US" sz="1600" dirty="0">
                <a:solidFill>
                  <a:schemeClr val="tx1"/>
                </a:solidFill>
              </a:rPr>
              <a:t>6 years of elementary school</a:t>
            </a:r>
          </a:p>
          <a:p>
            <a:r>
              <a:rPr lang="en-US" sz="1600" dirty="0">
                <a:solidFill>
                  <a:schemeClr val="tx1"/>
                </a:solidFill>
              </a:rPr>
              <a:t>3 years of middle school</a:t>
            </a:r>
          </a:p>
          <a:p>
            <a:r>
              <a:rPr lang="en-US" sz="1600" dirty="0">
                <a:solidFill>
                  <a:schemeClr val="tx1"/>
                </a:solidFill>
              </a:rPr>
              <a:t>3 years of high school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Children between the ages of 6-15 are required to attend school</a:t>
            </a:r>
          </a:p>
          <a:p>
            <a:r>
              <a:rPr lang="en-US" sz="1600" dirty="0">
                <a:solidFill>
                  <a:schemeClr val="tx1"/>
                </a:solidFill>
              </a:rPr>
              <a:t>University is very important</a:t>
            </a:r>
          </a:p>
          <a:p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Picture 4" descr="A person standing in front of a group of people posing for the camera&#13;&#10;&#13;&#10;Description automatically generated">
            <a:extLst>
              <a:ext uri="{FF2B5EF4-FFF2-40B4-BE49-F238E27FC236}">
                <a16:creationId xmlns:a16="http://schemas.microsoft.com/office/drawing/2014/main" id="{EB1DA563-7DB9-3148-BB3E-4546F4CA7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916" y="1113587"/>
            <a:ext cx="2639503" cy="1761868"/>
          </a:xfrm>
          <a:prstGeom prst="rect">
            <a:avLst/>
          </a:prstGeom>
        </p:spPr>
      </p:pic>
      <p:pic>
        <p:nvPicPr>
          <p:cNvPr id="6" name="Picture 5" descr="A group of people in a room&#13;&#10;&#13;&#10;Description automatically generated">
            <a:extLst>
              <a:ext uri="{FF2B5EF4-FFF2-40B4-BE49-F238E27FC236}">
                <a16:creationId xmlns:a16="http://schemas.microsoft.com/office/drawing/2014/main" id="{97775EFA-2EDA-AB45-9D68-9B0AD476D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286" y="1120186"/>
            <a:ext cx="2639503" cy="1748670"/>
          </a:xfrm>
          <a:prstGeom prst="rect">
            <a:avLst/>
          </a:prstGeom>
        </p:spPr>
      </p:pic>
      <p:pic>
        <p:nvPicPr>
          <p:cNvPr id="4" name="Picture 3" descr="A large white building&#13;&#10;&#13;&#10;Description automatically generated">
            <a:extLst>
              <a:ext uri="{FF2B5EF4-FFF2-40B4-BE49-F238E27FC236}">
                <a16:creationId xmlns:a16="http://schemas.microsoft.com/office/drawing/2014/main" id="{2043B62C-1D52-FB4B-8AF1-0749287E2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0204" y="3508529"/>
            <a:ext cx="4563299" cy="238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18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05FE3-D45D-134C-97E5-E9891629D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r>
              <a:rPr lang="en-US"/>
              <a:t>Divorce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9EFF3-957F-3341-9D47-2F4A3594C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5122652" cy="3759253"/>
          </a:xfrm>
        </p:spPr>
        <p:txBody>
          <a:bodyPr>
            <a:normAutofit/>
          </a:bodyPr>
          <a:lstStyle/>
          <a:p>
            <a:r>
              <a:rPr lang="en-US" dirty="0"/>
              <a:t>Divorce Law in Korea. A divorce may be obtained in Korea based on the mutual consent of spouses. When the death or life of the spouse has been unknown for three years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09B3AC-6573-CB43-9DCD-E19B55300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916" y="1456314"/>
            <a:ext cx="5451627" cy="362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69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2E7DE-A053-3D4B-B38C-795B0875A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r>
              <a:rPr lang="en-US" dirty="0"/>
              <a:t>Divorce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F6E72-803F-E248-8975-3FF692CD3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5122652" cy="3759253"/>
          </a:xfrm>
        </p:spPr>
        <p:txBody>
          <a:bodyPr>
            <a:normAutofit/>
          </a:bodyPr>
          <a:lstStyle/>
          <a:p>
            <a:r>
              <a:rPr lang="en-CA" dirty="0"/>
              <a:t>claim for division of property </a:t>
            </a:r>
          </a:p>
          <a:p>
            <a:r>
              <a:rPr lang="en-CA" dirty="0"/>
              <a:t>division of property under Korean law shall be extinguished at the expiration of 2 years from the date of divorce</a:t>
            </a:r>
            <a:endParaRPr lang="en-US" dirty="0"/>
          </a:p>
        </p:txBody>
      </p:sp>
      <p:pic>
        <p:nvPicPr>
          <p:cNvPr id="4" name="Picture 3" descr="A view of a city&#13;&#10;&#13;&#10;Description automatically generated">
            <a:extLst>
              <a:ext uri="{FF2B5EF4-FFF2-40B4-BE49-F238E27FC236}">
                <a16:creationId xmlns:a16="http://schemas.microsoft.com/office/drawing/2014/main" id="{199FD61B-4194-9047-9D33-FDF8EB689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916" y="1735709"/>
            <a:ext cx="5451627" cy="306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18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AC558-F950-264D-B73B-FEE9277DA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en-US" dirty="0"/>
              <a:t>Geographical 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EAB6D-A70D-F24A-89B0-EBB3EB58B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r>
              <a:rPr lang="en-CA" dirty="0"/>
              <a:t>East Asian nation</a:t>
            </a:r>
          </a:p>
          <a:p>
            <a:r>
              <a:rPr lang="en-CA" dirty="0"/>
              <a:t>southern half of the Korean Peninsula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E48CF2-280B-474D-AF17-C0FAA9113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556" y="640080"/>
            <a:ext cx="4779550" cy="5252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B94E90-D25D-DA46-9C95-35D2B88F3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24" y="3634451"/>
            <a:ext cx="4037100" cy="226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38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D99A3-5402-D243-95BB-D249E69AF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>
            <a:normAutofit/>
          </a:bodyPr>
          <a:lstStyle/>
          <a:p>
            <a:r>
              <a:rPr lang="en-US"/>
              <a:t>Divorce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EFF3A-00C8-8541-ABB0-E6E21C4E7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25362"/>
            <a:ext cx="5835121" cy="3785860"/>
          </a:xfrm>
        </p:spPr>
        <p:txBody>
          <a:bodyPr>
            <a:normAutofit/>
          </a:bodyPr>
          <a:lstStyle/>
          <a:p>
            <a:r>
              <a:rPr lang="en-US"/>
              <a:t>Support of Children and custody goes is very circumstantial.</a:t>
            </a:r>
          </a:p>
          <a:p>
            <a:endParaRPr lang="en-US"/>
          </a:p>
          <a:p>
            <a:r>
              <a:rPr lang="en-US"/>
              <a:t>It depends on the situations</a:t>
            </a:r>
          </a:p>
          <a:p>
            <a:endParaRPr lang="en-US"/>
          </a:p>
          <a:p>
            <a:r>
              <a:rPr lang="en-US"/>
              <a:t>Flexible judge opinion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36D6FF-5070-654C-A2F4-0041CB53D9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4" r="5" b="5"/>
          <a:stretch/>
        </p:blipFill>
        <p:spPr>
          <a:xfrm>
            <a:off x="8631452" y="2129586"/>
            <a:ext cx="2873159" cy="373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74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FAA76-A96C-C549-B3BE-E739DC0A0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r>
              <a:rPr lang="en-US" sz="3200"/>
              <a:t>Care of Elders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8151F-9D68-AD40-86D4-9FE8DD9BE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2133600"/>
            <a:ext cx="4140772" cy="37776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 deep routed tradition is to respect the elders.</a:t>
            </a:r>
          </a:p>
          <a:p>
            <a:r>
              <a:rPr lang="en-US" dirty="0">
                <a:solidFill>
                  <a:srgbClr val="000000"/>
                </a:solidFill>
              </a:rPr>
              <a:t>It is expected to take care of your parents after they retire.</a:t>
            </a:r>
          </a:p>
        </p:txBody>
      </p:sp>
      <p:pic>
        <p:nvPicPr>
          <p:cNvPr id="4" name="Picture 3" descr="A picture containing indoor, child, bedroom, person&#13;&#10;&#13;&#10;Description automatically generated">
            <a:extLst>
              <a:ext uri="{FF2B5EF4-FFF2-40B4-BE49-F238E27FC236}">
                <a16:creationId xmlns:a16="http://schemas.microsoft.com/office/drawing/2014/main" id="{7330AC8E-1813-924E-A681-0700F5C49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916" y="1435870"/>
            <a:ext cx="5451627" cy="366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07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E57F7-764D-B642-8F24-4159B6522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r>
              <a:rPr lang="en-US"/>
              <a:t>Death rituals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116AE-44F7-E74A-BBE7-3641C573E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5122652" cy="3759253"/>
          </a:xfrm>
        </p:spPr>
        <p:txBody>
          <a:bodyPr>
            <a:normAutofit/>
          </a:bodyPr>
          <a:lstStyle/>
          <a:p>
            <a:r>
              <a:rPr lang="en-US" dirty="0"/>
              <a:t>-Funeral on third day after death</a:t>
            </a:r>
          </a:p>
          <a:p>
            <a:r>
              <a:rPr lang="en-US" dirty="0"/>
              <a:t>56.9% of the population were not formal members of a religion</a:t>
            </a:r>
          </a:p>
          <a:p>
            <a:r>
              <a:rPr lang="en-US" dirty="0"/>
              <a:t>May not have funerals for those who were not religious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3561DC-7FDC-274C-8F53-742BE99DC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916" y="1224619"/>
            <a:ext cx="5451627" cy="40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55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EDA68-2ED0-3142-BBF4-7530E958C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en-US" dirty="0"/>
              <a:t>Afterlife Beliefs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C9BE9-83EA-2645-868A-F1B7299C5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r>
              <a:rPr lang="en-US" dirty="0"/>
              <a:t>Christian beliefs: heaven and hell</a:t>
            </a:r>
          </a:p>
          <a:p>
            <a:r>
              <a:rPr lang="en-US" dirty="0"/>
              <a:t>Buddhists beliefs: reincarnation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801216-AC6F-3842-B589-B529003CC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543" y="1058706"/>
            <a:ext cx="6953577" cy="441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21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D74D2-8CF2-834A-A5E9-2258E00B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632" y="624109"/>
            <a:ext cx="2487168" cy="5614951"/>
          </a:xfrm>
        </p:spPr>
        <p:txBody>
          <a:bodyPr>
            <a:normAutofit/>
          </a:bodyPr>
          <a:lstStyle/>
          <a:p>
            <a:r>
              <a:rPr lang="en-US" sz="3200"/>
              <a:t>Other interesting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BDAC9-CD23-9440-AB13-70BA018FF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0016" y="624110"/>
            <a:ext cx="6804596" cy="2640297"/>
          </a:xfrm>
        </p:spPr>
        <p:txBody>
          <a:bodyPr>
            <a:normAutofit/>
          </a:bodyPr>
          <a:lstStyle/>
          <a:p>
            <a:r>
              <a:rPr lang="en-CA" dirty="0"/>
              <a:t>relatively small country (it is about the size of England) has seen its economy grow steadily since 2009 and currently has the 11th largest GDP in the world. </a:t>
            </a:r>
          </a:p>
          <a:p>
            <a:r>
              <a:rPr lang="en-CA" dirty="0"/>
              <a:t>the world’s fastest internet connection speed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E5000-D38F-AC44-A4C1-03B2D72A8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847" y="3593592"/>
            <a:ext cx="2494119" cy="2494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1397E4-5EF1-EF4F-BF49-48ED550BD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177" y="3800315"/>
            <a:ext cx="3164520" cy="20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97AA9-619B-D842-80A2-5CB5D46F1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FC286-483A-7F45-BE16-B3051B6C1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2133600"/>
            <a:ext cx="5609071" cy="3759253"/>
          </a:xfrm>
        </p:spPr>
        <p:txBody>
          <a:bodyPr>
            <a:normAutofit/>
          </a:bodyPr>
          <a:lstStyle/>
          <a:p>
            <a:r>
              <a:rPr lang="en-US" dirty="0"/>
              <a:t>Compared to Canada, South Korea still holds traditions from far back.</a:t>
            </a:r>
          </a:p>
          <a:p>
            <a:r>
              <a:rPr lang="en-US" dirty="0"/>
              <a:t>Very religious</a:t>
            </a:r>
          </a:p>
          <a:p>
            <a:r>
              <a:rPr lang="en-US" dirty="0"/>
              <a:t>They have similar divorce process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713EA7-7578-8642-AA41-3D0488523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6" r="10581" b="-1"/>
          <a:stretch/>
        </p:blipFill>
        <p:spPr>
          <a:xfrm>
            <a:off x="7683335" y="640081"/>
            <a:ext cx="3889785" cy="293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75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E8ABC-2F17-0743-B455-D74435565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4655" y="646148"/>
            <a:ext cx="4092173" cy="1324340"/>
          </a:xfrm>
        </p:spPr>
        <p:txBody>
          <a:bodyPr anchor="b">
            <a:normAutofit/>
          </a:bodyPr>
          <a:lstStyle/>
          <a:p>
            <a:r>
              <a:rPr lang="en-US" sz="2800"/>
              <a:t>Bibliography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A80A1-099B-994D-B4FF-289C3727E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2950" y="2255492"/>
            <a:ext cx="4093878" cy="3521740"/>
          </a:xfrm>
        </p:spPr>
        <p:txBody>
          <a:bodyPr>
            <a:normAutofit fontScale="70000" lnSpcReduction="20000"/>
          </a:bodyPr>
          <a:lstStyle/>
          <a:p>
            <a:r>
              <a:rPr lang="en-CA" dirty="0">
                <a:hlinkClick r:id="rId2"/>
              </a:rPr>
              <a:t>https://www.soompi.com/article/738257wpp/korean-weddings-101-a-basic-guide-to-wedding-customs-in-korea</a:t>
            </a:r>
            <a:endParaRPr lang="en-CA" dirty="0"/>
          </a:p>
          <a:p>
            <a:r>
              <a:rPr lang="en-CA" dirty="0">
                <a:hlinkClick r:id="rId3"/>
              </a:rPr>
              <a:t>https://www.linandjirsa.com/korean-wedding-traditions/</a:t>
            </a:r>
            <a:endParaRPr lang="en-CA" dirty="0"/>
          </a:p>
          <a:p>
            <a:r>
              <a:rPr lang="en-CA" dirty="0">
                <a:hlinkClick r:id="rId4"/>
              </a:rPr>
              <a:t>https://en.wikipedia.org/wiki/Marriage_in_South_Korea</a:t>
            </a:r>
            <a:endParaRPr lang="en-CA" dirty="0"/>
          </a:p>
          <a:p>
            <a:r>
              <a:rPr lang="en-CA" dirty="0">
                <a:hlinkClick r:id="rId5"/>
              </a:rPr>
              <a:t>https://search.naver.com/search.naver?where=image&amp;query=%EA%B2%B0%ED%98%BC%EC%8B%9D+%EC%A0%84%ED%86%B5&amp;sm=tab_stc</a:t>
            </a:r>
            <a:endParaRPr lang="en-CA" dirty="0"/>
          </a:p>
          <a:p>
            <a:r>
              <a:rPr lang="en-CA" dirty="0">
                <a:hlinkClick r:id="rId6"/>
              </a:rPr>
              <a:t>https://thepienews.com/data/south-korea-record-high-growth-in-intl-student-numbers/</a:t>
            </a:r>
            <a:endParaRPr lang="en-CA" dirty="0"/>
          </a:p>
          <a:p>
            <a:r>
              <a:rPr lang="en-CA" dirty="0">
                <a:hlinkClick r:id="rId7"/>
              </a:rPr>
              <a:t>https://www.greentechmedia.com/articles/read/south-korea-strengthens-grid-to-take-more-renewables</a:t>
            </a:r>
            <a:endParaRPr lang="en-CA" dirty="0"/>
          </a:p>
          <a:p>
            <a:endParaRPr lang="en-CA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6BAAE-C733-7941-B912-2051F0D30D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3262" y="1759197"/>
            <a:ext cx="5247068" cy="293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01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3C3F2-F1FE-6B4F-A755-285111544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US" sz="3200">
                <a:solidFill>
                  <a:srgbClr val="FEFFFF"/>
                </a:solidFill>
              </a:rPr>
              <a:t>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3BD7C-1280-D34B-8230-FA12067F4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>
            <a:normAutofit/>
          </a:bodyPr>
          <a:lstStyle/>
          <a:p>
            <a:r>
              <a:rPr lang="en-CA" b="1" dirty="0">
                <a:solidFill>
                  <a:srgbClr val="FEFFFF"/>
                </a:solidFill>
              </a:rPr>
              <a:t>Korean</a:t>
            </a:r>
            <a:r>
              <a:rPr lang="en-CA" dirty="0">
                <a:solidFill>
                  <a:srgbClr val="FEFFFF"/>
                </a:solidFill>
              </a:rPr>
              <a:t>, also called Hangul (</a:t>
            </a:r>
            <a:r>
              <a:rPr lang="ko-KR" altLang="en-US" dirty="0">
                <a:solidFill>
                  <a:srgbClr val="FEFFFF"/>
                </a:solidFill>
              </a:rPr>
              <a:t>한국말</a:t>
            </a:r>
            <a:r>
              <a:rPr lang="en-US" altLang="ko-KR" dirty="0">
                <a:solidFill>
                  <a:srgbClr val="FEFFFF"/>
                </a:solidFill>
              </a:rPr>
              <a:t>)</a:t>
            </a:r>
          </a:p>
          <a:p>
            <a:r>
              <a:rPr lang="en-CA" dirty="0" err="1">
                <a:solidFill>
                  <a:srgbClr val="FEFFFF"/>
                </a:solidFill>
              </a:rPr>
              <a:t>Hanguk</a:t>
            </a:r>
            <a:r>
              <a:rPr lang="en-CA" dirty="0">
                <a:solidFill>
                  <a:srgbClr val="FEFFFF"/>
                </a:solidFill>
              </a:rPr>
              <a:t> dialect</a:t>
            </a:r>
            <a:endParaRPr lang="en-US" dirty="0">
              <a:solidFill>
                <a:srgbClr val="FE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4E4FC6-2DDE-F241-BA03-0035EA336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4343" y="2032000"/>
            <a:ext cx="2739358" cy="3862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E69356-5302-ED44-A407-E8CEF1968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420" y="3426233"/>
            <a:ext cx="4629150" cy="26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80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1D29-F856-2443-95B9-9AE21A515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en-US" dirty="0"/>
              <a:t>Religion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51E03-5916-5E46-9443-D1EF2CF68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2133600"/>
            <a:ext cx="5066419" cy="3777622"/>
          </a:xfrm>
        </p:spPr>
        <p:txBody>
          <a:bodyPr>
            <a:normAutofit/>
          </a:bodyPr>
          <a:lstStyle/>
          <a:p>
            <a:r>
              <a:rPr lang="en-CA" dirty="0"/>
              <a:t>major religions: Christianity, Buddhism, Confucianism and Islam</a:t>
            </a:r>
          </a:p>
          <a:p>
            <a:r>
              <a:rPr lang="en-CA" dirty="0"/>
              <a:t>44% of the Korean population has a religion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475FF0-69DC-FC43-AE08-33B88891D2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" r="3" b="3"/>
          <a:stretch/>
        </p:blipFill>
        <p:spPr>
          <a:xfrm>
            <a:off x="20" y="10"/>
            <a:ext cx="4646965" cy="3428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FF9039-CE91-4545-AF29-C76604E8A2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94" r="17015"/>
          <a:stretch/>
        </p:blipFill>
        <p:spPr>
          <a:xfrm>
            <a:off x="20" y="3429000"/>
            <a:ext cx="464696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93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9BFE1B-9F16-FA40-B3CD-393F4CCF5E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/>
          </a:blip>
          <a:srcRect l="7991" r="3120"/>
          <a:stretch/>
        </p:blipFill>
        <p:spPr>
          <a:xfrm>
            <a:off x="-8825" y="-561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1895EA-BCC5-6D42-A97B-DBA9A5F6F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Ethnicity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E1464-B4EF-A247-A3F7-FC77C41F8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7FEDFB"/>
              </a:buClr>
            </a:pPr>
            <a:r>
              <a:rPr lang="en-CA" dirty="0"/>
              <a:t>Over 99% of South Koreans identify as ethnically Korean.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9663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36D06-3E1F-5B40-843E-F0233B148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4775200"/>
            <a:ext cx="8915399" cy="823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Marriage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E355D-F5A8-6A42-87CA-47865B5CE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3" y="5598647"/>
            <a:ext cx="8915399" cy="52275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CA" dirty="0"/>
              <a:t>Marriage in South Korea mirrors many of the practices and expectations of marriages in familiar to other societies, and as such, is constantly changing.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5" descr="A picture containing person, outdoor, cake, tree&#13;&#10;&#13;&#10;Description automatically generated">
            <a:extLst>
              <a:ext uri="{FF2B5EF4-FFF2-40B4-BE49-F238E27FC236}">
                <a16:creationId xmlns:a16="http://schemas.microsoft.com/office/drawing/2014/main" id="{A2CD5A04-937A-C14F-B218-C370EEF80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9981"/>
          <a:stretch/>
        </p:blipFill>
        <p:spPr>
          <a:xfrm>
            <a:off x="2589213" y="634963"/>
            <a:ext cx="2858604" cy="3854971"/>
          </a:xfrm>
          <a:prstGeom prst="rect">
            <a:avLst/>
          </a:prstGeom>
        </p:spPr>
      </p:pic>
      <p:pic>
        <p:nvPicPr>
          <p:cNvPr id="1026" name="Picture 2" descr="전통혼례와 전통혼례복의 어마무시한 매력속으로... | 카페">
            <a:hlinkClick r:id="rId3" tooltip="전통혼례와 전통혼례복의 어마무시한 매력속으로... | 카페"/>
            <a:extLst>
              <a:ext uri="{FF2B5EF4-FFF2-40B4-BE49-F238E27FC236}">
                <a16:creationId xmlns:a16="http://schemas.microsoft.com/office/drawing/2014/main" id="{5DD4DFA7-B8A1-2749-89D0-6D7C33C67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3" r="9286" b="-4"/>
          <a:stretch/>
        </p:blipFill>
        <p:spPr bwMode="auto">
          <a:xfrm>
            <a:off x="5599757" y="631823"/>
            <a:ext cx="2876457" cy="385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standing in front of a window&#13;&#10;&#13;&#10;Description automatically generated">
            <a:extLst>
              <a:ext uri="{FF2B5EF4-FFF2-40B4-BE49-F238E27FC236}">
                <a16:creationId xmlns:a16="http://schemas.microsoft.com/office/drawing/2014/main" id="{1DFAAE2F-6853-3E4F-B696-299F7CF91F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72" r="11840" b="-4"/>
          <a:stretch/>
        </p:blipFill>
        <p:spPr>
          <a:xfrm>
            <a:off x="8628153" y="631823"/>
            <a:ext cx="2876457" cy="385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98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E2859-F7E5-FD42-913C-A240B1CF2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en-US" dirty="0"/>
              <a:t>Marriage: Arranged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45031-CA18-2A46-80DD-7A099B177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2133600"/>
            <a:ext cx="5066419" cy="3777622"/>
          </a:xfrm>
        </p:spPr>
        <p:txBody>
          <a:bodyPr>
            <a:normAutofit/>
          </a:bodyPr>
          <a:lstStyle/>
          <a:p>
            <a:r>
              <a:rPr lang="en-CA" sz="1700" dirty="0"/>
              <a:t>decided by the bride and grooms elders</a:t>
            </a:r>
          </a:p>
          <a:p>
            <a:r>
              <a:rPr lang="en-CA" sz="1700" dirty="0"/>
              <a:t>elite families</a:t>
            </a:r>
          </a:p>
          <a:p>
            <a:r>
              <a:rPr lang="en-CA" sz="1700" dirty="0"/>
              <a:t>maintaining a social status</a:t>
            </a:r>
          </a:p>
          <a:p>
            <a:r>
              <a:rPr lang="en-CA" sz="1700" dirty="0"/>
              <a:t>weddings (</a:t>
            </a:r>
            <a:r>
              <a:rPr lang="en-CA" sz="1700" i="1" dirty="0" err="1"/>
              <a:t>Honrye</a:t>
            </a:r>
            <a:r>
              <a:rPr lang="en-CA" sz="1700" dirty="0"/>
              <a:t>) were held in the bride's yard or house. </a:t>
            </a:r>
          </a:p>
          <a:p>
            <a:r>
              <a:rPr lang="en-CA" sz="1700" dirty="0"/>
              <a:t>The groom traveled by horse to the bride's house</a:t>
            </a:r>
          </a:p>
        </p:txBody>
      </p:sp>
      <p:pic>
        <p:nvPicPr>
          <p:cNvPr id="2050" name="Picture 2" descr="부산전통혼례 @동래별장 (부산전통 결혼식,야외결혼식) '부산전통혼례 백년가약' | 블로그">
            <a:hlinkClick r:id="rId2" tooltip="부산전통혼례 @동래별장 (부산전통 결혼식,야외결혼식) '부산전통혼례 백년가약' | 블로그"/>
            <a:extLst>
              <a:ext uri="{FF2B5EF4-FFF2-40B4-BE49-F238E27FC236}">
                <a16:creationId xmlns:a16="http://schemas.microsoft.com/office/drawing/2014/main" id="{7A6B4A56-1D1F-7746-895A-BB59F54967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6" r="14670"/>
          <a:stretch/>
        </p:blipFill>
        <p:spPr bwMode="auto">
          <a:xfrm>
            <a:off x="-1555" y="1731"/>
            <a:ext cx="46710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057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6799B-4A44-654B-8D90-EF6A8C5E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en-US" dirty="0"/>
              <a:t>Marriage</a:t>
            </a:r>
            <a:r>
              <a:rPr lang="en-US" altLang="ko-KR" dirty="0"/>
              <a:t>:</a:t>
            </a:r>
            <a:r>
              <a:rPr lang="ko-KR" altLang="en-US" dirty="0"/>
              <a:t> </a:t>
            </a:r>
            <a:r>
              <a:rPr lang="en-US" altLang="ko-KR" dirty="0"/>
              <a:t>Modern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67B8C-7899-D944-B500-ED6DE8965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2133600"/>
            <a:ext cx="5066419" cy="3777622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/>
              <a:t>wedding halls</a:t>
            </a:r>
          </a:p>
          <a:p>
            <a:pPr>
              <a:buFontTx/>
              <a:buChar char="-"/>
            </a:pPr>
            <a:r>
              <a:rPr lang="en-US" dirty="0"/>
              <a:t>Buffet</a:t>
            </a:r>
            <a:endParaRPr lang="en-CA" dirty="0"/>
          </a:p>
          <a:p>
            <a:pPr>
              <a:buFontTx/>
              <a:buChar char="-"/>
            </a:pPr>
            <a:r>
              <a:rPr lang="en-CA" dirty="0"/>
              <a:t>gift for a new couple is cash</a:t>
            </a:r>
          </a:p>
          <a:p>
            <a:pPr>
              <a:buFontTx/>
              <a:buChar char="-"/>
            </a:pPr>
            <a:r>
              <a:rPr lang="en-CA" dirty="0">
                <a:hlinkClick r:id="rId2" tooltip="Pyebae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Pyebaek</a:t>
            </a:r>
            <a:endParaRPr lang="en-US" dirty="0"/>
          </a:p>
        </p:txBody>
      </p:sp>
      <p:pic>
        <p:nvPicPr>
          <p:cNvPr id="4" name="Picture 3" descr="A picture containing indoor, table, building, window&#13;&#10;&#13;&#10;Description automatically generated">
            <a:extLst>
              <a:ext uri="{FF2B5EF4-FFF2-40B4-BE49-F238E27FC236}">
                <a16:creationId xmlns:a16="http://schemas.microsoft.com/office/drawing/2014/main" id="{80787367-232D-AD48-8B9D-3920A96FC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" r="9803"/>
          <a:stretch/>
        </p:blipFill>
        <p:spPr>
          <a:xfrm>
            <a:off x="20" y="10"/>
            <a:ext cx="4646965" cy="3428990"/>
          </a:xfrm>
          <a:prstGeom prst="rect">
            <a:avLst/>
          </a:prstGeom>
        </p:spPr>
      </p:pic>
      <p:pic>
        <p:nvPicPr>
          <p:cNvPr id="5" name="Picture 4" descr="A large room&#13;&#10;&#13;&#10;Description automatically generated">
            <a:extLst>
              <a:ext uri="{FF2B5EF4-FFF2-40B4-BE49-F238E27FC236}">
                <a16:creationId xmlns:a16="http://schemas.microsoft.com/office/drawing/2014/main" id="{7B70302C-D90A-FC49-9882-5826455749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22" r="4904" b="-3"/>
          <a:stretch/>
        </p:blipFill>
        <p:spPr>
          <a:xfrm>
            <a:off x="20" y="3429000"/>
            <a:ext cx="464696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31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7AF9E2D-8F98-4755-895E-D65689F2A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4D3C8C4-8367-4524-B9C5-2B3ACA682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8BDB546-CAFB-429D-8D82-4F3AA2891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F202AFF-3597-4A70-9149-0AA2AACBB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5B91C985-1FBD-4FEE-8FB4-FBD47CF0A3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E045B090-8B4D-4553-997E-D7A7A2B93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79661459-591F-41BD-85A7-882DF2E54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72E6458-D7F5-4E0B-8098-F3A9B74463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5D1FE182-350A-4951-99FA-123B15A19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CBFDC3F8-18F5-41F0-9926-097682CEE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F4B5A695-E6ED-4C81-A965-0461489F8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CF31B175-CBC2-449D-8998-0BA7711EA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47A691C8-6328-4014-BB1A-CB4824DEB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94EADC73-ECA3-447E-8D07-AE215A3C4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DA2558E-94AE-4C16-8CD0-DCF447C98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928DF6B-A616-4A71-B951-9D8EAA775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D6B4E15-CED4-45FA-874A-EA347C912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4EE38F8-BF90-4D7F-8691-89ED516D7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889210F-D6E4-4311-8BF3-DAD3FF49A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4641BAA-087D-4656-8D6F-EA70FB67F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CEB55E2-FCCA-48F5-917E-8B3F26EC83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5869B9E-3378-49CB-8EE1-FECA7D78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497B8C7-AB4A-40B7-A86E-112D90CC6A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5A7E348-C28C-4626-9026-59B6B9F7A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A4FF1CA0-E6B1-4861-A2CD-144E06299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74FF261-7109-4B0E-B24B-622F4209C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ECECA25-954F-4011-ADFF-BBFC4A00D3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01D65A9-910D-4448-8521-413F8D69C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en-US" dirty="0"/>
              <a:t>Engagement customs</a:t>
            </a:r>
          </a:p>
        </p:txBody>
      </p:sp>
      <p:pic>
        <p:nvPicPr>
          <p:cNvPr id="6" name="Picture 5" descr="A person sitting on a table&#13;&#10;&#13;&#10;Description automatically generated">
            <a:extLst>
              <a:ext uri="{FF2B5EF4-FFF2-40B4-BE49-F238E27FC236}">
                <a16:creationId xmlns:a16="http://schemas.microsoft.com/office/drawing/2014/main" id="{B03D455F-B5D6-CA43-A785-FC82DFB4B2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94" r="-4" b="-4"/>
          <a:stretch/>
        </p:blipFill>
        <p:spPr>
          <a:xfrm>
            <a:off x="20" y="10"/>
            <a:ext cx="4646965" cy="342899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6D0FFBDB-89D1-4050-8FE5-AFC94C076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Freeform 11">
            <a:extLst>
              <a:ext uri="{FF2B5EF4-FFF2-40B4-BE49-F238E27FC236}">
                <a16:creationId xmlns:a16="http://schemas.microsoft.com/office/drawing/2014/main" id="{75823B85-53D1-46E0-BC58-872776B5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5" name="Picture 4" descr="A persons hand&#13;&#10;&#13;&#10;Description automatically generated">
            <a:extLst>
              <a:ext uri="{FF2B5EF4-FFF2-40B4-BE49-F238E27FC236}">
                <a16:creationId xmlns:a16="http://schemas.microsoft.com/office/drawing/2014/main" id="{FB9302B7-CD75-C149-8B79-7C03E9ADA3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73" r="-4" b="6035"/>
          <a:stretch/>
        </p:blipFill>
        <p:spPr>
          <a:xfrm>
            <a:off x="20" y="3429000"/>
            <a:ext cx="4646965" cy="3429000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1F86B2C-5FF7-48E0-B5B0-ABEA39A1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9000"/>
            <a:ext cx="4662638" cy="0"/>
          </a:xfrm>
          <a:prstGeom prst="line">
            <a:avLst/>
          </a:prstGeom>
          <a:ln w="50800" cap="flat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158C7-9442-704B-98ED-8BDBE690E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2133600"/>
            <a:ext cx="5066419" cy="3777622"/>
          </a:xfrm>
        </p:spPr>
        <p:txBody>
          <a:bodyPr>
            <a:normAutofit/>
          </a:bodyPr>
          <a:lstStyle/>
          <a:p>
            <a:r>
              <a:rPr lang="en-US" dirty="0"/>
              <a:t>Rings</a:t>
            </a:r>
          </a:p>
          <a:p>
            <a:r>
              <a:rPr lang="en-US" dirty="0"/>
              <a:t>Permission from both parents of the couple</a:t>
            </a:r>
          </a:p>
          <a:p>
            <a:r>
              <a:rPr lang="en-US"/>
              <a:t>Engagement photoshoot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120400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586</Words>
  <Application>Microsoft Macintosh PowerPoint</Application>
  <PresentationFormat>Widescreen</PresentationFormat>
  <Paragraphs>103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Century Gothic</vt:lpstr>
      <vt:lpstr>Wingdings 3</vt:lpstr>
      <vt:lpstr>Wisp</vt:lpstr>
      <vt:lpstr>South Korea</vt:lpstr>
      <vt:lpstr>Geographical Location</vt:lpstr>
      <vt:lpstr>Language</vt:lpstr>
      <vt:lpstr>Religion</vt:lpstr>
      <vt:lpstr>Ethnicity</vt:lpstr>
      <vt:lpstr>Marriage</vt:lpstr>
      <vt:lpstr>Marriage: Arranged</vt:lpstr>
      <vt:lpstr>Marriage: Modern</vt:lpstr>
      <vt:lpstr>Engagement customs</vt:lpstr>
      <vt:lpstr>Marriage Superstitions &amp; Traditions</vt:lpstr>
      <vt:lpstr>Household</vt:lpstr>
      <vt:lpstr>Household Responsibilities</vt:lpstr>
      <vt:lpstr>Job and Lifestyle</vt:lpstr>
      <vt:lpstr>Children: Birth Rituals</vt:lpstr>
      <vt:lpstr>Children: Names</vt:lpstr>
      <vt:lpstr>Children</vt:lpstr>
      <vt:lpstr>Education</vt:lpstr>
      <vt:lpstr>Divorce</vt:lpstr>
      <vt:lpstr>Divorce</vt:lpstr>
      <vt:lpstr>Divorce</vt:lpstr>
      <vt:lpstr>Care of Elders</vt:lpstr>
      <vt:lpstr>Death rituals</vt:lpstr>
      <vt:lpstr>Afterlife Beliefs</vt:lpstr>
      <vt:lpstr>Other interesting facts</vt:lpstr>
      <vt:lpstr>Conclusion</vt:lpstr>
      <vt:lpstr>Bibliography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Korea</dc:title>
  <dc:creator>132S-Kim, Joy</dc:creator>
  <cp:lastModifiedBy>132S-Kim, Joy</cp:lastModifiedBy>
  <cp:revision>1</cp:revision>
  <dcterms:created xsi:type="dcterms:W3CDTF">2019-05-27T15:53:18Z</dcterms:created>
  <dcterms:modified xsi:type="dcterms:W3CDTF">2019-05-27T16:02:01Z</dcterms:modified>
</cp:coreProperties>
</file>