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750" r:id="rId4"/>
  </p:sldMasterIdLst>
  <p:notesMasterIdLst>
    <p:notesMasterId r:id="rId11"/>
  </p:notesMasterIdLst>
  <p:sldIdLst>
    <p:sldId id="258" r:id="rId5"/>
    <p:sldId id="266" r:id="rId6"/>
    <p:sldId id="267" r:id="rId7"/>
    <p:sldId id="269" r:id="rId8"/>
    <p:sldId id="270" r:id="rId9"/>
    <p:sldId id="26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FB9EB9-9BAF-480E-BD69-C12B8FADAEE9}" v="8" dt="2019-11-26T08:25:14.0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4660"/>
  </p:normalViewPr>
  <p:slideViewPr>
    <p:cSldViewPr snapToGrid="0">
      <p:cViewPr>
        <p:scale>
          <a:sx n="80" d="100"/>
          <a:sy n="80" d="100"/>
        </p:scale>
        <p:origin x="572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D818D7-DF4E-4C59-9BBA-548250DAC33A}" type="datetimeFigureOut">
              <a:rPr lang="en-US" smtClean="0"/>
              <a:t>11/25/2019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00A82-9926-4DBA-8BA5-A22EEB8ACF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34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9229-E3F7-4B08-B8B0-567DB9AE2DBD}" type="datetime1">
              <a:rPr lang="en-US" smtClean="0"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095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39CD9-90D5-49BD-B792-F7F07D136C39}" type="datetime1">
              <a:rPr lang="en-US" smtClean="0"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88041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39CD9-90D5-49BD-B792-F7F07D136C39}" type="datetime1">
              <a:rPr lang="en-US" smtClean="0"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6417154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39CD9-90D5-49BD-B792-F7F07D136C39}" type="datetime1">
              <a:rPr lang="en-US" smtClean="0"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2725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39CD9-90D5-49BD-B792-F7F07D136C39}" type="datetime1">
              <a:rPr lang="en-US" smtClean="0"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07419101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39CD9-90D5-49BD-B792-F7F07D136C39}" type="datetime1">
              <a:rPr lang="en-US" smtClean="0"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4815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46181-5447-4050-89D3-AA326DE4DA13}" type="datetime1">
              <a:rPr lang="en-US" smtClean="0"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8666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0F08-CAEB-42BA-9362-548763B98147}" type="datetime1">
              <a:rPr lang="en-US" smtClean="0"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53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026DC-D31F-40BA-B49D-47D87B9BA087}" type="datetime1">
              <a:rPr lang="en-US" smtClean="0"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839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64DF-92FB-4D4C-B2DE-15BC5F46772E}" type="datetime1">
              <a:rPr lang="en-US" smtClean="0"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631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F1A99-F4C1-4E12-B7D3-A88A44F4EB10}" type="datetime1">
              <a:rPr lang="en-US" smtClean="0"/>
              <a:t>11/25/2019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185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E7458-324C-48F7-80F5-74B19E1CAFEB}" type="datetime1">
              <a:rPr lang="en-US" smtClean="0"/>
              <a:t>11/25/2019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440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B054C-5E05-4896-867A-8DB56A20C8AC}" type="datetime1">
              <a:rPr lang="en-US" smtClean="0"/>
              <a:t>11/25/2019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705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4B787-46DA-4B4F-B781-E768630FCF2A}" type="datetime1">
              <a:rPr lang="en-US" smtClean="0"/>
              <a:t>11/25/2019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957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38CE2-82D3-4BA2-B844-E7281181CD7A}" type="datetime1">
              <a:rPr lang="en-US" smtClean="0"/>
              <a:t>11/25/2019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101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FF511-91B4-4318-A9F6-BECE1367AD14}" type="datetime1">
              <a:rPr lang="en-US" smtClean="0"/>
              <a:t>11/25/2019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353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39CD9-90D5-49BD-B792-F7F07D136C39}" type="datetime1">
              <a:rPr lang="en-US" smtClean="0"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344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zR3_7Yh2emI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uffpost.com/entry/most-californians-have-ex_b_6111924" TargetMode="External"/><Relationship Id="rId2" Type="http://schemas.openxmlformats.org/officeDocument/2006/relationships/hyperlink" Target="https://www.ncbi.nlm.nih.gov/pmc/articles/PMC6258995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racticenotes.org/v17n2/brain.htm" TargetMode="External"/><Relationship Id="rId5" Type="http://schemas.openxmlformats.org/officeDocument/2006/relationships/hyperlink" Target="https://youtu.be/N2oUfg7qNG0" TargetMode="External"/><Relationship Id="rId4" Type="http://schemas.openxmlformats.org/officeDocument/2006/relationships/hyperlink" Target="https://youtu.be/NIk1-ck4c6Q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7">
            <a:extLst>
              <a:ext uri="{FF2B5EF4-FFF2-40B4-BE49-F238E27FC236}">
                <a16:creationId xmlns:a16="http://schemas.microsoft.com/office/drawing/2014/main" id="{9179DE42-5613-4B35-A1E6-6CCBAA13C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9">
            <a:extLst>
              <a:ext uri="{FF2B5EF4-FFF2-40B4-BE49-F238E27FC236}">
                <a16:creationId xmlns:a16="http://schemas.microsoft.com/office/drawing/2014/main" id="{EB898B32-3891-4C3A-8F58-C5969D2E90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48300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AE4806D-B8F9-4679-A68A-9BD21C01A3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7175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23">
            <a:extLst>
              <a:ext uri="{FF2B5EF4-FFF2-40B4-BE49-F238E27FC236}">
                <a16:creationId xmlns:a16="http://schemas.microsoft.com/office/drawing/2014/main" id="{52FB45E9-914E-4471-AC87-E475CD517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58764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25">
            <a:extLst>
              <a:ext uri="{FF2B5EF4-FFF2-40B4-BE49-F238E27FC236}">
                <a16:creationId xmlns:a16="http://schemas.microsoft.com/office/drawing/2014/main" id="{C310626D-5743-49D4-8F7D-88C4F8F05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80730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3C195FC1-B568-4C72-9902-34CB35DDD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9621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27">
            <a:extLst>
              <a:ext uri="{FF2B5EF4-FFF2-40B4-BE49-F238E27FC236}">
                <a16:creationId xmlns:a16="http://schemas.microsoft.com/office/drawing/2014/main" id="{EF2BDF77-362C-43F0-8CBB-A969EC2AE0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1788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4BE96B01-3929-432D-B8C2-ADBCB74C2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48954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2A6FCDE6-CDE2-4C51-B18E-A95CFB679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16287" y="-8467"/>
            <a:ext cx="9175713" cy="6866467"/>
          </a:xfrm>
          <a:custGeom>
            <a:avLst/>
            <a:gdLst>
              <a:gd name="connsiteX0" fmla="*/ 0 w 9175713"/>
              <a:gd name="connsiteY0" fmla="*/ 0 h 6866467"/>
              <a:gd name="connsiteX1" fmla="*/ 1249825 w 9175713"/>
              <a:gd name="connsiteY1" fmla="*/ 0 h 6866467"/>
              <a:gd name="connsiteX2" fmla="*/ 1249825 w 9175713"/>
              <a:gd name="connsiteY2" fmla="*/ 8467 h 6866467"/>
              <a:gd name="connsiteX3" fmla="*/ 9175713 w 9175713"/>
              <a:gd name="connsiteY3" fmla="*/ 8467 h 6866467"/>
              <a:gd name="connsiteX4" fmla="*/ 9175713 w 9175713"/>
              <a:gd name="connsiteY4" fmla="*/ 6866467 h 6866467"/>
              <a:gd name="connsiteX5" fmla="*/ 1249825 w 9175713"/>
              <a:gd name="connsiteY5" fmla="*/ 6866467 h 6866467"/>
              <a:gd name="connsiteX6" fmla="*/ 1109382 w 9175713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5713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2C1D04-249B-46E2-9FAF-8DF29CC445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19136" y="1020871"/>
            <a:ext cx="6960759" cy="2849671"/>
          </a:xfrm>
        </p:spPr>
        <p:txBody>
          <a:bodyPr>
            <a:normAutofit/>
          </a:bodyPr>
          <a:lstStyle/>
          <a:p>
            <a:pPr algn="l"/>
            <a:r>
              <a:rPr lang="en-US" sz="6000" dirty="0">
                <a:solidFill>
                  <a:srgbClr val="FFFFFF"/>
                </a:solidFill>
              </a:rPr>
              <a:t>Childhood trauma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8B1921-F533-4F9E-8BF6-80EC4D451D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56386" y="3962088"/>
            <a:ext cx="6203795" cy="1186108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Jenna Milot</a:t>
            </a:r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9D2E8756-2465-473A-BA2A-2DB1D6224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062562" y="3271487"/>
            <a:ext cx="220660" cy="186439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6800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5BABA-6BFF-4FE1-92EC-96E5906F5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746" y="609600"/>
            <a:ext cx="3729076" cy="1320800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D05D51-CD6F-40AA-B855-D5D95205F930}"/>
              </a:ext>
            </a:extLst>
          </p:cNvPr>
          <p:cNvSpPr txBox="1"/>
          <p:nvPr/>
        </p:nvSpPr>
        <p:spPr>
          <a:xfrm>
            <a:off x="685167" y="2160589"/>
            <a:ext cx="3720916" cy="3560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The experience of an event by a </a:t>
            </a:r>
            <a:r>
              <a:rPr lang="en-US" b="1">
                <a:solidFill>
                  <a:schemeClr val="tx1">
                    <a:lumMod val="75000"/>
                    <a:lumOff val="25000"/>
                  </a:schemeClr>
                </a:solidFill>
              </a:rPr>
              <a:t>child</a:t>
            </a: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 that is emotionally painful or distressful, which often results in lasting mental and physical effects.</a:t>
            </a: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Commonly associated with being abused in their home, so many other sources of trauma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9E3FBAC-624C-4DFA-B87F-73795BE93C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1102" y="1653974"/>
            <a:ext cx="5590632" cy="355005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A141CC3-07D0-455C-B368-C92A3CA25942}"/>
              </a:ext>
            </a:extLst>
          </p:cNvPr>
          <p:cNvSpPr txBox="1"/>
          <p:nvPr/>
        </p:nvSpPr>
        <p:spPr>
          <a:xfrm>
            <a:off x="5804717" y="5267868"/>
            <a:ext cx="4258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Adverse </a:t>
            </a:r>
            <a:r>
              <a:rPr lang="fr-CA" dirty="0" err="1"/>
              <a:t>Childhood</a:t>
            </a:r>
            <a:r>
              <a:rPr lang="fr-CA" dirty="0"/>
              <a:t> </a:t>
            </a:r>
            <a:r>
              <a:rPr lang="fr-CA" dirty="0" err="1"/>
              <a:t>Experiences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387402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E713344-5416-4153-B144-FF65404B0D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251" y="2191072"/>
            <a:ext cx="3856774" cy="256475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763F27-1E33-4D14-8FC3-FDDA26B36E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5113" y="2022444"/>
            <a:ext cx="5564741" cy="3317938"/>
          </a:xfrm>
        </p:spPr>
        <p:txBody>
          <a:bodyPr anchor="t">
            <a:normAutofit/>
          </a:bodyPr>
          <a:lstStyle/>
          <a:p>
            <a:r>
              <a:rPr lang="fr-CA" sz="2000" dirty="0">
                <a:solidFill>
                  <a:srgbClr val="FFFFFF"/>
                </a:solidFill>
              </a:rPr>
              <a:t>This type of trauma can </a:t>
            </a:r>
            <a:r>
              <a:rPr lang="fr-CA" sz="2000" dirty="0" err="1">
                <a:solidFill>
                  <a:srgbClr val="FFFFFF"/>
                </a:solidFill>
              </a:rPr>
              <a:t>potentially</a:t>
            </a:r>
            <a:r>
              <a:rPr lang="fr-CA" sz="2000" dirty="0">
                <a:solidFill>
                  <a:srgbClr val="FFFFFF"/>
                </a:solidFill>
              </a:rPr>
              <a:t> lead to </a:t>
            </a:r>
            <a:r>
              <a:rPr lang="fr-CA" sz="2000" dirty="0" err="1">
                <a:solidFill>
                  <a:srgbClr val="FFFFFF"/>
                </a:solidFill>
              </a:rPr>
              <a:t>much</a:t>
            </a:r>
            <a:r>
              <a:rPr lang="fr-CA" sz="2000" dirty="0">
                <a:solidFill>
                  <a:srgbClr val="FFFFFF"/>
                </a:solidFill>
              </a:rPr>
              <a:t> more </a:t>
            </a:r>
            <a:r>
              <a:rPr lang="fr-CA" sz="2000" dirty="0" err="1">
                <a:solidFill>
                  <a:srgbClr val="FFFFFF"/>
                </a:solidFill>
              </a:rPr>
              <a:t>anxiety</a:t>
            </a:r>
            <a:r>
              <a:rPr lang="fr-CA" sz="2000" dirty="0">
                <a:solidFill>
                  <a:srgbClr val="FFFFFF"/>
                </a:solidFill>
              </a:rPr>
              <a:t>, </a:t>
            </a:r>
            <a:r>
              <a:rPr lang="fr-CA" sz="2000" dirty="0" err="1">
                <a:solidFill>
                  <a:srgbClr val="FFFFFF"/>
                </a:solidFill>
              </a:rPr>
              <a:t>distorted</a:t>
            </a:r>
            <a:r>
              <a:rPr lang="fr-CA" sz="2000" dirty="0">
                <a:solidFill>
                  <a:srgbClr val="FFFFFF"/>
                </a:solidFill>
              </a:rPr>
              <a:t> cognition, </a:t>
            </a:r>
            <a:r>
              <a:rPr lang="fr-CA" sz="2000" dirty="0" err="1">
                <a:solidFill>
                  <a:srgbClr val="FFFFFF"/>
                </a:solidFill>
              </a:rPr>
              <a:t>personality</a:t>
            </a:r>
            <a:r>
              <a:rPr lang="fr-CA" sz="2000" dirty="0">
                <a:solidFill>
                  <a:srgbClr val="FFFFFF"/>
                </a:solidFill>
              </a:rPr>
              <a:t> </a:t>
            </a:r>
            <a:r>
              <a:rPr lang="fr-CA" sz="2000" dirty="0" err="1">
                <a:solidFill>
                  <a:srgbClr val="FFFFFF"/>
                </a:solidFill>
              </a:rPr>
              <a:t>deficits</a:t>
            </a:r>
            <a:r>
              <a:rPr lang="fr-CA" sz="2000" dirty="0">
                <a:solidFill>
                  <a:srgbClr val="FFFFFF"/>
                </a:solidFill>
              </a:rPr>
              <a:t> and </a:t>
            </a:r>
            <a:r>
              <a:rPr lang="fr-CA" sz="2000" dirty="0" err="1">
                <a:solidFill>
                  <a:srgbClr val="FFFFFF"/>
                </a:solidFill>
              </a:rPr>
              <a:t>lower</a:t>
            </a:r>
            <a:r>
              <a:rPr lang="fr-CA" sz="2000" dirty="0">
                <a:solidFill>
                  <a:srgbClr val="FFFFFF"/>
                </a:solidFill>
              </a:rPr>
              <a:t> </a:t>
            </a:r>
            <a:r>
              <a:rPr lang="fr-CA" sz="2000" dirty="0" err="1">
                <a:solidFill>
                  <a:srgbClr val="FFFFFF"/>
                </a:solidFill>
              </a:rPr>
              <a:t>levels</a:t>
            </a:r>
            <a:r>
              <a:rPr lang="fr-CA" sz="2000" dirty="0">
                <a:solidFill>
                  <a:srgbClr val="FFFFFF"/>
                </a:solidFill>
              </a:rPr>
              <a:t> of social support in a </a:t>
            </a:r>
            <a:r>
              <a:rPr lang="fr-CA" sz="2000" dirty="0" err="1">
                <a:solidFill>
                  <a:srgbClr val="FFFFFF"/>
                </a:solidFill>
              </a:rPr>
              <a:t>child</a:t>
            </a:r>
            <a:r>
              <a:rPr lang="fr-CA" sz="2000" dirty="0">
                <a:solidFill>
                  <a:srgbClr val="FFFFFF"/>
                </a:solidFill>
              </a:rPr>
              <a:t>. Can </a:t>
            </a:r>
            <a:r>
              <a:rPr lang="fr-CA" sz="2000" dirty="0" err="1">
                <a:solidFill>
                  <a:srgbClr val="FFFFFF"/>
                </a:solidFill>
              </a:rPr>
              <a:t>develop</a:t>
            </a:r>
            <a:r>
              <a:rPr lang="fr-CA" sz="2000" dirty="0">
                <a:solidFill>
                  <a:srgbClr val="FFFFFF"/>
                </a:solidFill>
              </a:rPr>
              <a:t> </a:t>
            </a:r>
            <a:r>
              <a:rPr lang="fr-CA" sz="2000" dirty="0" err="1">
                <a:solidFill>
                  <a:srgbClr val="FFFFFF"/>
                </a:solidFill>
              </a:rPr>
              <a:t>psychiatric</a:t>
            </a:r>
            <a:r>
              <a:rPr lang="fr-CA" sz="2000" dirty="0">
                <a:solidFill>
                  <a:srgbClr val="FFFFFF"/>
                </a:solidFill>
              </a:rPr>
              <a:t> </a:t>
            </a:r>
            <a:r>
              <a:rPr lang="fr-CA" sz="2000" dirty="0" err="1">
                <a:solidFill>
                  <a:srgbClr val="FFFFFF"/>
                </a:solidFill>
              </a:rPr>
              <a:t>disorders</a:t>
            </a:r>
            <a:r>
              <a:rPr lang="fr-CA" sz="2000" dirty="0">
                <a:solidFill>
                  <a:srgbClr val="FFFFFF"/>
                </a:solidFill>
              </a:rPr>
              <a:t> </a:t>
            </a:r>
            <a:r>
              <a:rPr lang="fr-CA" sz="2000" dirty="0" err="1">
                <a:solidFill>
                  <a:srgbClr val="FFFFFF"/>
                </a:solidFill>
              </a:rPr>
              <a:t>after</a:t>
            </a:r>
            <a:r>
              <a:rPr lang="fr-CA" sz="2000" dirty="0">
                <a:solidFill>
                  <a:srgbClr val="FFFFFF"/>
                </a:solidFill>
              </a:rPr>
              <a:t> the </a:t>
            </a:r>
            <a:r>
              <a:rPr lang="fr-CA" sz="2000" dirty="0" err="1">
                <a:solidFill>
                  <a:srgbClr val="FFFFFF"/>
                </a:solidFill>
              </a:rPr>
              <a:t>experience</a:t>
            </a:r>
            <a:endParaRPr lang="fr-CA" sz="2000" dirty="0">
              <a:solidFill>
                <a:srgbClr val="FFFFFF"/>
              </a:solidFill>
            </a:endParaRPr>
          </a:p>
          <a:p>
            <a:r>
              <a:rPr lang="fr-CA" sz="2000" dirty="0">
                <a:solidFill>
                  <a:srgbClr val="FFFFFF"/>
                </a:solidFill>
              </a:rPr>
              <a:t>Important </a:t>
            </a:r>
            <a:r>
              <a:rPr lang="fr-CA" sz="2000" dirty="0" err="1">
                <a:solidFill>
                  <a:srgbClr val="FFFFFF"/>
                </a:solidFill>
              </a:rPr>
              <a:t>that</a:t>
            </a:r>
            <a:r>
              <a:rPr lang="fr-CA" sz="2000" dirty="0">
                <a:solidFill>
                  <a:srgbClr val="FFFFFF"/>
                </a:solidFill>
              </a:rPr>
              <a:t> people in </a:t>
            </a:r>
            <a:r>
              <a:rPr lang="fr-CA" sz="2000" dirty="0" err="1">
                <a:solidFill>
                  <a:srgbClr val="FFFFFF"/>
                </a:solidFill>
              </a:rPr>
              <a:t>their</a:t>
            </a:r>
            <a:r>
              <a:rPr lang="fr-CA" sz="2000" dirty="0">
                <a:solidFill>
                  <a:srgbClr val="FFFFFF"/>
                </a:solidFill>
              </a:rPr>
              <a:t> </a:t>
            </a:r>
            <a:r>
              <a:rPr lang="fr-CA" sz="2000" dirty="0" err="1">
                <a:solidFill>
                  <a:srgbClr val="FFFFFF"/>
                </a:solidFill>
              </a:rPr>
              <a:t>lives</a:t>
            </a:r>
            <a:r>
              <a:rPr lang="fr-CA" sz="2000" dirty="0">
                <a:solidFill>
                  <a:srgbClr val="FFFFFF"/>
                </a:solidFill>
              </a:rPr>
              <a:t> are </a:t>
            </a:r>
            <a:r>
              <a:rPr lang="fr-CA" sz="2000" dirty="0" err="1">
                <a:solidFill>
                  <a:srgbClr val="FFFFFF"/>
                </a:solidFill>
              </a:rPr>
              <a:t>aware</a:t>
            </a:r>
            <a:r>
              <a:rPr lang="fr-CA" sz="2000" dirty="0">
                <a:solidFill>
                  <a:srgbClr val="FFFFFF"/>
                </a:solidFill>
              </a:rPr>
              <a:t> of the </a:t>
            </a:r>
            <a:r>
              <a:rPr lang="fr-CA" sz="2000" dirty="0" err="1">
                <a:solidFill>
                  <a:srgbClr val="FFFFFF"/>
                </a:solidFill>
              </a:rPr>
              <a:t>red</a:t>
            </a:r>
            <a:r>
              <a:rPr lang="fr-CA" sz="2000" dirty="0">
                <a:solidFill>
                  <a:srgbClr val="FFFFFF"/>
                </a:solidFill>
              </a:rPr>
              <a:t> flags </a:t>
            </a:r>
            <a:r>
              <a:rPr lang="fr-CA" sz="2000" dirty="0" err="1">
                <a:solidFill>
                  <a:srgbClr val="FFFFFF"/>
                </a:solidFill>
              </a:rPr>
              <a:t>that</a:t>
            </a:r>
            <a:r>
              <a:rPr lang="fr-CA" sz="2000" dirty="0">
                <a:solidFill>
                  <a:srgbClr val="FFFFFF"/>
                </a:solidFill>
              </a:rPr>
              <a:t> </a:t>
            </a:r>
            <a:r>
              <a:rPr lang="fr-CA" sz="2000" dirty="0" err="1">
                <a:solidFill>
                  <a:srgbClr val="FFFFFF"/>
                </a:solidFill>
              </a:rPr>
              <a:t>children</a:t>
            </a:r>
            <a:r>
              <a:rPr lang="fr-CA" sz="2000" dirty="0">
                <a:solidFill>
                  <a:srgbClr val="FFFFFF"/>
                </a:solidFill>
              </a:rPr>
              <a:t> are </a:t>
            </a:r>
            <a:r>
              <a:rPr lang="en-US" sz="2000" dirty="0">
                <a:solidFill>
                  <a:srgbClr val="FFFFFF"/>
                </a:solidFill>
              </a:rPr>
              <a:t>showing</a:t>
            </a:r>
          </a:p>
        </p:txBody>
      </p:sp>
    </p:spTree>
    <p:extLst>
      <p:ext uri="{BB962C8B-B14F-4D97-AF65-F5344CB8AC3E}">
        <p14:creationId xmlns:p14="http://schemas.microsoft.com/office/powerpoint/2010/main" val="1011188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nline Media 5" title="Childhood Trauma">
            <a:hlinkClick r:id="" action="ppaction://media"/>
            <a:extLst>
              <a:ext uri="{FF2B5EF4-FFF2-40B4-BE49-F238E27FC236}">
                <a16:creationId xmlns:a16="http://schemas.microsoft.com/office/drawing/2014/main" id="{B6A431BF-C0C6-4BE3-94EB-4F80F10C21E8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647866" y="872624"/>
            <a:ext cx="9089337" cy="5112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595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2637B-9409-4395-B2C8-EE607FDA7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Importance of </a:t>
            </a:r>
            <a:r>
              <a:rPr lang="fr-CA" dirty="0" err="1"/>
              <a:t>receiving</a:t>
            </a:r>
            <a:r>
              <a:rPr lang="fr-CA" dirty="0"/>
              <a:t> help </a:t>
            </a:r>
            <a:r>
              <a:rPr lang="fr-CA" dirty="0" err="1"/>
              <a:t>from</a:t>
            </a:r>
            <a:r>
              <a:rPr lang="fr-CA" dirty="0"/>
              <a:t> </a:t>
            </a:r>
            <a:r>
              <a:rPr lang="fr-CA" dirty="0" err="1"/>
              <a:t>young</a:t>
            </a:r>
            <a:r>
              <a:rPr lang="fr-CA" dirty="0"/>
              <a:t> </a:t>
            </a:r>
            <a:r>
              <a:rPr lang="fr-CA" dirty="0" err="1"/>
              <a:t>age</a:t>
            </a:r>
            <a:endParaRPr lang="fr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E5F138-EFB8-4F2C-AEDA-A627122BF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err="1"/>
              <a:t>Consequences</a:t>
            </a:r>
            <a:r>
              <a:rPr lang="fr-CA" dirty="0"/>
              <a:t> of not </a:t>
            </a:r>
            <a:r>
              <a:rPr lang="fr-CA" dirty="0" err="1"/>
              <a:t>getting</a:t>
            </a:r>
            <a:r>
              <a:rPr lang="fr-CA" dirty="0"/>
              <a:t> help </a:t>
            </a:r>
            <a:r>
              <a:rPr lang="fr-CA" dirty="0" err="1"/>
              <a:t>when</a:t>
            </a:r>
            <a:r>
              <a:rPr lang="fr-CA" dirty="0"/>
              <a:t> </a:t>
            </a:r>
            <a:r>
              <a:rPr lang="fr-CA" dirty="0" err="1"/>
              <a:t>younger</a:t>
            </a:r>
            <a:r>
              <a:rPr lang="fr-CA" dirty="0"/>
              <a:t> -  </a:t>
            </a:r>
            <a:r>
              <a:rPr lang="fr-CA" dirty="0" err="1"/>
              <a:t>because</a:t>
            </a:r>
            <a:r>
              <a:rPr lang="fr-CA" dirty="0"/>
              <a:t> </a:t>
            </a:r>
            <a:r>
              <a:rPr lang="fr-CA" dirty="0" err="1"/>
              <a:t>they’re</a:t>
            </a:r>
            <a:r>
              <a:rPr lang="fr-CA" dirty="0"/>
              <a:t> </a:t>
            </a:r>
            <a:r>
              <a:rPr lang="fr-CA" dirty="0" err="1"/>
              <a:t>still</a:t>
            </a:r>
            <a:r>
              <a:rPr lang="fr-CA" dirty="0"/>
              <a:t> </a:t>
            </a:r>
            <a:r>
              <a:rPr lang="en-US" dirty="0"/>
              <a:t>developing</a:t>
            </a:r>
            <a:r>
              <a:rPr lang="fr-CA" dirty="0"/>
              <a:t> the trauma can lead to major affects </a:t>
            </a:r>
            <a:r>
              <a:rPr lang="fr-CA" dirty="0" err="1"/>
              <a:t>when</a:t>
            </a:r>
            <a:r>
              <a:rPr lang="fr-CA" dirty="0"/>
              <a:t> </a:t>
            </a:r>
            <a:r>
              <a:rPr lang="fr-CA" dirty="0" err="1"/>
              <a:t>older</a:t>
            </a:r>
            <a:r>
              <a:rPr lang="fr-CA" dirty="0"/>
              <a:t> </a:t>
            </a:r>
          </a:p>
          <a:p>
            <a:r>
              <a:rPr lang="fr-CA" dirty="0" err="1"/>
              <a:t>Having</a:t>
            </a:r>
            <a:r>
              <a:rPr lang="fr-CA" dirty="0"/>
              <a:t> a rough </a:t>
            </a:r>
            <a:r>
              <a:rPr lang="fr-CA" dirty="0" err="1"/>
              <a:t>childhood</a:t>
            </a:r>
            <a:r>
              <a:rPr lang="fr-CA" dirty="0"/>
              <a:t> </a:t>
            </a:r>
            <a:r>
              <a:rPr lang="fr-CA" dirty="0" err="1"/>
              <a:t>is</a:t>
            </a:r>
            <a:r>
              <a:rPr lang="fr-CA" dirty="0"/>
              <a:t> a main trigger to the actions </a:t>
            </a:r>
            <a:r>
              <a:rPr lang="fr-CA" dirty="0" err="1"/>
              <a:t>they</a:t>
            </a:r>
            <a:r>
              <a:rPr lang="fr-CA" dirty="0"/>
              <a:t> </a:t>
            </a:r>
            <a:r>
              <a:rPr lang="fr-CA" dirty="0" err="1"/>
              <a:t>make</a:t>
            </a:r>
            <a:r>
              <a:rPr lang="fr-CA" dirty="0"/>
              <a:t> in the future</a:t>
            </a:r>
          </a:p>
          <a:p>
            <a:r>
              <a:rPr lang="fr-CA" dirty="0"/>
              <a:t>Most of the time </a:t>
            </a:r>
            <a:r>
              <a:rPr lang="fr-CA" dirty="0" err="1"/>
              <a:t>when</a:t>
            </a:r>
            <a:r>
              <a:rPr lang="fr-CA" dirty="0"/>
              <a:t> </a:t>
            </a:r>
            <a:r>
              <a:rPr lang="fr-CA" dirty="0" err="1"/>
              <a:t>hearing</a:t>
            </a:r>
            <a:r>
              <a:rPr lang="fr-CA" dirty="0"/>
              <a:t> about serial killers and </a:t>
            </a:r>
            <a:r>
              <a:rPr lang="fr-CA" dirty="0" err="1"/>
              <a:t>criminals</a:t>
            </a:r>
            <a:r>
              <a:rPr lang="fr-CA" dirty="0"/>
              <a:t>, the </a:t>
            </a:r>
            <a:r>
              <a:rPr lang="fr-CA" dirty="0" err="1"/>
              <a:t>persons</a:t>
            </a:r>
            <a:r>
              <a:rPr lang="fr-CA" dirty="0"/>
              <a:t> story ties </a:t>
            </a:r>
            <a:r>
              <a:rPr lang="fr-CA" dirty="0" err="1"/>
              <a:t>into</a:t>
            </a:r>
            <a:r>
              <a:rPr lang="fr-CA" dirty="0"/>
              <a:t> a </a:t>
            </a:r>
            <a:r>
              <a:rPr lang="fr-CA" dirty="0" err="1"/>
              <a:t>difficult</a:t>
            </a:r>
            <a:r>
              <a:rPr lang="fr-CA" dirty="0"/>
              <a:t> </a:t>
            </a:r>
            <a:r>
              <a:rPr lang="fr-CA" dirty="0" err="1"/>
              <a:t>upbringing</a:t>
            </a:r>
            <a:r>
              <a:rPr lang="fr-CA" dirty="0"/>
              <a:t> – if </a:t>
            </a:r>
            <a:r>
              <a:rPr lang="fr-CA" dirty="0" err="1"/>
              <a:t>they</a:t>
            </a:r>
            <a:r>
              <a:rPr lang="fr-CA" dirty="0"/>
              <a:t> </a:t>
            </a:r>
            <a:r>
              <a:rPr lang="fr-CA" dirty="0" err="1"/>
              <a:t>were</a:t>
            </a:r>
            <a:r>
              <a:rPr lang="fr-CA" dirty="0"/>
              <a:t> </a:t>
            </a:r>
            <a:r>
              <a:rPr lang="fr-CA" dirty="0" err="1"/>
              <a:t>given</a:t>
            </a:r>
            <a:r>
              <a:rPr lang="fr-CA" dirty="0"/>
              <a:t> the chance to </a:t>
            </a:r>
            <a:r>
              <a:rPr lang="fr-CA" dirty="0" err="1"/>
              <a:t>receive</a:t>
            </a:r>
            <a:r>
              <a:rPr lang="fr-CA" dirty="0"/>
              <a:t> help </a:t>
            </a:r>
            <a:r>
              <a:rPr lang="fr-CA" dirty="0" err="1"/>
              <a:t>when</a:t>
            </a:r>
            <a:r>
              <a:rPr lang="fr-CA" dirty="0"/>
              <a:t> </a:t>
            </a:r>
            <a:r>
              <a:rPr lang="fr-CA" dirty="0" err="1"/>
              <a:t>they</a:t>
            </a:r>
            <a:r>
              <a:rPr lang="fr-CA" dirty="0"/>
              <a:t> </a:t>
            </a:r>
            <a:r>
              <a:rPr lang="fr-CA" dirty="0" err="1"/>
              <a:t>needed</a:t>
            </a:r>
            <a:r>
              <a:rPr lang="fr-CA" dirty="0"/>
              <a:t> </a:t>
            </a:r>
            <a:r>
              <a:rPr lang="fr-CA" dirty="0" err="1"/>
              <a:t>it</a:t>
            </a:r>
            <a:r>
              <a:rPr lang="fr-CA" dirty="0"/>
              <a:t>, </a:t>
            </a:r>
            <a:r>
              <a:rPr lang="fr-CA" dirty="0" err="1"/>
              <a:t>there’s</a:t>
            </a:r>
            <a:r>
              <a:rPr lang="fr-CA" dirty="0"/>
              <a:t> the </a:t>
            </a:r>
            <a:r>
              <a:rPr lang="fr-CA" dirty="0" err="1"/>
              <a:t>possibilty</a:t>
            </a:r>
            <a:r>
              <a:rPr lang="fr-CA" dirty="0"/>
              <a:t> </a:t>
            </a:r>
            <a:r>
              <a:rPr lang="fr-CA" dirty="0" err="1"/>
              <a:t>they</a:t>
            </a:r>
            <a:r>
              <a:rPr lang="fr-CA" dirty="0"/>
              <a:t> </a:t>
            </a:r>
            <a:r>
              <a:rPr lang="fr-CA" dirty="0" err="1"/>
              <a:t>would</a:t>
            </a:r>
            <a:r>
              <a:rPr lang="fr-CA" dirty="0"/>
              <a:t> not have </a:t>
            </a:r>
            <a:r>
              <a:rPr lang="fr-CA" dirty="0" err="1"/>
              <a:t>turned</a:t>
            </a:r>
            <a:r>
              <a:rPr lang="fr-CA" dirty="0"/>
              <a:t> out </a:t>
            </a:r>
            <a:r>
              <a:rPr lang="fr-CA" dirty="0" err="1"/>
              <a:t>who</a:t>
            </a:r>
            <a:r>
              <a:rPr lang="fr-CA" dirty="0"/>
              <a:t> </a:t>
            </a:r>
            <a:r>
              <a:rPr lang="fr-CA" dirty="0" err="1"/>
              <a:t>they</a:t>
            </a:r>
            <a:r>
              <a:rPr lang="fr-CA" dirty="0"/>
              <a:t> are </a:t>
            </a:r>
            <a:r>
              <a:rPr lang="fr-CA" dirty="0" err="1"/>
              <a:t>today</a:t>
            </a:r>
            <a:endParaRPr lang="fr-CA" dirty="0"/>
          </a:p>
          <a:p>
            <a:r>
              <a:rPr lang="fr-CA" dirty="0"/>
              <a:t>41% of </a:t>
            </a:r>
            <a:r>
              <a:rPr lang="fr-CA" dirty="0" err="1"/>
              <a:t>prisoners</a:t>
            </a:r>
            <a:r>
              <a:rPr lang="fr-CA" dirty="0"/>
              <a:t> </a:t>
            </a:r>
            <a:r>
              <a:rPr lang="fr-CA" dirty="0" err="1"/>
              <a:t>experienced</a:t>
            </a:r>
            <a:r>
              <a:rPr lang="fr-CA" dirty="0"/>
              <a:t> trauma as </a:t>
            </a:r>
            <a:r>
              <a:rPr lang="fr-CA" dirty="0" err="1"/>
              <a:t>children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555538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54FCC-A944-459A-B018-F67CBB9AB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Bibliography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E5594C-2DB9-4A07-961E-9B912981C0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https://www.ncbi.nlm.nih.gov/pmc/articles/PMC6258995/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3"/>
              </a:rPr>
              <a:t>https://www.huffpost.com/entry/most-californians-have-ex_b_6111924</a:t>
            </a:r>
            <a:endParaRPr lang="en-US" dirty="0"/>
          </a:p>
          <a:p>
            <a:endParaRPr lang="en-US" dirty="0"/>
          </a:p>
          <a:p>
            <a:r>
              <a:rPr lang="fr-CA" dirty="0">
                <a:hlinkClick r:id="rId4"/>
              </a:rPr>
              <a:t>https://youtu.be/NIk1-ck4c6Q</a:t>
            </a:r>
            <a:endParaRPr lang="fr-CA" dirty="0"/>
          </a:p>
          <a:p>
            <a:endParaRPr lang="fr-CA" dirty="0"/>
          </a:p>
          <a:p>
            <a:r>
              <a:rPr lang="fr-CA" dirty="0">
                <a:hlinkClick r:id="rId5"/>
              </a:rPr>
              <a:t>https://youtu.be/N2oUfg7qNG0</a:t>
            </a:r>
            <a:endParaRPr lang="fr-CA" dirty="0"/>
          </a:p>
          <a:p>
            <a:pPr marL="0" indent="0">
              <a:buNone/>
            </a:pPr>
            <a:endParaRPr lang="fr-CA" dirty="0"/>
          </a:p>
          <a:p>
            <a:r>
              <a:rPr lang="en-US" dirty="0">
                <a:hlinkClick r:id="rId6"/>
              </a:rPr>
              <a:t>http://www.practicenotes.org/v17n2/brain.htm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65171437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3E04B51-1D33-4F14-BBD7-79D7D27E2E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C24F515-356D-4532-BE08-F6D7771916F0}">
  <ds:schemaRefs>
    <ds:schemaRef ds:uri="http://schemas.openxmlformats.org/package/2006/metadata/core-properties"/>
    <ds:schemaRef ds:uri="16c05727-aa75-4e4a-9b5f-8a80a1165891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purl.org/dc/elements/1.1/"/>
    <ds:schemaRef ds:uri="71af3243-3dd4-4a8d-8c0d-dd76da1f02a5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AEF1282-A6E9-4912-8AB9-8ED69BF7097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225</Words>
  <Application>Microsoft Office PowerPoint</Application>
  <PresentationFormat>Widescreen</PresentationFormat>
  <Paragraphs>23</Paragraphs>
  <Slides>6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Trebuchet MS</vt:lpstr>
      <vt:lpstr>Wingdings 3</vt:lpstr>
      <vt:lpstr>Facet</vt:lpstr>
      <vt:lpstr>Childhood trauma</vt:lpstr>
      <vt:lpstr>PowerPoint Presentation</vt:lpstr>
      <vt:lpstr>PowerPoint Presentation</vt:lpstr>
      <vt:lpstr>PowerPoint Presentation</vt:lpstr>
      <vt:lpstr>Importance of receiving help from young age</vt:lpstr>
      <vt:lpstr>Bibliography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2019-11-26T03:47:00Z</dcterms:created>
  <dcterms:modified xsi:type="dcterms:W3CDTF">2019-11-26T19:10:30Z</dcterms:modified>
</cp:coreProperties>
</file>