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7" r:id="rId3"/>
    <p:sldId id="258" r:id="rId4"/>
    <p:sldId id="259" r:id="rId5"/>
    <p:sldId id="268" r:id="rId6"/>
    <p:sldId id="271" r:id="rId7"/>
    <p:sldId id="260" r:id="rId8"/>
    <p:sldId id="263" r:id="rId9"/>
    <p:sldId id="266" r:id="rId10"/>
    <p:sldId id="270" r:id="rId11"/>
    <p:sldId id="261" r:id="rId12"/>
    <p:sldId id="267" r:id="rId13"/>
    <p:sldId id="269" r:id="rId14"/>
    <p:sldId id="272" r:id="rId15"/>
    <p:sldId id="273" r:id="rId16"/>
    <p:sldId id="265"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E16BC-FDED-A52F-8862-CE4FC8E48D7F}" v="57" dt="2019-04-24T16:15:04.855"/>
    <p1510:client id="{3105A2D6-9822-964E-715A-6C4C3BE650DE}" v="725" dt="2019-04-24T16:43:51.124"/>
    <p1510:client id="{4CA00EC2-73AC-F680-8722-8227E62A019F}" v="8" dt="2019-04-24T16:14:54.475"/>
    <p1510:client id="{31784A0A-4EC5-3BAB-054D-5843827DCF36}" v="47" dt="2019-04-24T16:43:29.405"/>
    <p1510:client id="{18649305-394E-28CC-04FF-3A2B7344761E}" v="69" dt="2019-04-24T16:47:11.935"/>
    <p1510:client id="{68C90060-F931-566F-F2BB-57BEF65D5391}" v="8" dt="2019-04-24T16:21:07.385"/>
    <p1510:client id="{ECA05E78-B2DB-53F8-4489-21473FA844D4}" v="23" dt="2019-04-24T16:45:16.947"/>
    <p1510:client id="{B497BC56-36E1-0FCB-4B4C-5106DF02B386}" v="1" dt="2019-04-25T16:02:32.259"/>
    <p1510:client id="{157D6D13-25B9-5A79-A75C-F8FE885DB168}" v="13" dt="2019-04-24T19:01:06.886"/>
    <p1510:client id="{61A1E572-C6C3-C46F-7CDA-892074A7DEDD}" v="30" dt="2019-04-24T21:19:44.209"/>
    <p1510:client id="{7B3BD7F0-DB53-15F5-99E5-BD8D3C93EC4C}" v="70" dt="2019-04-25T01:44:34.072"/>
    <p1510:client id="{022F93C6-D3B0-4BD0-9133-1E8B6ACD2733}" v="1" dt="2019-05-03T17:36:47.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531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5573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2767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2416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681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0584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3521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dirty="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6012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dirty="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7235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2234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8291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dirty="0"/>
              <a:t>5/3/2019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3405773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ond6r5pafjw" TargetMode="External"/><Relationship Id="rId3" Type="http://schemas.openxmlformats.org/officeDocument/2006/relationships/hyperlink" Target="http://wallpoper.com/images/00/38/82/48/light-bulbs_00388248.jpg" TargetMode="External"/><Relationship Id="rId7" Type="http://schemas.openxmlformats.org/officeDocument/2006/relationships/hyperlink" Target="https://www.history.com/topics/black-history/martin-luther-king-jr" TargetMode="External"/><Relationship Id="rId2" Type="http://schemas.openxmlformats.org/officeDocument/2006/relationships/hyperlink" Target="https://siftingthroughpatterns.files.wordpress.com/2013/10/451-neary_wide-8e97cfe5174fb467ab94d52a9b9681588d0eaead-s6-c30.gif" TargetMode="External"/><Relationship Id="rId1" Type="http://schemas.openxmlformats.org/officeDocument/2006/relationships/slideLayout" Target="../slideLayouts/slideLayout2.xml"/><Relationship Id="rId6" Type="http://schemas.openxmlformats.org/officeDocument/2006/relationships/hyperlink" Target="https://www.history.com/topics/american-revolution/benjamin-franklin" TargetMode="External"/><Relationship Id="rId5" Type="http://schemas.openxmlformats.org/officeDocument/2006/relationships/hyperlink" Target="https://en.wikiquote.org/wiki/Hugh_Latimer" TargetMode="External"/><Relationship Id="rId4" Type="http://schemas.openxmlformats.org/officeDocument/2006/relationships/hyperlink" Target="http://3.bp.blogspot.com/-VkrphhjP0yQ/UDuR-4p8VnI/AAAAAAAAVWA/xUP2dGv57po/s1600/IMGP5233.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Burning Books Section</a:t>
            </a:r>
          </a:p>
        </p:txBody>
      </p:sp>
      <p:sp>
        <p:nvSpPr>
          <p:cNvPr id="3" name="Subtitle 2"/>
          <p:cNvSpPr>
            <a:spLocks noGrp="1"/>
          </p:cNvSpPr>
          <p:nvPr>
            <p:ph type="subTitle" idx="1"/>
          </p:nvPr>
        </p:nvSpPr>
        <p:spPr/>
        <p:txBody>
          <a:bodyPr vert="horz" lIns="91440" tIns="45720" rIns="91440" bIns="45720" rtlCol="0" anchor="t">
            <a:normAutofit/>
          </a:bodyPr>
          <a:lstStyle/>
          <a:p>
            <a:r>
              <a:rPr lang="en-US"/>
              <a:t>By: Max,</a:t>
            </a:r>
            <a:r>
              <a:rPr lang="en-CA"/>
              <a:t> </a:t>
            </a:r>
            <a:r>
              <a:rPr lang="en-CA" err="1"/>
              <a:t>Alyah</a:t>
            </a:r>
            <a:r>
              <a:rPr lang="en-CA"/>
              <a:t>, Jayna, Tiana, Victor</a:t>
            </a:r>
            <a:endParaRPr lang="en-CA" err="1"/>
          </a:p>
          <a:p>
            <a:endParaRPr lang="en-US"/>
          </a:p>
        </p:txBody>
      </p:sp>
    </p:spTree>
    <p:extLst>
      <p:ext uri="{BB962C8B-B14F-4D97-AF65-F5344CB8AC3E}">
        <p14:creationId xmlns:p14="http://schemas.microsoft.com/office/powerpoint/2010/main" val="229973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BA4E-387E-4DC9-9CB3-8A479D517A06}"/>
              </a:ext>
            </a:extLst>
          </p:cNvPr>
          <p:cNvSpPr>
            <a:spLocks noGrp="1"/>
          </p:cNvSpPr>
          <p:nvPr>
            <p:ph type="title"/>
          </p:nvPr>
        </p:nvSpPr>
        <p:spPr>
          <a:xfrm>
            <a:off x="650668" y="629266"/>
            <a:ext cx="4802031" cy="1641986"/>
          </a:xfrm>
        </p:spPr>
        <p:txBody>
          <a:bodyPr>
            <a:normAutofit/>
          </a:bodyPr>
          <a:lstStyle/>
          <a:p>
            <a:r>
              <a:rPr lang="en-US"/>
              <a:t>Connector</a:t>
            </a:r>
          </a:p>
        </p:txBody>
      </p:sp>
      <p:sp>
        <p:nvSpPr>
          <p:cNvPr id="3" name="Content Placeholder 2">
            <a:extLst>
              <a:ext uri="{FF2B5EF4-FFF2-40B4-BE49-F238E27FC236}">
                <a16:creationId xmlns:a16="http://schemas.microsoft.com/office/drawing/2014/main" id="{05DA7A59-A7D0-48BF-BD34-5D9D5514BD87}"/>
              </a:ext>
            </a:extLst>
          </p:cNvPr>
          <p:cNvSpPr>
            <a:spLocks noGrp="1"/>
          </p:cNvSpPr>
          <p:nvPr>
            <p:ph idx="1"/>
          </p:nvPr>
        </p:nvSpPr>
        <p:spPr>
          <a:xfrm>
            <a:off x="650668" y="2230582"/>
            <a:ext cx="4759698" cy="3905249"/>
          </a:xfrm>
        </p:spPr>
        <p:txBody>
          <a:bodyPr vert="horz" lIns="91440" tIns="45720" rIns="91440" bIns="45720" rtlCol="0" anchor="t">
            <a:normAutofit/>
          </a:bodyPr>
          <a:lstStyle/>
          <a:p>
            <a:pPr marL="0" indent="0">
              <a:buNone/>
            </a:pPr>
            <a:r>
              <a:rPr lang="en-US" b="1"/>
              <a:t>“That would be Mrs. Blake, my neighbor.” Pg. 36</a:t>
            </a:r>
          </a:p>
          <a:p>
            <a:pPr marL="0" indent="0">
              <a:buNone/>
            </a:pPr>
            <a:endParaRPr lang="en-US" b="1"/>
          </a:p>
          <a:p>
            <a:pPr>
              <a:buFont typeface="Wingdings" charset="2"/>
              <a:buChar char="Ø"/>
            </a:pPr>
            <a:r>
              <a:rPr lang="en-US" sz="2000"/>
              <a:t>Mrs. Blake was the one that told the fire department about the books.</a:t>
            </a:r>
            <a:endParaRPr lang="en-US" sz="2000">
              <a:cs typeface="Calibri"/>
            </a:endParaRPr>
          </a:p>
          <a:p>
            <a:pPr>
              <a:buFont typeface="Wingdings" charset="2"/>
              <a:buChar char="Ø"/>
            </a:pPr>
            <a:r>
              <a:rPr lang="en-US" sz="2000"/>
              <a:t>Society that is ruled by fear pressures people to obey their laws.</a:t>
            </a:r>
            <a:endParaRPr lang="en-US" sz="2000">
              <a:cs typeface="Calibri"/>
            </a:endParaRPr>
          </a:p>
          <a:p>
            <a:pPr>
              <a:buFont typeface="Wingdings" charset="2"/>
              <a:buChar char="Ø"/>
            </a:pPr>
            <a:r>
              <a:rPr lang="en-US" sz="2000"/>
              <a:t>Anne Frank was turned in to the Nazis. </a:t>
            </a:r>
            <a:endParaRPr lang="en-US" sz="2000">
              <a:cs typeface="Calibri"/>
            </a:endParaRPr>
          </a:p>
        </p:txBody>
      </p:sp>
      <p:pic>
        <p:nvPicPr>
          <p:cNvPr id="4" name="Picture 4" descr="A person posing for a photo&#10;&#10;Description generated with very high confidence">
            <a:extLst>
              <a:ext uri="{FF2B5EF4-FFF2-40B4-BE49-F238E27FC236}">
                <a16:creationId xmlns:a16="http://schemas.microsoft.com/office/drawing/2014/main" id="{2EE4BE23-7515-46D3-85C7-2D329ABF594B}"/>
              </a:ext>
            </a:extLst>
          </p:cNvPr>
          <p:cNvPicPr>
            <a:picLocks noChangeAspect="1"/>
          </p:cNvPicPr>
          <p:nvPr/>
        </p:nvPicPr>
        <p:blipFill rotWithShape="1">
          <a:blip r:embed="rId3"/>
          <a:srcRect l="9817" r="1317"/>
          <a:stretch/>
        </p:blipFill>
        <p:spPr>
          <a:xfrm>
            <a:off x="6100398" y="10"/>
            <a:ext cx="6094412" cy="6857990"/>
          </a:xfrm>
          <a:prstGeom prst="rect">
            <a:avLst/>
          </a:prstGeom>
        </p:spPr>
      </p:pic>
    </p:spTree>
    <p:extLst>
      <p:ext uri="{BB962C8B-B14F-4D97-AF65-F5344CB8AC3E}">
        <p14:creationId xmlns:p14="http://schemas.microsoft.com/office/powerpoint/2010/main" val="83509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9632C-38AC-4BA5-8A0D-044EFC3CA6E5}"/>
              </a:ext>
            </a:extLst>
          </p:cNvPr>
          <p:cNvSpPr>
            <a:spLocks noGrp="1"/>
          </p:cNvSpPr>
          <p:nvPr>
            <p:ph type="title"/>
          </p:nvPr>
        </p:nvSpPr>
        <p:spPr>
          <a:xfrm>
            <a:off x="6476772" y="1144980"/>
            <a:ext cx="5063458" cy="1560716"/>
          </a:xfrm>
        </p:spPr>
        <p:txBody>
          <a:bodyPr>
            <a:normAutofit/>
          </a:bodyPr>
          <a:lstStyle/>
          <a:p>
            <a:r>
              <a:rPr lang="en-US"/>
              <a:t>Vocabulary Enricher</a:t>
            </a:r>
          </a:p>
        </p:txBody>
      </p:sp>
      <p:sp>
        <p:nvSpPr>
          <p:cNvPr id="13" name="Rectangle 12">
            <a:extLst>
              <a:ext uri="{FF2B5EF4-FFF2-40B4-BE49-F238E27FC236}">
                <a16:creationId xmlns:a16="http://schemas.microsoft.com/office/drawing/2014/main" id="{8A330AB8-A767-46C8-ABEF-2477854EF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11446"/>
            <a:ext cx="4901184" cy="4021058"/>
          </a:xfrm>
          <a:prstGeom prst="rect">
            <a:avLst/>
          </a:prstGeom>
          <a:solidFill>
            <a:srgbClr val="8A3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view of a large building&#10;&#10;Description generated with high confidence">
            <a:extLst>
              <a:ext uri="{FF2B5EF4-FFF2-40B4-BE49-F238E27FC236}">
                <a16:creationId xmlns:a16="http://schemas.microsoft.com/office/drawing/2014/main" id="{9E70857E-AEE0-4D06-B253-D29A53994658}"/>
              </a:ext>
            </a:extLst>
          </p:cNvPr>
          <p:cNvPicPr>
            <a:picLocks noChangeAspect="1"/>
          </p:cNvPicPr>
          <p:nvPr/>
        </p:nvPicPr>
        <p:blipFill rotWithShape="1">
          <a:blip r:embed="rId2"/>
          <a:srcRect r="25059"/>
          <a:stretch/>
        </p:blipFill>
        <p:spPr>
          <a:xfrm>
            <a:off x="870090" y="11446"/>
            <a:ext cx="4572000" cy="3858768"/>
          </a:xfrm>
          <a:prstGeom prst="rect">
            <a:avLst/>
          </a:prstGeom>
        </p:spPr>
      </p:pic>
      <p:sp>
        <p:nvSpPr>
          <p:cNvPr id="15" name="Rectangle 14">
            <a:extLst>
              <a:ext uri="{FF2B5EF4-FFF2-40B4-BE49-F238E27FC236}">
                <a16:creationId xmlns:a16="http://schemas.microsoft.com/office/drawing/2014/main" id="{88E62604-C40E-4D56-9D66-FD94B0CA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4241249"/>
            <a:ext cx="4901184" cy="2616751"/>
          </a:xfrm>
          <a:prstGeom prst="rect">
            <a:avLst/>
          </a:prstGeom>
          <a:solidFill>
            <a:srgbClr val="8A3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outdoor, water&#10;&#10;Description generated with very high confidence">
            <a:extLst>
              <a:ext uri="{FF2B5EF4-FFF2-40B4-BE49-F238E27FC236}">
                <a16:creationId xmlns:a16="http://schemas.microsoft.com/office/drawing/2014/main" id="{1810D2C9-D38B-4845-8F44-25FF70F210BC}"/>
              </a:ext>
            </a:extLst>
          </p:cNvPr>
          <p:cNvPicPr>
            <a:picLocks noChangeAspect="1"/>
          </p:cNvPicPr>
          <p:nvPr/>
        </p:nvPicPr>
        <p:blipFill rotWithShape="1">
          <a:blip r:embed="rId3"/>
          <a:srcRect t="23439" b="5095"/>
          <a:stretch/>
        </p:blipFill>
        <p:spPr>
          <a:xfrm>
            <a:off x="870090" y="4407408"/>
            <a:ext cx="4572000" cy="2450592"/>
          </a:xfrm>
          <a:prstGeom prst="rect">
            <a:avLst/>
          </a:prstGeom>
        </p:spPr>
      </p:pic>
      <p:sp>
        <p:nvSpPr>
          <p:cNvPr id="3" name="Content Placeholder 2">
            <a:extLst>
              <a:ext uri="{FF2B5EF4-FFF2-40B4-BE49-F238E27FC236}">
                <a16:creationId xmlns:a16="http://schemas.microsoft.com/office/drawing/2014/main" id="{59965C60-803C-4D98-A441-96C61FCE1CFD}"/>
              </a:ext>
            </a:extLst>
          </p:cNvPr>
          <p:cNvSpPr>
            <a:spLocks noGrp="1"/>
          </p:cNvSpPr>
          <p:nvPr>
            <p:ph idx="1"/>
          </p:nvPr>
        </p:nvSpPr>
        <p:spPr>
          <a:xfrm>
            <a:off x="6476772" y="2383327"/>
            <a:ext cx="5063457" cy="3324508"/>
          </a:xfrm>
        </p:spPr>
        <p:txBody>
          <a:bodyPr vert="horz" lIns="91440" tIns="45720" rIns="91440" bIns="45720" rtlCol="0" anchor="t">
            <a:normAutofit/>
          </a:bodyPr>
          <a:lstStyle/>
          <a:p>
            <a:r>
              <a:rPr lang="en-US" sz="1300"/>
              <a:t>Tower of babble According to the story, a united humanity in the generations following the Great Flood, speaking a single language and migrating eastward, comes to the land of Shinar. Symbolizes the beginning of language and knowledge </a:t>
            </a:r>
          </a:p>
          <a:p>
            <a:endParaRPr lang="en-US" sz="1300"/>
          </a:p>
          <a:p>
            <a:r>
              <a:rPr lang="en-US" sz="1300"/>
              <a:t> Heresy belief or opinion contrary to orthodox religious (especially Christian) doctrine. </a:t>
            </a:r>
            <a:endParaRPr lang="en-US" sz="1300">
              <a:cs typeface="Calibri"/>
            </a:endParaRPr>
          </a:p>
          <a:p>
            <a:endParaRPr lang="en-US" sz="1300"/>
          </a:p>
          <a:p>
            <a:r>
              <a:rPr lang="en-US" sz="1300"/>
              <a:t> Ritual a religious or solemn ceremony consisting of a series of actions performed according to a prescribed order. a religious or solemn ceremony consisting of a series of actions performed according to a prescribed order.</a:t>
            </a:r>
            <a:endParaRPr lang="en-US" sz="1300">
              <a:cs typeface="Calibri"/>
            </a:endParaRPr>
          </a:p>
        </p:txBody>
      </p:sp>
    </p:spTree>
    <p:extLst>
      <p:ext uri="{BB962C8B-B14F-4D97-AF65-F5344CB8AC3E}">
        <p14:creationId xmlns:p14="http://schemas.microsoft.com/office/powerpoint/2010/main" val="94484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28B1-4994-437D-A5BE-61A2B468E03F}"/>
              </a:ext>
            </a:extLst>
          </p:cNvPr>
          <p:cNvSpPr>
            <a:spLocks noGrp="1"/>
          </p:cNvSpPr>
          <p:nvPr>
            <p:ph type="title"/>
          </p:nvPr>
        </p:nvSpPr>
        <p:spPr/>
        <p:txBody>
          <a:bodyPr/>
          <a:lstStyle/>
          <a:p>
            <a:r>
              <a:rPr lang="en-US"/>
              <a:t>Vocabulary Enricher</a:t>
            </a:r>
          </a:p>
        </p:txBody>
      </p:sp>
      <p:sp>
        <p:nvSpPr>
          <p:cNvPr id="3" name="Content Placeholder 2">
            <a:extLst>
              <a:ext uri="{FF2B5EF4-FFF2-40B4-BE49-F238E27FC236}">
                <a16:creationId xmlns:a16="http://schemas.microsoft.com/office/drawing/2014/main" id="{5609E824-4C2E-44D9-A14E-837A2C7911B3}"/>
              </a:ext>
            </a:extLst>
          </p:cNvPr>
          <p:cNvSpPr>
            <a:spLocks noGrp="1"/>
          </p:cNvSpPr>
          <p:nvPr>
            <p:ph idx="1"/>
          </p:nvPr>
        </p:nvSpPr>
        <p:spPr/>
        <p:txBody>
          <a:bodyPr vert="horz" lIns="91440" tIns="45720" rIns="91440" bIns="45720" rtlCol="0" anchor="t">
            <a:normAutofit/>
          </a:bodyPr>
          <a:lstStyle/>
          <a:p>
            <a:r>
              <a:rPr lang="en-US"/>
              <a:t> Spectacle anything presented to the sight or view, especially something of a striking or impressive kind: </a:t>
            </a:r>
            <a:r>
              <a:rPr lang="en-US" i="1"/>
              <a:t>The stars make a fine spectacle tonight. </a:t>
            </a:r>
            <a:endParaRPr lang="en-US"/>
          </a:p>
          <a:p>
            <a:endParaRPr lang="en-US"/>
          </a:p>
          <a:p>
            <a:r>
              <a:rPr lang="en-US"/>
              <a:t>Dis-ease </a:t>
            </a:r>
            <a:endParaRPr lang="en-US">
              <a:cs typeface="Calibri"/>
            </a:endParaRPr>
          </a:p>
          <a:p>
            <a:r>
              <a:rPr lang="en-US"/>
              <a:t>a disorder of structure or function in a human, animal, or plant, especially one that produces specific signs or symptoms or that affects a specific location and is not simply a direct result of physical injury. Has a double meaning of being uneasy</a:t>
            </a:r>
          </a:p>
          <a:p>
            <a:endParaRPr lang="en-US"/>
          </a:p>
        </p:txBody>
      </p:sp>
    </p:spTree>
    <p:extLst>
      <p:ext uri="{BB962C8B-B14F-4D97-AF65-F5344CB8AC3E}">
        <p14:creationId xmlns:p14="http://schemas.microsoft.com/office/powerpoint/2010/main" val="179937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608F727-687C-3148-A8B1-6A3ABFD39D6F}"/>
              </a:ext>
            </a:extLst>
          </p:cNvPr>
          <p:cNvPicPr>
            <a:picLocks noGrp="1" noChangeAspect="1"/>
          </p:cNvPicPr>
          <p:nvPr>
            <p:ph idx="1"/>
          </p:nvPr>
        </p:nvPicPr>
        <p:blipFill rotWithShape="1">
          <a:blip r:embed="rId2"/>
          <a:srcRect r="1779" b="1"/>
          <a:stretch/>
        </p:blipFill>
        <p:spPr>
          <a:xfrm>
            <a:off x="20" y="10"/>
            <a:ext cx="12191980" cy="6857990"/>
          </a:xfrm>
          <a:prstGeom prst="rect">
            <a:avLst/>
          </a:prstGeom>
        </p:spPr>
      </p:pic>
    </p:spTree>
    <p:extLst>
      <p:ext uri="{BB962C8B-B14F-4D97-AF65-F5344CB8AC3E}">
        <p14:creationId xmlns:p14="http://schemas.microsoft.com/office/powerpoint/2010/main" val="143951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433A8C3-BCC9-46E7-9AC9-4281EC2DF409}"/>
              </a:ext>
            </a:extLst>
          </p:cNvPr>
          <p:cNvPicPr>
            <a:picLocks noGrp="1" noChangeAspect="1"/>
          </p:cNvPicPr>
          <p:nvPr>
            <p:ph idx="1"/>
          </p:nvPr>
        </p:nvPicPr>
        <p:blipFill rotWithShape="1">
          <a:blip r:embed="rId2"/>
          <a:srcRect r="1779" b="1"/>
          <a:stretch/>
        </p:blipFill>
        <p:spPr>
          <a:xfrm>
            <a:off x="-2469" y="714"/>
            <a:ext cx="12122816" cy="6840398"/>
          </a:xfrm>
          <a:prstGeom prst="rect">
            <a:avLst/>
          </a:prstGeom>
        </p:spPr>
      </p:pic>
    </p:spTree>
    <p:extLst>
      <p:ext uri="{BB962C8B-B14F-4D97-AF65-F5344CB8AC3E}">
        <p14:creationId xmlns:p14="http://schemas.microsoft.com/office/powerpoint/2010/main" val="1771795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map&#10;&#10;Description generated with high confidence">
            <a:extLst>
              <a:ext uri="{FF2B5EF4-FFF2-40B4-BE49-F238E27FC236}">
                <a16:creationId xmlns:a16="http://schemas.microsoft.com/office/drawing/2014/main" id="{3DAB42A4-8F9C-4B94-B4D6-992B5C8735E6}"/>
              </a:ext>
            </a:extLst>
          </p:cNvPr>
          <p:cNvPicPr>
            <a:picLocks noGrp="1" noChangeAspect="1"/>
          </p:cNvPicPr>
          <p:nvPr>
            <p:ph idx="1"/>
          </p:nvPr>
        </p:nvPicPr>
        <p:blipFill rotWithShape="1">
          <a:blip r:embed="rId2"/>
          <a:srcRect t="4561" b="18119"/>
          <a:stretch/>
        </p:blipFill>
        <p:spPr>
          <a:xfrm>
            <a:off x="20" y="10"/>
            <a:ext cx="12191980" cy="6857990"/>
          </a:xfrm>
          <a:prstGeom prst="rect">
            <a:avLst/>
          </a:prstGeom>
        </p:spPr>
      </p:pic>
    </p:spTree>
    <p:extLst>
      <p:ext uri="{BB962C8B-B14F-4D97-AF65-F5344CB8AC3E}">
        <p14:creationId xmlns:p14="http://schemas.microsoft.com/office/powerpoint/2010/main" val="220391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able, indoor, sky&#10;&#10;Description generated with high confidence">
            <a:extLst>
              <a:ext uri="{FF2B5EF4-FFF2-40B4-BE49-F238E27FC236}">
                <a16:creationId xmlns:a16="http://schemas.microsoft.com/office/drawing/2014/main" id="{928D2CB8-5E15-477D-AB3F-2CBA290461F8}"/>
              </a:ext>
            </a:extLst>
          </p:cNvPr>
          <p:cNvPicPr>
            <a:picLocks noGrp="1" noChangeAspect="1"/>
          </p:cNvPicPr>
          <p:nvPr>
            <p:ph idx="1"/>
          </p:nvPr>
        </p:nvPicPr>
        <p:blipFill>
          <a:blip r:embed="rId2"/>
          <a:stretch>
            <a:fillRect/>
          </a:stretch>
        </p:blipFill>
        <p:spPr>
          <a:xfrm>
            <a:off x="810734" y="564638"/>
            <a:ext cx="10829478" cy="5838542"/>
          </a:xfrm>
          <a:prstGeom prst="rect">
            <a:avLst/>
          </a:prstGeom>
        </p:spPr>
      </p:pic>
    </p:spTree>
    <p:extLst>
      <p:ext uri="{BB962C8B-B14F-4D97-AF65-F5344CB8AC3E}">
        <p14:creationId xmlns:p14="http://schemas.microsoft.com/office/powerpoint/2010/main" val="244286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DD78-07BA-42FF-8AE7-E315B0C513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5BE284-9FCE-4078-B81C-4989D9145C2D}"/>
              </a:ext>
            </a:extLst>
          </p:cNvPr>
          <p:cNvSpPr>
            <a:spLocks noGrp="1"/>
          </p:cNvSpPr>
          <p:nvPr>
            <p:ph idx="1"/>
          </p:nvPr>
        </p:nvSpPr>
        <p:spPr/>
        <p:txBody>
          <a:bodyPr vert="horz" lIns="91440" tIns="45720" rIns="91440" bIns="45720" rtlCol="0" anchor="t">
            <a:normAutofit/>
          </a:bodyPr>
          <a:lstStyle/>
          <a:p>
            <a:endParaRPr lang="en-US"/>
          </a:p>
          <a:p>
            <a:r>
              <a:rPr lang="en-US" sz="1050">
                <a:hlinkClick r:id="rId2"/>
              </a:rPr>
              <a:t>https://siftingthroughpatterns.files.wordpress.com/2013/10/451-neary_wide-8e97cfe5174fb467ab94d52a9b9681588d0eaead-s6-c30.gif</a:t>
            </a:r>
            <a:r>
              <a:rPr lang="en-US" sz="1050"/>
              <a:t> </a:t>
            </a:r>
            <a:endParaRPr lang="en-US" sz="1050">
              <a:cs typeface="Calibri"/>
            </a:endParaRPr>
          </a:p>
          <a:p>
            <a:r>
              <a:rPr lang="en-US" sz="1050">
                <a:hlinkClick r:id="rId3"/>
              </a:rPr>
              <a:t>http://wallpoper.com/images/00/38/82/48/light-bulbs_00388248.jpg</a:t>
            </a:r>
            <a:r>
              <a:rPr lang="en-US" sz="1050"/>
              <a:t> </a:t>
            </a:r>
            <a:endParaRPr lang="en-US" sz="1050">
              <a:cs typeface="Calibri"/>
            </a:endParaRPr>
          </a:p>
          <a:p>
            <a:r>
              <a:rPr lang="en-US" sz="1050">
                <a:hlinkClick r:id="rId4"/>
              </a:rPr>
              <a:t>http://3.bp.blogspot.com/-VkrphhjP0yQ/UDuR-4p8VnI/AAAAAAAAVWA/xUP2dGv57po/s1600/IMGP5233.JPG</a:t>
            </a:r>
            <a:r>
              <a:rPr lang="en-US" sz="1050"/>
              <a:t> </a:t>
            </a:r>
            <a:endParaRPr lang="en-US" sz="1050">
              <a:cs typeface="Calibri"/>
            </a:endParaRPr>
          </a:p>
          <a:p>
            <a:r>
              <a:rPr lang="en-US" sz="1050">
                <a:hlinkClick r:id="rId5"/>
              </a:rPr>
              <a:t>https://en.wikiquote.org/wiki/Hugh_Latimer</a:t>
            </a:r>
            <a:endParaRPr lang="en-US" sz="1050"/>
          </a:p>
          <a:p>
            <a:r>
              <a:rPr lang="en-US" sz="1050">
                <a:hlinkClick r:id="rId6"/>
              </a:rPr>
              <a:t>https://www.history.com/topics/american-revolution/benjamin-franklin</a:t>
            </a:r>
            <a:endParaRPr lang="en-US" sz="1050"/>
          </a:p>
          <a:p>
            <a:r>
              <a:rPr lang="en-US" sz="1050">
                <a:hlinkClick r:id="rId7"/>
              </a:rPr>
              <a:t>https://www.history.com/topics/black-history/martin-luther-king-jr</a:t>
            </a:r>
            <a:endParaRPr lang="en-US" sz="1050"/>
          </a:p>
          <a:p>
            <a:r>
              <a:rPr lang="en-US" sz="1050">
                <a:hlinkClick r:id="rId8"/>
              </a:rPr>
              <a:t>https://www.youtube.com/watch?v=ond6r5pafjw</a:t>
            </a:r>
            <a:endParaRPr lang="en-US" sz="1050"/>
          </a:p>
          <a:p>
            <a:endParaRPr lang="en-US" sz="1050"/>
          </a:p>
          <a:p>
            <a:endParaRPr lang="en-US" sz="1050"/>
          </a:p>
        </p:txBody>
      </p:sp>
    </p:spTree>
    <p:extLst>
      <p:ext uri="{BB962C8B-B14F-4D97-AF65-F5344CB8AC3E}">
        <p14:creationId xmlns:p14="http://schemas.microsoft.com/office/powerpoint/2010/main" val="129357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C3D2-204D-4DBE-ACFE-93842CDEF8D1}"/>
              </a:ext>
            </a:extLst>
          </p:cNvPr>
          <p:cNvSpPr>
            <a:spLocks noGrp="1"/>
          </p:cNvSpPr>
          <p:nvPr>
            <p:ph type="title"/>
          </p:nvPr>
        </p:nvSpPr>
        <p:spPr/>
        <p:txBody>
          <a:bodyPr/>
          <a:lstStyle/>
          <a:p>
            <a:r>
              <a:rPr lang="en-US"/>
              <a:t>The Summarizer </a:t>
            </a:r>
          </a:p>
        </p:txBody>
      </p:sp>
      <p:sp>
        <p:nvSpPr>
          <p:cNvPr id="3" name="Content Placeholder 2">
            <a:extLst>
              <a:ext uri="{FF2B5EF4-FFF2-40B4-BE49-F238E27FC236}">
                <a16:creationId xmlns:a16="http://schemas.microsoft.com/office/drawing/2014/main" id="{450AFC2C-7707-4CFD-8A58-BA02DE63273A}"/>
              </a:ext>
            </a:extLst>
          </p:cNvPr>
          <p:cNvSpPr>
            <a:spLocks noGrp="1"/>
          </p:cNvSpPr>
          <p:nvPr>
            <p:ph idx="1"/>
          </p:nvPr>
        </p:nvSpPr>
        <p:spPr>
          <a:xfrm>
            <a:off x="838200" y="1825625"/>
            <a:ext cx="10515600" cy="4851400"/>
          </a:xfrm>
        </p:spPr>
        <p:txBody>
          <a:bodyPr vert="horz" lIns="91440" tIns="45720" rIns="91440" bIns="45720" rtlCol="0" anchor="t">
            <a:normAutofit fontScale="55000" lnSpcReduction="20000"/>
          </a:bodyPr>
          <a:lstStyle/>
          <a:p>
            <a:r>
              <a:rPr lang="en-CA" sz="2800">
                <a:latin typeface="Helvetica Neue"/>
              </a:rPr>
              <a:t>Clarisse</a:t>
            </a:r>
            <a:r>
              <a:rPr lang="en-CA" sz="2800" b="0" i="0">
                <a:effectLst/>
                <a:latin typeface="Helvetica Neue"/>
              </a:rPr>
              <a:t> goes missing, the hound is around </a:t>
            </a:r>
            <a:r>
              <a:rPr lang="en-CA" sz="2800">
                <a:latin typeface="Helvetica Neue"/>
              </a:rPr>
              <a:t>Montag</a:t>
            </a:r>
            <a:endParaRPr lang="en-CA" sz="2800">
              <a:effectLst/>
              <a:latin typeface="Helvetica Neue" panose="02000503000000020004" pitchFamily="2"/>
            </a:endParaRPr>
          </a:p>
          <a:p>
            <a:r>
              <a:rPr lang="en-CA" sz="2800">
                <a:latin typeface="Helvetica Neue"/>
              </a:rPr>
              <a:t>Montag</a:t>
            </a:r>
            <a:r>
              <a:rPr lang="en-CA" sz="2800" b="0" i="0">
                <a:effectLst/>
                <a:latin typeface="Helvetica Neue"/>
              </a:rPr>
              <a:t> is at the firehouse working</a:t>
            </a:r>
            <a:endParaRPr lang="en-CA" sz="2800">
              <a:effectLst/>
              <a:latin typeface="Helvetica Neue"/>
            </a:endParaRPr>
          </a:p>
          <a:p>
            <a:r>
              <a:rPr lang="en-CA" sz="2800">
                <a:latin typeface="Helvetica Neue"/>
              </a:rPr>
              <a:t>Montag</a:t>
            </a:r>
            <a:r>
              <a:rPr lang="en-CA" sz="2800" b="0" i="0">
                <a:effectLst/>
                <a:latin typeface="Helvetica Neue"/>
              </a:rPr>
              <a:t> realizes that there is no individuality between the men at the firehouse </a:t>
            </a:r>
            <a:endParaRPr lang="en-CA" sz="2800">
              <a:effectLst/>
              <a:latin typeface="Helvetica Neue"/>
            </a:endParaRPr>
          </a:p>
          <a:p>
            <a:r>
              <a:rPr lang="en-CA" sz="2800">
                <a:latin typeface="Helvetica Neue"/>
              </a:rPr>
              <a:t>Montag</a:t>
            </a:r>
            <a:r>
              <a:rPr lang="en-CA" sz="2800" b="0" i="0">
                <a:effectLst/>
                <a:latin typeface="Helvetica Neue"/>
              </a:rPr>
              <a:t> feels for the people who had their homes and books burnt comparing it to how it would be to be in their position and </a:t>
            </a:r>
            <a:r>
              <a:rPr lang="en-CA" sz="2800">
                <a:latin typeface="Helvetica Neue"/>
              </a:rPr>
              <a:t>Beatty</a:t>
            </a:r>
            <a:r>
              <a:rPr lang="en-CA" sz="2800" b="0" i="0">
                <a:effectLst/>
                <a:latin typeface="Helvetica Neue"/>
              </a:rPr>
              <a:t> grows suspicious </a:t>
            </a:r>
            <a:endParaRPr lang="en-CA" sz="2800">
              <a:effectLst/>
              <a:latin typeface="Helvetica Neue"/>
            </a:endParaRPr>
          </a:p>
          <a:p>
            <a:r>
              <a:rPr lang="en-CA" sz="2800">
                <a:latin typeface="Helvetica Neue"/>
              </a:rPr>
              <a:t>Beatty</a:t>
            </a:r>
            <a:r>
              <a:rPr lang="en-CA" sz="2800" b="0" i="0">
                <a:effectLst/>
                <a:latin typeface="Helvetica Neue"/>
              </a:rPr>
              <a:t> reminds montag of “rules” regarding burning the books</a:t>
            </a:r>
            <a:endParaRPr lang="en-CA" sz="2800">
              <a:effectLst/>
              <a:latin typeface="Helvetica Neue"/>
            </a:endParaRPr>
          </a:p>
          <a:p>
            <a:r>
              <a:rPr lang="en-CA" sz="2800" b="0" i="0">
                <a:effectLst/>
                <a:latin typeface="Helvetica Neue" panose="02000503000000020004" pitchFamily="2"/>
              </a:rPr>
              <a:t>the fire bell rings and the men respond immediately dispatching the crew</a:t>
            </a:r>
            <a:endParaRPr lang="en-CA" sz="2800">
              <a:effectLst/>
              <a:latin typeface="Helvetica Neue" panose="02000503000000020004" pitchFamily="2"/>
            </a:endParaRPr>
          </a:p>
          <a:p>
            <a:r>
              <a:rPr lang="en-CA" sz="2800" b="0" i="0">
                <a:effectLst/>
                <a:latin typeface="Helvetica Neue" panose="02000503000000020004" pitchFamily="2"/>
              </a:rPr>
              <a:t>they arrive at the house where the neighbour confirms the house containing books</a:t>
            </a:r>
            <a:endParaRPr lang="en-CA" sz="2800">
              <a:effectLst/>
              <a:latin typeface="Helvetica Neue" panose="02000503000000020004" pitchFamily="2"/>
            </a:endParaRPr>
          </a:p>
          <a:p>
            <a:r>
              <a:rPr lang="en-CA" sz="2800" b="0" i="0">
                <a:effectLst/>
                <a:latin typeface="Helvetica Neue" panose="02000503000000020004" pitchFamily="2"/>
              </a:rPr>
              <a:t>they swiftly pour kerosene into the house and all over the books</a:t>
            </a:r>
            <a:endParaRPr lang="en-CA" sz="2800">
              <a:effectLst/>
              <a:latin typeface="Helvetica Neue" panose="02000503000000020004" pitchFamily="2"/>
            </a:endParaRPr>
          </a:p>
          <a:p>
            <a:r>
              <a:rPr lang="en-CA" sz="2800">
                <a:latin typeface="Helvetica Neue"/>
              </a:rPr>
              <a:t>Montag</a:t>
            </a:r>
            <a:r>
              <a:rPr lang="en-CA" sz="2800" b="0" i="0">
                <a:effectLst/>
                <a:latin typeface="Helvetica Neue"/>
              </a:rPr>
              <a:t> had almost subconsciously taken a book from the woman’s house and shoved it in his fireman jacket </a:t>
            </a:r>
            <a:endParaRPr lang="en-CA" sz="2800">
              <a:effectLst/>
              <a:latin typeface="Helvetica Neue"/>
            </a:endParaRPr>
          </a:p>
          <a:p>
            <a:r>
              <a:rPr lang="en-CA" sz="2800" b="0" i="0">
                <a:effectLst/>
                <a:latin typeface="Helvetica Neue" panose="02000503000000020004" pitchFamily="2"/>
              </a:rPr>
              <a:t>the woman from the house refused to leave as she wanted to stand for what she believed in</a:t>
            </a:r>
            <a:endParaRPr lang="en-CA" sz="2800">
              <a:effectLst/>
              <a:latin typeface="Helvetica Neue" panose="02000503000000020004" pitchFamily="2"/>
            </a:endParaRPr>
          </a:p>
          <a:p>
            <a:r>
              <a:rPr lang="en-CA" sz="2800" b="0" i="0">
                <a:effectLst/>
                <a:latin typeface="Helvetica Neue" panose="02000503000000020004" pitchFamily="2"/>
              </a:rPr>
              <a:t>the woman held a match and took it upon herself to light the kerosene up in flames</a:t>
            </a:r>
            <a:endParaRPr lang="en-CA" sz="2800">
              <a:effectLst/>
              <a:latin typeface="Helvetica Neue" panose="02000503000000020004" pitchFamily="2"/>
            </a:endParaRPr>
          </a:p>
          <a:p>
            <a:r>
              <a:rPr lang="en-CA" sz="2800" b="0" i="0">
                <a:effectLst/>
                <a:latin typeface="Helvetica Neue" panose="02000503000000020004" pitchFamily="2"/>
              </a:rPr>
              <a:t>as the house was set ablaze, the men backed away and the people in the neighbouring houses had ran down the street</a:t>
            </a:r>
            <a:endParaRPr lang="en-CA" sz="2800">
              <a:effectLst/>
              <a:latin typeface="Helvetica Neue" panose="02000503000000020004" pitchFamily="2"/>
            </a:endParaRPr>
          </a:p>
          <a:p>
            <a:r>
              <a:rPr lang="en-CA" sz="2800" b="0" i="0">
                <a:effectLst/>
                <a:latin typeface="Helvetica Neue" panose="02000503000000020004" pitchFamily="2"/>
              </a:rPr>
              <a:t>the men returned to the firehouse where montag questioned the last thing the woman had blurted out before she committed suicide</a:t>
            </a:r>
            <a:endParaRPr lang="en-CA" sz="2800">
              <a:effectLst/>
              <a:latin typeface="Helvetica Neue" panose="02000503000000020004" pitchFamily="2"/>
            </a:endParaRPr>
          </a:p>
          <a:p>
            <a:r>
              <a:rPr lang="en-CA" sz="2800">
                <a:latin typeface="Helvetica Neue"/>
              </a:rPr>
              <a:t>Beatty</a:t>
            </a:r>
            <a:r>
              <a:rPr lang="en-CA" sz="2800" b="0" i="0">
                <a:effectLst/>
                <a:latin typeface="Helvetica Neue"/>
              </a:rPr>
              <a:t> explains to montag that 2 men were burned alive at oxford for </a:t>
            </a:r>
            <a:r>
              <a:rPr lang="en-CA" sz="2800" b="0" i="0" err="1">
                <a:effectLst/>
                <a:latin typeface="Helvetica Neue"/>
              </a:rPr>
              <a:t>hersey</a:t>
            </a:r>
            <a:r>
              <a:rPr lang="en-CA" sz="2800" b="0" i="0">
                <a:effectLst/>
                <a:latin typeface="Helvetica Neue"/>
              </a:rPr>
              <a:t>, and it seemed that the woman just wanted to do the same</a:t>
            </a:r>
            <a:br>
              <a:rPr lang="en-CA">
                <a:effectLst/>
                <a:latin typeface="Helvetica Neue" panose="02000503000000020004" pitchFamily="2"/>
              </a:rPr>
            </a:br>
            <a:endParaRPr lang="en-CA">
              <a:solidFill>
                <a:srgbClr val="000000"/>
              </a:solidFill>
              <a:effectLst/>
              <a:latin typeface="Helvetica Neue" panose="02000503000000020004" pitchFamily="2"/>
            </a:endParaRPr>
          </a:p>
          <a:p>
            <a:endParaRPr lang="en-US"/>
          </a:p>
        </p:txBody>
      </p:sp>
    </p:spTree>
    <p:extLst>
      <p:ext uri="{BB962C8B-B14F-4D97-AF65-F5344CB8AC3E}">
        <p14:creationId xmlns:p14="http://schemas.microsoft.com/office/powerpoint/2010/main" val="219292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E3D1-822C-440E-A2C7-6615AB896A0F}"/>
              </a:ext>
            </a:extLst>
          </p:cNvPr>
          <p:cNvSpPr>
            <a:spLocks noGrp="1"/>
          </p:cNvSpPr>
          <p:nvPr>
            <p:ph type="title"/>
          </p:nvPr>
        </p:nvSpPr>
        <p:spPr>
          <a:xfrm>
            <a:off x="647701" y="452718"/>
            <a:ext cx="4765226" cy="1400530"/>
          </a:xfrm>
        </p:spPr>
        <p:txBody>
          <a:bodyPr>
            <a:normAutofit/>
          </a:bodyPr>
          <a:lstStyle/>
          <a:p>
            <a:r>
              <a:rPr lang="en-US"/>
              <a:t>Discussion Director</a:t>
            </a:r>
          </a:p>
        </p:txBody>
      </p:sp>
      <p:sp>
        <p:nvSpPr>
          <p:cNvPr id="3" name="Content Placeholder 2">
            <a:extLst>
              <a:ext uri="{FF2B5EF4-FFF2-40B4-BE49-F238E27FC236}">
                <a16:creationId xmlns:a16="http://schemas.microsoft.com/office/drawing/2014/main" id="{8CA042B3-E136-4DC4-AF94-7AC56C64CD05}"/>
              </a:ext>
            </a:extLst>
          </p:cNvPr>
          <p:cNvSpPr>
            <a:spLocks noGrp="1"/>
          </p:cNvSpPr>
          <p:nvPr>
            <p:ph idx="1"/>
          </p:nvPr>
        </p:nvSpPr>
        <p:spPr>
          <a:xfrm>
            <a:off x="647701" y="1851835"/>
            <a:ext cx="4764245" cy="4364814"/>
          </a:xfrm>
        </p:spPr>
        <p:txBody>
          <a:bodyPr vert="horz" lIns="91440" tIns="45720" rIns="91440" bIns="45720" rtlCol="0">
            <a:normAutofit fontScale="92500" lnSpcReduction="20000"/>
          </a:bodyPr>
          <a:lstStyle/>
          <a:p>
            <a:r>
              <a:rPr lang="en-US"/>
              <a:t>Why does Bradbury put so much emphasis on darkness then goes to talking about light?</a:t>
            </a:r>
          </a:p>
          <a:p>
            <a:r>
              <a:rPr lang="en-US"/>
              <a:t>Why does Beatty change the history of the fireman? </a:t>
            </a:r>
          </a:p>
          <a:p>
            <a:r>
              <a:rPr lang="en-US"/>
              <a:t>Why does it take Montag so long to realize the fireman are bad?</a:t>
            </a:r>
          </a:p>
          <a:p>
            <a:r>
              <a:rPr lang="en-US"/>
              <a:t>How does Beatty know a lot about books? </a:t>
            </a:r>
          </a:p>
          <a:p>
            <a:r>
              <a:rPr lang="en-US"/>
              <a:t>Does Beatty know Montag has books?</a:t>
            </a:r>
          </a:p>
          <a:p>
            <a:endParaRPr lang="en-US"/>
          </a:p>
          <a:p>
            <a:endParaRPr lang="en-US"/>
          </a:p>
          <a:p>
            <a:endParaRPr lang="en-US"/>
          </a:p>
        </p:txBody>
      </p:sp>
      <p:pic>
        <p:nvPicPr>
          <p:cNvPr id="4" name="Picture 4" descr="A picture containing object&#10;&#10;Description generated with very high confidence">
            <a:extLst>
              <a:ext uri="{FF2B5EF4-FFF2-40B4-BE49-F238E27FC236}">
                <a16:creationId xmlns:a16="http://schemas.microsoft.com/office/drawing/2014/main" id="{E425007A-8290-4C99-AA0A-CD00A1E5BCD7}"/>
              </a:ext>
            </a:extLst>
          </p:cNvPr>
          <p:cNvPicPr>
            <a:picLocks noChangeAspect="1"/>
          </p:cNvPicPr>
          <p:nvPr/>
        </p:nvPicPr>
        <p:blipFill rotWithShape="1">
          <a:blip r:embed="rId3"/>
          <a:srcRect t="9385" r="3" b="485"/>
          <a:stretch/>
        </p:blipFill>
        <p:spPr>
          <a:xfrm>
            <a:off x="6103423" y="-1"/>
            <a:ext cx="6087038" cy="3428998"/>
          </a:xfrm>
          <a:prstGeom prst="rect">
            <a:avLst/>
          </a:prstGeom>
        </p:spPr>
      </p:pic>
      <p:pic>
        <p:nvPicPr>
          <p:cNvPr id="6" name="Picture 6" descr="A close up of a book&#10;&#10;Description generated with high confidence">
            <a:extLst>
              <a:ext uri="{FF2B5EF4-FFF2-40B4-BE49-F238E27FC236}">
                <a16:creationId xmlns:a16="http://schemas.microsoft.com/office/drawing/2014/main" id="{AF83B2E5-5525-478A-8446-1055CB61A6EE}"/>
              </a:ext>
            </a:extLst>
          </p:cNvPr>
          <p:cNvPicPr>
            <a:picLocks noChangeAspect="1"/>
          </p:cNvPicPr>
          <p:nvPr/>
        </p:nvPicPr>
        <p:blipFill rotWithShape="1">
          <a:blip r:embed="rId4"/>
          <a:srcRect r="134"/>
          <a:stretch/>
        </p:blipFill>
        <p:spPr>
          <a:xfrm>
            <a:off x="6103423" y="3428999"/>
            <a:ext cx="6087038" cy="3428540"/>
          </a:xfrm>
          <a:prstGeom prst="rect">
            <a:avLst/>
          </a:prstGeom>
        </p:spPr>
      </p:pic>
    </p:spTree>
    <p:extLst>
      <p:ext uri="{BB962C8B-B14F-4D97-AF65-F5344CB8AC3E}">
        <p14:creationId xmlns:p14="http://schemas.microsoft.com/office/powerpoint/2010/main" val="272802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fire in the dark&#10;&#10;Description generated with high confidence">
            <a:extLst>
              <a:ext uri="{FF2B5EF4-FFF2-40B4-BE49-F238E27FC236}">
                <a16:creationId xmlns:a16="http://schemas.microsoft.com/office/drawing/2014/main" id="{FD994B1F-ECC3-45AD-AB4C-97CCAA6CF7ED}"/>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328BDC1-BC75-402A-BB89-5A4C4EF6EACE}"/>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Literary Luminary </a:t>
            </a:r>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564651-962D-4B1F-B432-B7C6DA7865EF}"/>
              </a:ext>
            </a:extLst>
          </p:cNvPr>
          <p:cNvSpPr>
            <a:spLocks noGrp="1"/>
          </p:cNvSpPr>
          <p:nvPr>
            <p:ph idx="1"/>
          </p:nvPr>
        </p:nvSpPr>
        <p:spPr>
          <a:xfrm>
            <a:off x="5155379" y="351488"/>
            <a:ext cx="6578122" cy="6405056"/>
          </a:xfrm>
        </p:spPr>
        <p:txBody>
          <a:bodyPr vert="horz" lIns="91440" tIns="45720" rIns="91440" bIns="45720" rtlCol="0" anchor="ctr">
            <a:noAutofit/>
          </a:bodyPr>
          <a:lstStyle/>
          <a:p>
            <a:r>
              <a:rPr lang="en-US" sz="2400">
                <a:solidFill>
                  <a:srgbClr val="FFFFFF"/>
                </a:solidFill>
              </a:rPr>
              <a:t>"Montag blinked. Beatty was looking at him as if he were a museum statue. Any moment Beatty might rise and walk about him, touching, exploring his guilt and self consciousness." Pg. 33 </a:t>
            </a:r>
            <a:endParaRPr lang="en-US" sz="2400">
              <a:solidFill>
                <a:srgbClr val="FFFFFF"/>
              </a:solidFill>
              <a:cs typeface="Calibri"/>
            </a:endParaRPr>
          </a:p>
          <a:p>
            <a:endParaRPr lang="en-US" sz="2400">
              <a:solidFill>
                <a:srgbClr val="FFFFFF"/>
              </a:solidFill>
              <a:cs typeface="Calibri"/>
            </a:endParaRPr>
          </a:p>
          <a:p>
            <a:r>
              <a:rPr lang="en-US" sz="2400">
                <a:solidFill>
                  <a:srgbClr val="FFFFFF"/>
                </a:solidFill>
              </a:rPr>
              <a:t>"These men who looked steadily into their platinum igniter flames as they lit their charcoal hair and soot-colored brows and bluish-ash-smeared cheeks...Had he ever seen fireman who didn't have black hair, Black brows, a fiery face... They were all mirror images of himself.. Picked for their looks rather then their proclivities?... </a:t>
            </a:r>
            <a:r>
              <a:rPr lang="en-US" sz="2400" err="1">
                <a:solidFill>
                  <a:srgbClr val="FFFFFF"/>
                </a:solidFill>
              </a:rPr>
              <a:t>Colour</a:t>
            </a:r>
            <a:r>
              <a:rPr lang="en-US" sz="2400">
                <a:solidFill>
                  <a:srgbClr val="FFFFFF"/>
                </a:solidFill>
              </a:rPr>
              <a:t> of cinders and ash about them..." Pg. 33</a:t>
            </a:r>
            <a:endParaRPr lang="en-US" sz="2400">
              <a:solidFill>
                <a:srgbClr val="FFFFFF"/>
              </a:solidFill>
              <a:cs typeface="Calibri"/>
            </a:endParaRPr>
          </a:p>
          <a:p>
            <a:endParaRPr lang="en-US" sz="2000">
              <a:solidFill>
                <a:srgbClr val="FFFFFF"/>
              </a:solidFill>
            </a:endParaRPr>
          </a:p>
        </p:txBody>
      </p:sp>
    </p:spTree>
    <p:extLst>
      <p:ext uri="{BB962C8B-B14F-4D97-AF65-F5344CB8AC3E}">
        <p14:creationId xmlns:p14="http://schemas.microsoft.com/office/powerpoint/2010/main" val="221831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descr="A close up of an animal&#10;&#10;Description generated with high confidence">
            <a:extLst>
              <a:ext uri="{FF2B5EF4-FFF2-40B4-BE49-F238E27FC236}">
                <a16:creationId xmlns:a16="http://schemas.microsoft.com/office/drawing/2014/main" id="{E299C32A-88BE-4BA1-8E8B-6A8CA03D2D6F}"/>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7CFC3F75-A021-45B3-883C-B53FEE5F1148}"/>
              </a:ext>
            </a:extLst>
          </p:cNvPr>
          <p:cNvSpPr>
            <a:spLocks noGrp="1"/>
          </p:cNvSpPr>
          <p:nvPr>
            <p:ph idx="1"/>
          </p:nvPr>
        </p:nvSpPr>
        <p:spPr>
          <a:xfrm>
            <a:off x="504825" y="432594"/>
            <a:ext cx="10515600" cy="4351338"/>
          </a:xfrm>
        </p:spPr>
        <p:txBody>
          <a:bodyPr vert="horz" lIns="91440" tIns="45720" rIns="91440" bIns="45720" rtlCol="0" anchor="t">
            <a:noAutofit/>
          </a:bodyPr>
          <a:lstStyle/>
          <a:p>
            <a:r>
              <a:rPr lang="en-US" sz="2400">
                <a:solidFill>
                  <a:srgbClr val="FFFFFF"/>
                </a:solidFill>
              </a:rPr>
              <a:t>"But in his mind, a cool wind started up and blew out of the ventilator grille at home, softly, softly, chilling his face." Pg. 34</a:t>
            </a:r>
            <a:endParaRPr lang="en-US" sz="2400">
              <a:solidFill>
                <a:srgbClr val="FFFFFF"/>
              </a:solidFill>
              <a:cs typeface="Calibri"/>
            </a:endParaRPr>
          </a:p>
          <a:p>
            <a:endParaRPr lang="en-US" sz="2400">
              <a:solidFill>
                <a:srgbClr val="FFFFFF"/>
              </a:solidFill>
              <a:cs typeface="Calibri"/>
            </a:endParaRPr>
          </a:p>
          <a:p>
            <a:r>
              <a:rPr lang="en-US" sz="2400">
                <a:solidFill>
                  <a:srgbClr val="FFFFFF"/>
                </a:solidFill>
              </a:rPr>
              <a:t>"You were simply cleaning up, Janitorial work, essentially. Everything to its proper place, Quick with the kerosene! Who's got a match!" Pg. 37</a:t>
            </a:r>
            <a:endParaRPr lang="en-US" sz="2400">
              <a:solidFill>
                <a:srgbClr val="FFFFFF"/>
              </a:solidFill>
              <a:cs typeface="Calibri"/>
            </a:endParaRPr>
          </a:p>
          <a:p>
            <a:endParaRPr lang="en-US" sz="2400">
              <a:solidFill>
                <a:srgbClr val="FFFFFF"/>
              </a:solidFill>
              <a:cs typeface="Calibri"/>
            </a:endParaRPr>
          </a:p>
          <a:p>
            <a:r>
              <a:rPr lang="en-US" sz="2400">
                <a:solidFill>
                  <a:srgbClr val="FFFFFF"/>
                </a:solidFill>
              </a:rPr>
              <a:t>"A book lit almost obediently, like a white Pidgeon, in his hands, wings fluttering... A page hung open and it was like a snowy feather, the words delicately painted thereon... The men above were hurling shovelfuls of magazines into the dusty air. They fell like slaughtered birds" Pg. 37</a:t>
            </a:r>
            <a:endParaRPr lang="en-US" sz="2400">
              <a:solidFill>
                <a:srgbClr val="FFFFFF"/>
              </a:solidFill>
              <a:cs typeface="Calibri"/>
            </a:endParaRPr>
          </a:p>
          <a:p>
            <a:endParaRPr lang="en-US" sz="2400">
              <a:solidFill>
                <a:srgbClr val="FFFFFF"/>
              </a:solidFill>
              <a:cs typeface="Calibri"/>
            </a:endParaRPr>
          </a:p>
          <a:p>
            <a:r>
              <a:rPr lang="en-US" sz="2400">
                <a:solidFill>
                  <a:srgbClr val="FFFFFF"/>
                </a:solidFill>
              </a:rPr>
              <a:t>"Captain Beatty, keeping his dignity, backed away slowly through the front door, his pink face burnt and shiny from a thousand fires and night excitements. God, thought Montag, how true! Always at night the alarm comes Never by day! Is it because of the fire is prettier by night? More spectacle, a better show?" Pg. 39</a:t>
            </a:r>
            <a:endParaRPr lang="en-US" sz="2000">
              <a:solidFill>
                <a:srgbClr val="FFFFFF"/>
              </a:solidFill>
              <a:cs typeface="Calibri"/>
            </a:endParaRPr>
          </a:p>
        </p:txBody>
      </p:sp>
    </p:spTree>
    <p:extLst>
      <p:ext uri="{BB962C8B-B14F-4D97-AF65-F5344CB8AC3E}">
        <p14:creationId xmlns:p14="http://schemas.microsoft.com/office/powerpoint/2010/main" val="75791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 name="Picture 3" descr="A picture containing book, shelf, library, indoor&#10;&#10;Description generated with very high confidence">
            <a:extLst>
              <a:ext uri="{FF2B5EF4-FFF2-40B4-BE49-F238E27FC236}">
                <a16:creationId xmlns:a16="http://schemas.microsoft.com/office/drawing/2014/main" id="{3409FAA6-BA63-4DC3-9CC0-9D9D3D0D2C24}"/>
              </a:ext>
            </a:extLst>
          </p:cNvPr>
          <p:cNvPicPr>
            <a:picLocks noChangeAspect="1"/>
          </p:cNvPicPr>
          <p:nvPr/>
        </p:nvPicPr>
        <p:blipFill rotWithShape="1">
          <a:blip r:embed="rId2"/>
          <a:srcRect l="23230" r="15322" b="-1"/>
          <a:stretch/>
        </p:blipFill>
        <p:spPr>
          <a:xfrm>
            <a:off x="6212223" y="10"/>
            <a:ext cx="5979776" cy="65008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a:extLst>
              <a:ext uri="{FF2B5EF4-FFF2-40B4-BE49-F238E27FC236}">
                <a16:creationId xmlns:a16="http://schemas.microsoft.com/office/drawing/2014/main" id="{1730BC7A-3666-4D31-A143-8AA1F8C2850A}"/>
              </a:ext>
            </a:extLst>
          </p:cNvPr>
          <p:cNvSpPr>
            <a:spLocks noGrp="1"/>
          </p:cNvSpPr>
          <p:nvPr>
            <p:ph idx="1"/>
          </p:nvPr>
        </p:nvSpPr>
        <p:spPr>
          <a:xfrm>
            <a:off x="345758" y="991502"/>
            <a:ext cx="6584580" cy="4533790"/>
          </a:xfrm>
        </p:spPr>
        <p:txBody>
          <a:bodyPr vert="horz" lIns="91440" tIns="45720" rIns="91440" bIns="45720" rtlCol="0" anchor="t">
            <a:noAutofit/>
          </a:bodyPr>
          <a:lstStyle/>
          <a:p>
            <a:r>
              <a:rPr lang="en-US" sz="2400"/>
              <a:t>"Montag's hand closed like a mouth, crushed the book with wild devotion, with an insanity of mindlessness to his chest... Montag had done nothing. His hand had done it all, his hand with a brain of its own, with a conscience and a curiosity in each trembling finger had turned thief." Pg. 37. </a:t>
            </a:r>
            <a:endParaRPr lang="en-US" sz="2400">
              <a:cs typeface="Calibri"/>
            </a:endParaRPr>
          </a:p>
          <a:p>
            <a:endParaRPr lang="en-US" sz="2400">
              <a:cs typeface="Calibri"/>
            </a:endParaRPr>
          </a:p>
          <a:p>
            <a:r>
              <a:rPr lang="en-US" sz="2400"/>
              <a:t>"Montag felt the hidden book pound like a heart against his chest." Pg. 39</a:t>
            </a:r>
            <a:endParaRPr lang="en-US" sz="2400">
              <a:cs typeface="Calibri"/>
            </a:endParaRPr>
          </a:p>
          <a:p>
            <a:endParaRPr lang="en-US" sz="2400">
              <a:cs typeface="Calibri"/>
            </a:endParaRPr>
          </a:p>
          <a:p>
            <a:r>
              <a:rPr lang="en-US" sz="2400"/>
              <a:t>"Montag felt himself back away and away out the door, after Beatty, down the steps, across the lawn, where the path of kerosene lay like the track of some evil snail." Pg. 39</a:t>
            </a:r>
            <a:endParaRPr lang="en-US" sz="1800">
              <a:cs typeface="Calibri"/>
            </a:endParaRPr>
          </a:p>
        </p:txBody>
      </p:sp>
    </p:spTree>
    <p:extLst>
      <p:ext uri="{BB962C8B-B14F-4D97-AF65-F5344CB8AC3E}">
        <p14:creationId xmlns:p14="http://schemas.microsoft.com/office/powerpoint/2010/main" val="224972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454E-E547-4142-ABBC-3955AB39BD7B}"/>
              </a:ext>
            </a:extLst>
          </p:cNvPr>
          <p:cNvSpPr>
            <a:spLocks noGrp="1"/>
          </p:cNvSpPr>
          <p:nvPr>
            <p:ph type="title"/>
          </p:nvPr>
        </p:nvSpPr>
        <p:spPr>
          <a:xfrm>
            <a:off x="648930" y="629266"/>
            <a:ext cx="3322912" cy="1641987"/>
          </a:xfrm>
        </p:spPr>
        <p:txBody>
          <a:bodyPr>
            <a:normAutofit/>
          </a:bodyPr>
          <a:lstStyle/>
          <a:p>
            <a:r>
              <a:rPr lang="en-US"/>
              <a:t>Connector</a:t>
            </a:r>
          </a:p>
        </p:txBody>
      </p:sp>
      <p:sp>
        <p:nvSpPr>
          <p:cNvPr id="3" name="Content Placeholder 2">
            <a:extLst>
              <a:ext uri="{FF2B5EF4-FFF2-40B4-BE49-F238E27FC236}">
                <a16:creationId xmlns:a16="http://schemas.microsoft.com/office/drawing/2014/main" id="{122CE7AE-2668-4F16-9FA4-ED391AE0AE2E}"/>
              </a:ext>
            </a:extLst>
          </p:cNvPr>
          <p:cNvSpPr>
            <a:spLocks noGrp="1"/>
          </p:cNvSpPr>
          <p:nvPr>
            <p:ph idx="1"/>
          </p:nvPr>
        </p:nvSpPr>
        <p:spPr>
          <a:xfrm>
            <a:off x="647701" y="1962151"/>
            <a:ext cx="3683975" cy="4148665"/>
          </a:xfrm>
        </p:spPr>
        <p:txBody>
          <a:bodyPr vert="horz" lIns="91440" tIns="45720" rIns="91440" bIns="45720" rtlCol="0" anchor="t">
            <a:normAutofit fontScale="92500" lnSpcReduction="10000"/>
          </a:bodyPr>
          <a:lstStyle/>
          <a:p>
            <a:pPr marL="0" indent="0">
              <a:lnSpc>
                <a:spcPct val="90000"/>
              </a:lnSpc>
              <a:buNone/>
            </a:pPr>
            <a:r>
              <a:rPr lang="en-US" sz="2200" b="1">
                <a:latin typeface="Calibri"/>
                <a:cs typeface="Calibri"/>
              </a:rPr>
              <a:t>“…these men whose faces were sunburnt by a thousand real and ten thousand imaginary fires… These men were all mirror images of themselves.” Pg. 33</a:t>
            </a:r>
          </a:p>
          <a:p>
            <a:pPr marL="0" indent="0">
              <a:lnSpc>
                <a:spcPct val="90000"/>
              </a:lnSpc>
              <a:buNone/>
            </a:pPr>
            <a:endParaRPr lang="en-US" sz="2000" b="1">
              <a:latin typeface="Calibri"/>
              <a:cs typeface="Calibri"/>
            </a:endParaRPr>
          </a:p>
          <a:p>
            <a:pPr>
              <a:lnSpc>
                <a:spcPct val="90000"/>
              </a:lnSpc>
              <a:buFont typeface="Wingdings" charset="2"/>
              <a:buChar char="Ø"/>
            </a:pPr>
            <a:r>
              <a:rPr lang="en-US" sz="2000">
                <a:latin typeface="Calibri"/>
                <a:cs typeface="Calibri"/>
              </a:rPr>
              <a:t>Specifically chosen for their job, they all look the same.</a:t>
            </a:r>
          </a:p>
          <a:p>
            <a:pPr>
              <a:buFont typeface="Wingdings" charset="2"/>
              <a:buChar char="Ø"/>
            </a:pPr>
            <a:r>
              <a:rPr lang="en-US" sz="2000">
                <a:latin typeface="Calibri"/>
                <a:cs typeface="Calibri"/>
              </a:rPr>
              <a:t>Like machines that work without questioning why and what they are doing.</a:t>
            </a:r>
          </a:p>
          <a:p>
            <a:pPr>
              <a:buFont typeface="Wingdings" charset="2"/>
              <a:buChar char="Ø"/>
            </a:pPr>
            <a:r>
              <a:rPr lang="en-US" sz="2000">
                <a:latin typeface="Calibri"/>
                <a:cs typeface="Calibri"/>
              </a:rPr>
              <a:t>People fought in war without thinking about what might happen.</a:t>
            </a:r>
          </a:p>
          <a:p>
            <a:pPr>
              <a:lnSpc>
                <a:spcPct val="90000"/>
              </a:lnSpc>
              <a:buFont typeface="Wingdings" charset="2"/>
              <a:buChar char="Ø"/>
            </a:pPr>
            <a:endParaRPr lang="en-US">
              <a:latin typeface="Calibri"/>
              <a:cs typeface="Calibri"/>
            </a:endParaRPr>
          </a:p>
          <a:p>
            <a:endParaRPr lang="en-US">
              <a:latin typeface="Calibri"/>
              <a:cs typeface="Calibri"/>
            </a:endParaRPr>
          </a:p>
        </p:txBody>
      </p:sp>
      <p:pic>
        <p:nvPicPr>
          <p:cNvPr id="5" name="Picture 5" descr="A group of people in uniform&#10;&#10;Description generated with very high confidence">
            <a:extLst>
              <a:ext uri="{FF2B5EF4-FFF2-40B4-BE49-F238E27FC236}">
                <a16:creationId xmlns:a16="http://schemas.microsoft.com/office/drawing/2014/main" id="{5605E6AA-873E-405E-A7B8-2317CBFC454F}"/>
              </a:ext>
            </a:extLst>
          </p:cNvPr>
          <p:cNvPicPr>
            <a:picLocks noChangeAspect="1"/>
          </p:cNvPicPr>
          <p:nvPr/>
        </p:nvPicPr>
        <p:blipFill>
          <a:blip r:embed="rId3"/>
          <a:stretch>
            <a:fillRect/>
          </a:stretch>
        </p:blipFill>
        <p:spPr>
          <a:xfrm>
            <a:off x="5884862" y="890058"/>
            <a:ext cx="4105275" cy="5162550"/>
          </a:xfrm>
          <a:prstGeom prst="rect">
            <a:avLst/>
          </a:prstGeom>
        </p:spPr>
      </p:pic>
    </p:spTree>
    <p:extLst>
      <p:ext uri="{BB962C8B-B14F-4D97-AF65-F5344CB8AC3E}">
        <p14:creationId xmlns:p14="http://schemas.microsoft.com/office/powerpoint/2010/main" val="366584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D953-6847-4391-8FA1-077D4673805A}"/>
              </a:ext>
            </a:extLst>
          </p:cNvPr>
          <p:cNvSpPr>
            <a:spLocks noGrp="1"/>
          </p:cNvSpPr>
          <p:nvPr>
            <p:ph type="title"/>
          </p:nvPr>
        </p:nvSpPr>
        <p:spPr>
          <a:xfrm>
            <a:off x="648931" y="629266"/>
            <a:ext cx="4166510" cy="1622321"/>
          </a:xfrm>
        </p:spPr>
        <p:txBody>
          <a:bodyPr>
            <a:normAutofit/>
          </a:bodyPr>
          <a:lstStyle/>
          <a:p>
            <a:r>
              <a:rPr lang="en-US"/>
              <a:t>Connector</a:t>
            </a:r>
          </a:p>
        </p:txBody>
      </p:sp>
      <p:sp>
        <p:nvSpPr>
          <p:cNvPr id="3" name="Content Placeholder 2">
            <a:extLst>
              <a:ext uri="{FF2B5EF4-FFF2-40B4-BE49-F238E27FC236}">
                <a16:creationId xmlns:a16="http://schemas.microsoft.com/office/drawing/2014/main" id="{784F737D-1603-40D1-BDA6-6B69ABA6D8F7}"/>
              </a:ext>
            </a:extLst>
          </p:cNvPr>
          <p:cNvSpPr>
            <a:spLocks noGrp="1"/>
          </p:cNvSpPr>
          <p:nvPr>
            <p:ph idx="1"/>
          </p:nvPr>
        </p:nvSpPr>
        <p:spPr>
          <a:xfrm>
            <a:off x="648931" y="2092036"/>
            <a:ext cx="4166509" cy="3880669"/>
          </a:xfrm>
        </p:spPr>
        <p:txBody>
          <a:bodyPr vert="horz" lIns="91440" tIns="45720" rIns="91440" bIns="45720" rtlCol="0" anchor="t">
            <a:normAutofit fontScale="77500" lnSpcReduction="20000"/>
          </a:bodyPr>
          <a:lstStyle/>
          <a:p>
            <a:pPr marL="0" indent="0">
              <a:lnSpc>
                <a:spcPct val="90000"/>
              </a:lnSpc>
              <a:buNone/>
            </a:pPr>
            <a:r>
              <a:rPr lang="en-US" b="1"/>
              <a:t>“Established, 1790, to burn English-influenced books in the Colonies. First Fireman: Benjamin Franklin.” Pg. 34</a:t>
            </a:r>
          </a:p>
          <a:p>
            <a:pPr marL="0" indent="0">
              <a:lnSpc>
                <a:spcPct val="90000"/>
              </a:lnSpc>
              <a:buNone/>
            </a:pPr>
            <a:endParaRPr lang="en-US" b="1"/>
          </a:p>
          <a:p>
            <a:pPr>
              <a:buFont typeface="Wingdings" charset="2"/>
              <a:buChar char="Ø"/>
            </a:pPr>
            <a:r>
              <a:rPr lang="en-US"/>
              <a:t>Beatty was trying to get his point across to Montag by lying about history.</a:t>
            </a:r>
            <a:endParaRPr lang="en-US">
              <a:cs typeface="Calibri"/>
            </a:endParaRPr>
          </a:p>
          <a:p>
            <a:pPr>
              <a:lnSpc>
                <a:spcPct val="90000"/>
              </a:lnSpc>
              <a:buFont typeface="Wingdings" charset="2"/>
              <a:buChar char="Ø"/>
            </a:pPr>
            <a:r>
              <a:rPr lang="en-US"/>
              <a:t>Benjamin Franklin established the first fire brigade. </a:t>
            </a:r>
            <a:endParaRPr lang="en-US">
              <a:cs typeface="Calibri"/>
            </a:endParaRPr>
          </a:p>
          <a:p>
            <a:pPr>
              <a:lnSpc>
                <a:spcPct val="90000"/>
              </a:lnSpc>
              <a:buFont typeface="Wingdings" charset="2"/>
              <a:buChar char="Ø"/>
            </a:pPr>
            <a:r>
              <a:rPr lang="en-US"/>
              <a:t>Bad history gets removed, history is told from the victor's point of view.</a:t>
            </a:r>
            <a:endParaRPr lang="en-US">
              <a:cs typeface="Calibri"/>
            </a:endParaRPr>
          </a:p>
        </p:txBody>
      </p:sp>
      <p:pic>
        <p:nvPicPr>
          <p:cNvPr id="4" name="Picture 4" descr="A person wearing a hat&#10;&#10;Description generated with high confidence">
            <a:extLst>
              <a:ext uri="{FF2B5EF4-FFF2-40B4-BE49-F238E27FC236}">
                <a16:creationId xmlns:a16="http://schemas.microsoft.com/office/drawing/2014/main" id="{9958D504-0CFD-4AB7-A782-4FB8D92AE4DF}"/>
              </a:ext>
            </a:extLst>
          </p:cNvPr>
          <p:cNvPicPr>
            <a:picLocks noChangeAspect="1"/>
          </p:cNvPicPr>
          <p:nvPr/>
        </p:nvPicPr>
        <p:blipFill>
          <a:blip r:embed="rId3"/>
          <a:stretch>
            <a:fillRect/>
          </a:stretch>
        </p:blipFill>
        <p:spPr>
          <a:xfrm>
            <a:off x="6093992" y="1092359"/>
            <a:ext cx="5449889" cy="4673279"/>
          </a:xfrm>
          <a:prstGeom prst="rect">
            <a:avLst/>
          </a:prstGeom>
          <a:effectLst/>
        </p:spPr>
      </p:pic>
    </p:spTree>
    <p:extLst>
      <p:ext uri="{BB962C8B-B14F-4D97-AF65-F5344CB8AC3E}">
        <p14:creationId xmlns:p14="http://schemas.microsoft.com/office/powerpoint/2010/main" val="47431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663A-7222-4D93-9643-EA9E61330438}"/>
              </a:ext>
            </a:extLst>
          </p:cNvPr>
          <p:cNvSpPr>
            <a:spLocks noGrp="1"/>
          </p:cNvSpPr>
          <p:nvPr>
            <p:ph type="title"/>
          </p:nvPr>
        </p:nvSpPr>
        <p:spPr>
          <a:xfrm>
            <a:off x="5282381" y="629266"/>
            <a:ext cx="4767471" cy="1641986"/>
          </a:xfrm>
        </p:spPr>
        <p:txBody>
          <a:bodyPr>
            <a:normAutofit/>
          </a:bodyPr>
          <a:lstStyle/>
          <a:p>
            <a:r>
              <a:rPr lang="en-US"/>
              <a:t>Connector</a:t>
            </a:r>
          </a:p>
        </p:txBody>
      </p:sp>
      <p:sp>
        <p:nvSpPr>
          <p:cNvPr id="3" name="Content Placeholder 2">
            <a:extLst>
              <a:ext uri="{FF2B5EF4-FFF2-40B4-BE49-F238E27FC236}">
                <a16:creationId xmlns:a16="http://schemas.microsoft.com/office/drawing/2014/main" id="{D8657CCB-9E9E-4851-B409-19A1045090A6}"/>
              </a:ext>
            </a:extLst>
          </p:cNvPr>
          <p:cNvSpPr>
            <a:spLocks noGrp="1"/>
          </p:cNvSpPr>
          <p:nvPr>
            <p:ph idx="1"/>
          </p:nvPr>
        </p:nvSpPr>
        <p:spPr>
          <a:xfrm>
            <a:off x="5282381" y="2119745"/>
            <a:ext cx="4767471" cy="3852332"/>
          </a:xfrm>
        </p:spPr>
        <p:txBody>
          <a:bodyPr vert="horz" lIns="91440" tIns="45720" rIns="91440" bIns="45720" rtlCol="0" anchor="t">
            <a:normAutofit fontScale="77500" lnSpcReduction="20000"/>
          </a:bodyPr>
          <a:lstStyle/>
          <a:p>
            <a:pPr marL="0" indent="0">
              <a:lnSpc>
                <a:spcPct val="90000"/>
              </a:lnSpc>
              <a:buNone/>
            </a:pPr>
            <a:r>
              <a:rPr lang="en-US" b="1"/>
              <a:t>“Play the man, Master Ridley; we shall this day light such a candle, by God’s grace, in England, as I trust shall never be put out.” Pg. 36</a:t>
            </a:r>
          </a:p>
          <a:p>
            <a:pPr marL="0" indent="0">
              <a:lnSpc>
                <a:spcPct val="90000"/>
              </a:lnSpc>
              <a:buNone/>
            </a:pPr>
            <a:endParaRPr lang="en-US" b="1"/>
          </a:p>
          <a:p>
            <a:pPr>
              <a:lnSpc>
                <a:spcPct val="90000"/>
              </a:lnSpc>
              <a:buFont typeface="Wingdings" charset="2"/>
              <a:buChar char="Ø"/>
            </a:pPr>
            <a:r>
              <a:rPr lang="en-US"/>
              <a:t>A quote from</a:t>
            </a:r>
            <a:r>
              <a:rPr lang="en-US" i="1"/>
              <a:t> Book of Martyrs</a:t>
            </a:r>
            <a:r>
              <a:rPr lang="en-US"/>
              <a:t> by John Foxe.</a:t>
            </a:r>
            <a:endParaRPr lang="en-US">
              <a:cs typeface="Calibri"/>
            </a:endParaRPr>
          </a:p>
          <a:p>
            <a:pPr>
              <a:lnSpc>
                <a:spcPct val="90000"/>
              </a:lnSpc>
              <a:buFont typeface="Wingdings" charset="2"/>
              <a:buChar char="Ø"/>
            </a:pPr>
            <a:r>
              <a:rPr lang="en-US"/>
              <a:t>She wants her death to be the spark of a revolution.</a:t>
            </a:r>
            <a:endParaRPr lang="en-US">
              <a:cs typeface="Calibri"/>
            </a:endParaRPr>
          </a:p>
          <a:p>
            <a:pPr>
              <a:buFont typeface="Wingdings" charset="2"/>
              <a:buChar char="Ø"/>
            </a:pPr>
            <a:r>
              <a:rPr lang="en-US"/>
              <a:t>Martin Luther King Jr stood up against the unjust treatment towards the African American community in America.</a:t>
            </a:r>
            <a:endParaRPr lang="en-US">
              <a:cs typeface="Calibri"/>
            </a:endParaRPr>
          </a:p>
          <a:p>
            <a:pPr>
              <a:lnSpc>
                <a:spcPct val="90000"/>
              </a:lnSpc>
              <a:buFont typeface="Wingdings" charset="2"/>
              <a:buChar char="Ø"/>
            </a:pPr>
            <a:endParaRPr lang="en-US"/>
          </a:p>
          <a:p>
            <a:pPr>
              <a:lnSpc>
                <a:spcPct val="90000"/>
              </a:lnSpc>
              <a:buFont typeface="Wingdings" charset="2"/>
              <a:buChar char="Ø"/>
            </a:pPr>
            <a:endParaRPr lang="en-US"/>
          </a:p>
        </p:txBody>
      </p:sp>
      <p:pic>
        <p:nvPicPr>
          <p:cNvPr id="6" name="Picture 6" descr="A person looking at the camera&#10;&#10;Description generated with very high confidence">
            <a:extLst>
              <a:ext uri="{FF2B5EF4-FFF2-40B4-BE49-F238E27FC236}">
                <a16:creationId xmlns:a16="http://schemas.microsoft.com/office/drawing/2014/main" id="{69737F45-4269-4B3C-8273-73C05EF97104}"/>
              </a:ext>
            </a:extLst>
          </p:cNvPr>
          <p:cNvPicPr>
            <a:picLocks noChangeAspect="1"/>
          </p:cNvPicPr>
          <p:nvPr/>
        </p:nvPicPr>
        <p:blipFill rotWithShape="1">
          <a:blip r:embed="rId3"/>
          <a:srcRect l="6785"/>
          <a:stretch/>
        </p:blipFill>
        <p:spPr>
          <a:xfrm>
            <a:off x="-1" y="10"/>
            <a:ext cx="4634680" cy="6857990"/>
          </a:xfrm>
          <a:prstGeom prst="rect">
            <a:avLst/>
          </a:prstGeom>
        </p:spPr>
      </p:pic>
    </p:spTree>
    <p:extLst>
      <p:ext uri="{BB962C8B-B14F-4D97-AF65-F5344CB8AC3E}">
        <p14:creationId xmlns:p14="http://schemas.microsoft.com/office/powerpoint/2010/main" val="2232072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TotalTime>
  <Words>668</Words>
  <Application>Microsoft Office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 Neue</vt:lpstr>
      <vt:lpstr>Wingdings</vt:lpstr>
      <vt:lpstr>Office Theme</vt:lpstr>
      <vt:lpstr>Burning Books Section</vt:lpstr>
      <vt:lpstr>The Summarizer </vt:lpstr>
      <vt:lpstr>Discussion Director</vt:lpstr>
      <vt:lpstr>Literary Luminary </vt:lpstr>
      <vt:lpstr>PowerPoint Presentation</vt:lpstr>
      <vt:lpstr>PowerPoint Presentation</vt:lpstr>
      <vt:lpstr>Connector</vt:lpstr>
      <vt:lpstr>Connector</vt:lpstr>
      <vt:lpstr>Connector</vt:lpstr>
      <vt:lpstr>Connector</vt:lpstr>
      <vt:lpstr>Vocabulary Enricher</vt:lpstr>
      <vt:lpstr>Vocabulary Enricher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Jayna Bettesworth</dc:creator>
  <cp:lastModifiedBy>Jayna Bettesworth</cp:lastModifiedBy>
  <cp:revision>2</cp:revision>
  <dcterms:created xsi:type="dcterms:W3CDTF">2014-09-12T17:24:29Z</dcterms:created>
  <dcterms:modified xsi:type="dcterms:W3CDTF">2019-05-03T17:36:47Z</dcterms:modified>
</cp:coreProperties>
</file>