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2" r:id="rId4"/>
    <p:sldId id="261" r:id="rId5"/>
    <p:sldId id="260" r:id="rId6"/>
    <p:sldId id="258" r:id="rId7"/>
    <p:sldId id="259" r:id="rId8"/>
    <p:sldId id="264" r:id="rId9"/>
    <p:sldId id="26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132S-Khuong, Jacob" initials="1J" lastIdx="1" clrIdx="0">
    <p:extLst>
      <p:ext uri="{19B8F6BF-5375-455C-9EA6-DF929625EA0E}">
        <p15:presenceInfo xmlns:p15="http://schemas.microsoft.com/office/powerpoint/2012/main" userId="ab0310ba-e4e1-487d-ba4e-b2822a42826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D77F61-B74E-46C2-8634-E9F192B7E645}" v="3" dt="2018-03-12T00:57:39.771"/>
    <p1510:client id="{E88E5B0F-28CC-48B8-B0DF-F67D3C8B6343}" v="14" dt="2018-03-12T00:43:42.863"/>
    <p1510:client id="{806DEBB1-9A92-4F88-9527-60DC7C99FFB8}" v="24" dt="2018-03-12T02:37:57.6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3-09T19:30:19.539" idx="1">
    <p:pos x="6932" y="1474"/>
    <p:tex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A87A34-81AB-432B-8DAE-1953F412C126}" type="datetimeFigureOut">
              <a:rPr lang="en-US" dirty="0"/>
              <a:t>3/12/2018</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dirty="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dirty="0"/>
              <a:t>3/12/2018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t>3/12/2018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3/12/2018</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3/12/2018</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https://www.youtube.com/watch?v=ZGmwtDffc74&#8203;"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bio.org/articles/fact-sheet-sustainable-production-biofuels" TargetMode="External"/><Relationship Id="rId3" Type="http://schemas.openxmlformats.org/officeDocument/2006/relationships/hyperlink" Target="https://www.greenfacts.org/en/biofuels/l-2/1-definition.htm" TargetMode="External"/><Relationship Id="rId7" Type="http://schemas.openxmlformats.org/officeDocument/2006/relationships/hyperlink" Target="http://thinkbioenergy.com/six-fast-facts-about-biofuels/" TargetMode="External"/><Relationship Id="rId2" Type="http://schemas.openxmlformats.org/officeDocument/2006/relationships/hyperlink" Target="https://www.nationalgeographic.com/environment/global-warming/biofuel/" TargetMode="External"/><Relationship Id="rId1" Type="http://schemas.openxmlformats.org/officeDocument/2006/relationships/slideLayout" Target="../slideLayouts/slideLayout2.xml"/><Relationship Id="rId6" Type="http://schemas.openxmlformats.org/officeDocument/2006/relationships/hyperlink" Target="http://biofuel.org.uk/biofuel-facts.html" TargetMode="External"/><Relationship Id="rId5" Type="http://schemas.openxmlformats.org/officeDocument/2006/relationships/hyperlink" Target="http://www.nrcan.gc.ca/energy/renewable-electricity/bioenergy-systems/biofuels/7391" TargetMode="External"/><Relationship Id="rId4" Type="http://schemas.openxmlformats.org/officeDocument/2006/relationships/hyperlink" Target="https://www.studentenergy.org/topics/biofuel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5513E21-21B0-48DB-8CF1-35E43B33A47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9" descr="A close up of a plant&#10;&#10;Description generated with very high confidence">
            <a:extLst>
              <a:ext uri="{FF2B5EF4-FFF2-40B4-BE49-F238E27FC236}">
                <a16:creationId xmlns:a16="http://schemas.microsoft.com/office/drawing/2014/main" id="{B3E46F06-2C41-4966-892D-252416A72BD2}"/>
              </a:ext>
            </a:extLst>
          </p:cNvPr>
          <p:cNvPicPr>
            <a:picLocks noChangeAspect="1"/>
          </p:cNvPicPr>
          <p:nvPr/>
        </p:nvPicPr>
        <p:blipFill rotWithShape="1">
          <a:blip r:embed="rId2">
            <a:alphaModFix amt="50000"/>
            <a:extLst/>
          </a:blip>
          <a:srcRect r="3"/>
          <a:stretch/>
        </p:blipFill>
        <p:spPr>
          <a:xfrm>
            <a:off x="20" y="10"/>
            <a:ext cx="12191675" cy="6857990"/>
          </a:xfrm>
          <a:prstGeom prst="rect">
            <a:avLst/>
          </a:prstGeom>
        </p:spPr>
      </p:pic>
      <p:cxnSp>
        <p:nvCxnSpPr>
          <p:cNvPr id="25" name="Straight Connector 24">
            <a:extLst>
              <a:ext uri="{FF2B5EF4-FFF2-40B4-BE49-F238E27FC236}">
                <a16:creationId xmlns:a16="http://schemas.microsoft.com/office/drawing/2014/main" id="{580B8A35-DEA7-4D43-9DF8-90B4681D0FA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C83E987-28F4-464F-9002-E2591F33DF40}"/>
              </a:ext>
            </a:extLst>
          </p:cNvPr>
          <p:cNvSpPr>
            <a:spLocks noGrp="1"/>
          </p:cNvSpPr>
          <p:nvPr>
            <p:ph type="ctrTitle"/>
          </p:nvPr>
        </p:nvSpPr>
        <p:spPr>
          <a:xfrm>
            <a:off x="4976636" y="992221"/>
            <a:ext cx="6247308" cy="4873558"/>
          </a:xfrm>
        </p:spPr>
        <p:txBody>
          <a:bodyPr anchor="ctr">
            <a:normAutofit/>
          </a:bodyPr>
          <a:lstStyle/>
          <a:p>
            <a:r>
              <a:rPr lang="en-US" sz="4800"/>
              <a:t>Biofuels</a:t>
            </a:r>
          </a:p>
        </p:txBody>
      </p:sp>
      <p:sp>
        <p:nvSpPr>
          <p:cNvPr id="3" name="Subtitle 2">
            <a:extLst>
              <a:ext uri="{FF2B5EF4-FFF2-40B4-BE49-F238E27FC236}">
                <a16:creationId xmlns:a16="http://schemas.microsoft.com/office/drawing/2014/main" id="{45CF125B-CB18-1E46-9CEF-F966F0855D50}"/>
              </a:ext>
            </a:extLst>
          </p:cNvPr>
          <p:cNvSpPr>
            <a:spLocks noGrp="1"/>
          </p:cNvSpPr>
          <p:nvPr>
            <p:ph type="subTitle" idx="1"/>
          </p:nvPr>
        </p:nvSpPr>
        <p:spPr>
          <a:xfrm>
            <a:off x="968056" y="996610"/>
            <a:ext cx="3363901" cy="4864780"/>
          </a:xfrm>
        </p:spPr>
        <p:txBody>
          <a:bodyPr anchor="ctr">
            <a:normAutofit/>
          </a:bodyPr>
          <a:lstStyle/>
          <a:p>
            <a:pPr algn="r"/>
            <a:r>
              <a:rPr lang="en-US" sz="2000"/>
              <a:t>By: jacob k</a:t>
            </a:r>
          </a:p>
        </p:txBody>
      </p:sp>
    </p:spTree>
    <p:extLst>
      <p:ext uri="{BB962C8B-B14F-4D97-AF65-F5344CB8AC3E}">
        <p14:creationId xmlns:p14="http://schemas.microsoft.com/office/powerpoint/2010/main" val="1865849973"/>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6" descr="A person holding a yellow sign&#10;&#10;Description generated with very high confidence">
            <a:extLst>
              <a:ext uri="{FF2B5EF4-FFF2-40B4-BE49-F238E27FC236}">
                <a16:creationId xmlns:a16="http://schemas.microsoft.com/office/drawing/2014/main" id="{1D9C4BCB-35EB-4C26-8129-A5E90E6662D1}"/>
              </a:ext>
            </a:extLst>
          </p:cNvPr>
          <p:cNvPicPr>
            <a:picLocks noChangeAspect="1"/>
          </p:cNvPicPr>
          <p:nvPr/>
        </p:nvPicPr>
        <p:blipFill rotWithShape="1">
          <a:blip r:embed="rId2"/>
          <a:srcRect l="2"/>
          <a:stretch/>
        </p:blipFill>
        <p:spPr>
          <a:xfrm>
            <a:off x="2" y="10"/>
            <a:ext cx="12191695" cy="6857990"/>
          </a:xfrm>
          <a:prstGeom prst="rect">
            <a:avLst/>
          </a:prstGeom>
        </p:spPr>
      </p:pic>
      <p:sp>
        <p:nvSpPr>
          <p:cNvPr id="37" name="Rectangle 36">
            <a:extLst>
              <a:ext uri="{FF2B5EF4-FFF2-40B4-BE49-F238E27FC236}">
                <a16:creationId xmlns:a16="http://schemas.microsoft.com/office/drawing/2014/main" id="{368B8211-0B9F-4516-8771-3316E00DB96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1643" y="636753"/>
            <a:ext cx="8299435" cy="5572811"/>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B7582E73-8B46-4A0E-944E-58357C80883F}"/>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789" y="1847088"/>
            <a:ext cx="6813363" cy="0"/>
          </a:xfrm>
          <a:prstGeom prst="line">
            <a:avLst/>
          </a:prstGeom>
          <a:ln>
            <a:solidFill>
              <a:srgbClr val="7AAEE8"/>
            </a:solidFill>
          </a:ln>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45A05DAD-03AC-2E4E-BECE-E751637D9679}"/>
              </a:ext>
            </a:extLst>
          </p:cNvPr>
          <p:cNvSpPr>
            <a:spLocks noGrp="1"/>
          </p:cNvSpPr>
          <p:nvPr>
            <p:ph type="title"/>
          </p:nvPr>
        </p:nvSpPr>
        <p:spPr>
          <a:xfrm>
            <a:off x="4063421" y="804520"/>
            <a:ext cx="6815731" cy="1049235"/>
          </a:xfrm>
        </p:spPr>
        <p:txBody>
          <a:bodyPr>
            <a:normAutofit/>
          </a:bodyPr>
          <a:lstStyle/>
          <a:p>
            <a:r>
              <a:rPr lang="en-US">
                <a:solidFill>
                  <a:srgbClr val="FFFFFE"/>
                </a:solidFill>
              </a:rPr>
              <a:t>What are biofuels?</a:t>
            </a:r>
          </a:p>
        </p:txBody>
      </p:sp>
      <p:sp>
        <p:nvSpPr>
          <p:cNvPr id="3" name="Content Placeholder 2">
            <a:extLst>
              <a:ext uri="{FF2B5EF4-FFF2-40B4-BE49-F238E27FC236}">
                <a16:creationId xmlns:a16="http://schemas.microsoft.com/office/drawing/2014/main" id="{B26DA173-AFAF-1C48-8C44-5038339B6410}"/>
              </a:ext>
            </a:extLst>
          </p:cNvPr>
          <p:cNvSpPr>
            <a:spLocks noGrp="1"/>
          </p:cNvSpPr>
          <p:nvPr>
            <p:ph idx="1"/>
          </p:nvPr>
        </p:nvSpPr>
        <p:spPr>
          <a:xfrm>
            <a:off x="4063421" y="2015733"/>
            <a:ext cx="6815731" cy="4021267"/>
          </a:xfrm>
        </p:spPr>
        <p:txBody>
          <a:bodyPr>
            <a:normAutofit/>
          </a:bodyPr>
          <a:lstStyle/>
          <a:p>
            <a:pPr>
              <a:buClr>
                <a:srgbClr val="7AAEE8"/>
              </a:buClr>
            </a:pPr>
            <a:r>
              <a:rPr lang="en-US">
                <a:solidFill>
                  <a:srgbClr val="FFFFFE"/>
                </a:solidFill>
              </a:rPr>
              <a:t>Biofuels are designed to replace gasoline, diesel fuel and coal. Biofuels are non fossil fuels. They are made from animals and plants that died millions of years ago. Biofuels are made mostly from plants that have just been harvested. There are two main types of biofuel Ethanol and biodiesel.</a:t>
            </a:r>
          </a:p>
        </p:txBody>
      </p:sp>
    </p:spTree>
    <p:extLst>
      <p:ext uri="{BB962C8B-B14F-4D97-AF65-F5344CB8AC3E}">
        <p14:creationId xmlns:p14="http://schemas.microsoft.com/office/powerpoint/2010/main" val="3061118016"/>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8" name="Picture 8" descr="A field of yellow grass&#10;&#10;Description generated with high confidence">
            <a:extLst>
              <a:ext uri="{FF2B5EF4-FFF2-40B4-BE49-F238E27FC236}">
                <a16:creationId xmlns:a16="http://schemas.microsoft.com/office/drawing/2014/main" id="{2C7AEF62-62E1-4183-B503-3B512C6AD0A0}"/>
              </a:ext>
            </a:extLst>
          </p:cNvPr>
          <p:cNvPicPr>
            <a:picLocks noChangeAspect="1"/>
          </p:cNvPicPr>
          <p:nvPr/>
        </p:nvPicPr>
        <p:blipFill rotWithShape="1">
          <a:blip r:embed="rId2"/>
          <a:srcRect t="12789" r="-1" b="-1"/>
          <a:stretch/>
        </p:blipFill>
        <p:spPr>
          <a:xfrm>
            <a:off x="2" y="10"/>
            <a:ext cx="12191695" cy="6857990"/>
          </a:xfrm>
          <a:prstGeom prst="rect">
            <a:avLst/>
          </a:prstGeom>
        </p:spPr>
      </p:pic>
      <p:sp>
        <p:nvSpPr>
          <p:cNvPr id="31" name="Rectangle 30">
            <a:extLst>
              <a:ext uri="{FF2B5EF4-FFF2-40B4-BE49-F238E27FC236}">
                <a16:creationId xmlns:a16="http://schemas.microsoft.com/office/drawing/2014/main" id="{368B8211-0B9F-4516-8771-3316E00DB96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1643" y="636753"/>
            <a:ext cx="8299435" cy="5572811"/>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B7582E73-8B46-4A0E-944E-58357C80883F}"/>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789" y="1847088"/>
            <a:ext cx="6813363" cy="0"/>
          </a:xfrm>
          <a:prstGeom prst="line">
            <a:avLst/>
          </a:prstGeom>
          <a:ln>
            <a:solidFill>
              <a:srgbClr val="FEF046"/>
            </a:solidFill>
          </a:ln>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9AA1036A-C3F2-4CE3-BED8-AED12CC55C74}"/>
              </a:ext>
            </a:extLst>
          </p:cNvPr>
          <p:cNvSpPr>
            <a:spLocks noGrp="1"/>
          </p:cNvSpPr>
          <p:nvPr>
            <p:ph type="title"/>
          </p:nvPr>
        </p:nvSpPr>
        <p:spPr>
          <a:xfrm>
            <a:off x="4063421" y="804520"/>
            <a:ext cx="6815731" cy="1049235"/>
          </a:xfrm>
        </p:spPr>
        <p:txBody>
          <a:bodyPr>
            <a:normAutofit/>
          </a:bodyPr>
          <a:lstStyle/>
          <a:p>
            <a:r>
              <a:rPr lang="en-US">
                <a:solidFill>
                  <a:srgbClr val="FFFFFE"/>
                </a:solidFill>
              </a:rPr>
              <a:t>What is ethanol and biodiesel?</a:t>
            </a:r>
          </a:p>
        </p:txBody>
      </p:sp>
      <p:sp>
        <p:nvSpPr>
          <p:cNvPr id="3" name="Content Placeholder 2">
            <a:extLst>
              <a:ext uri="{FF2B5EF4-FFF2-40B4-BE49-F238E27FC236}">
                <a16:creationId xmlns:a16="http://schemas.microsoft.com/office/drawing/2014/main" id="{06FD5074-9259-47E7-B944-559AB29C4177}"/>
              </a:ext>
            </a:extLst>
          </p:cNvPr>
          <p:cNvSpPr>
            <a:spLocks noGrp="1"/>
          </p:cNvSpPr>
          <p:nvPr>
            <p:ph idx="1"/>
          </p:nvPr>
        </p:nvSpPr>
        <p:spPr>
          <a:xfrm>
            <a:off x="4063421" y="2015733"/>
            <a:ext cx="6815731" cy="4021267"/>
          </a:xfrm>
        </p:spPr>
        <p:txBody>
          <a:bodyPr>
            <a:normAutofit/>
          </a:bodyPr>
          <a:lstStyle/>
          <a:p>
            <a:pPr>
              <a:buClr>
                <a:srgbClr val="FEF046"/>
              </a:buClr>
            </a:pPr>
            <a:r>
              <a:rPr lang="en-US">
                <a:solidFill>
                  <a:srgbClr val="FFFFFE"/>
                </a:solidFill>
              </a:rPr>
              <a:t> </a:t>
            </a:r>
            <a:r>
              <a:rPr lang="en-US" b="1" i="1" u="sng">
                <a:solidFill>
                  <a:srgbClr val="FFFFFE"/>
                </a:solidFill>
              </a:rPr>
              <a:t>Ethanol</a:t>
            </a:r>
            <a:r>
              <a:rPr lang="en-US">
                <a:solidFill>
                  <a:srgbClr val="FFFFFE"/>
                </a:solidFill>
              </a:rPr>
              <a:t>: Is mostly used in cars, ethanol is a type of alcohol and is most commonly made from corn or sugarcane. </a:t>
            </a:r>
          </a:p>
          <a:p>
            <a:pPr>
              <a:buClr>
                <a:srgbClr val="FEF046"/>
              </a:buClr>
            </a:pPr>
            <a:r>
              <a:rPr lang="en-US" b="1" i="1" u="sng">
                <a:solidFill>
                  <a:srgbClr val="FFFFFE"/>
                </a:solidFill>
              </a:rPr>
              <a:t>Biodiesel</a:t>
            </a:r>
            <a:r>
              <a:rPr lang="en-US">
                <a:solidFill>
                  <a:srgbClr val="FFFFFE"/>
                </a:solidFill>
              </a:rPr>
              <a:t>: Is a substitute for diesel fuel, which is used mostly in trucks in the US but also in an increasing number of diesel cars. Most commonly made from soybeans. Based on oils.</a:t>
            </a:r>
          </a:p>
          <a:p>
            <a:pPr>
              <a:buClr>
                <a:srgbClr val="FEF046"/>
              </a:buClr>
            </a:pPr>
            <a:endParaRPr lang="en-US"/>
          </a:p>
        </p:txBody>
      </p:sp>
    </p:spTree>
    <p:extLst>
      <p:ext uri="{BB962C8B-B14F-4D97-AF65-F5344CB8AC3E}">
        <p14:creationId xmlns:p14="http://schemas.microsoft.com/office/powerpoint/2010/main" val="776230331"/>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6" name="Picture 6" descr="A circuit board&#10;&#10;Description generated with high confidence">
            <a:extLst>
              <a:ext uri="{FF2B5EF4-FFF2-40B4-BE49-F238E27FC236}">
                <a16:creationId xmlns:a16="http://schemas.microsoft.com/office/drawing/2014/main" id="{768A73A3-D655-442E-82DD-17EE8C05B899}"/>
              </a:ext>
            </a:extLst>
          </p:cNvPr>
          <p:cNvPicPr>
            <a:picLocks noChangeAspect="1"/>
          </p:cNvPicPr>
          <p:nvPr/>
        </p:nvPicPr>
        <p:blipFill rotWithShape="1">
          <a:blip r:embed="rId2"/>
          <a:srcRect l="2"/>
          <a:stretch/>
        </p:blipFill>
        <p:spPr>
          <a:xfrm>
            <a:off x="2" y="10"/>
            <a:ext cx="12191695" cy="6857990"/>
          </a:xfrm>
          <a:prstGeom prst="rect">
            <a:avLst/>
          </a:prstGeom>
        </p:spPr>
      </p:pic>
      <p:sp>
        <p:nvSpPr>
          <p:cNvPr id="11" name="Rectangle 10">
            <a:extLst>
              <a:ext uri="{FF2B5EF4-FFF2-40B4-BE49-F238E27FC236}">
                <a16:creationId xmlns:a16="http://schemas.microsoft.com/office/drawing/2014/main" id="{368B8211-0B9F-4516-8771-3316E00DB96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1643" y="636753"/>
            <a:ext cx="8299435" cy="5572811"/>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B7582E73-8B46-4A0E-944E-58357C80883F}"/>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789" y="1847088"/>
            <a:ext cx="6813363" cy="0"/>
          </a:xfrm>
          <a:prstGeom prst="line">
            <a:avLst/>
          </a:prstGeom>
          <a:ln>
            <a:solidFill>
              <a:srgbClr val="11C7DF"/>
            </a:solidFill>
          </a:ln>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23D6A1A3-7399-44AB-B43E-1DF37928E1EA}"/>
              </a:ext>
            </a:extLst>
          </p:cNvPr>
          <p:cNvSpPr>
            <a:spLocks noGrp="1"/>
          </p:cNvSpPr>
          <p:nvPr>
            <p:ph type="title"/>
          </p:nvPr>
        </p:nvSpPr>
        <p:spPr>
          <a:xfrm>
            <a:off x="4063421" y="804520"/>
            <a:ext cx="6815731" cy="1049235"/>
          </a:xfrm>
        </p:spPr>
        <p:txBody>
          <a:bodyPr>
            <a:normAutofit/>
          </a:bodyPr>
          <a:lstStyle/>
          <a:p>
            <a:r>
              <a:rPr lang="en-US">
                <a:solidFill>
                  <a:srgbClr val="FFFFFE"/>
                </a:solidFill>
              </a:rPr>
              <a:t>What is biofuels best used for?</a:t>
            </a:r>
          </a:p>
        </p:txBody>
      </p:sp>
      <p:sp>
        <p:nvSpPr>
          <p:cNvPr id="3" name="Content Placeholder 2">
            <a:extLst>
              <a:ext uri="{FF2B5EF4-FFF2-40B4-BE49-F238E27FC236}">
                <a16:creationId xmlns:a16="http://schemas.microsoft.com/office/drawing/2014/main" id="{207F6392-580E-4D14-A4E5-8142683F1E73}"/>
              </a:ext>
            </a:extLst>
          </p:cNvPr>
          <p:cNvSpPr>
            <a:spLocks noGrp="1"/>
          </p:cNvSpPr>
          <p:nvPr>
            <p:ph idx="1"/>
          </p:nvPr>
        </p:nvSpPr>
        <p:spPr>
          <a:xfrm>
            <a:off x="4063421" y="2015733"/>
            <a:ext cx="6815731" cy="4021267"/>
          </a:xfrm>
        </p:spPr>
        <p:txBody>
          <a:bodyPr>
            <a:normAutofit/>
          </a:bodyPr>
          <a:lstStyle/>
          <a:p>
            <a:pPr>
              <a:lnSpc>
                <a:spcPct val="110000"/>
              </a:lnSpc>
              <a:buClr>
                <a:srgbClr val="11C7DF"/>
              </a:buClr>
            </a:pPr>
            <a:r>
              <a:rPr lang="en-US" sz="1600">
                <a:solidFill>
                  <a:srgbClr val="FFFFFE"/>
                </a:solidFill>
              </a:rPr>
              <a:t>Transportation</a:t>
            </a:r>
          </a:p>
          <a:p>
            <a:pPr>
              <a:lnSpc>
                <a:spcPct val="110000"/>
              </a:lnSpc>
              <a:buClr>
                <a:srgbClr val="11C7DF"/>
              </a:buClr>
            </a:pPr>
            <a:r>
              <a:rPr lang="en-US" sz="1600">
                <a:solidFill>
                  <a:srgbClr val="FFFFFE"/>
                </a:solidFill>
              </a:rPr>
              <a:t>Energy Generation</a:t>
            </a:r>
          </a:p>
          <a:p>
            <a:pPr>
              <a:lnSpc>
                <a:spcPct val="110000"/>
              </a:lnSpc>
              <a:buClr>
                <a:srgbClr val="11C7DF"/>
              </a:buClr>
            </a:pPr>
            <a:r>
              <a:rPr lang="en-US" sz="1600">
                <a:solidFill>
                  <a:srgbClr val="FFFFFE"/>
                </a:solidFill>
              </a:rPr>
              <a:t>Provide Heat</a:t>
            </a:r>
          </a:p>
          <a:p>
            <a:pPr>
              <a:lnSpc>
                <a:spcPct val="110000"/>
              </a:lnSpc>
              <a:buClr>
                <a:srgbClr val="11C7DF"/>
              </a:buClr>
            </a:pPr>
            <a:r>
              <a:rPr lang="en-US" sz="1600">
                <a:solidFill>
                  <a:srgbClr val="FFFFFE"/>
                </a:solidFill>
              </a:rPr>
              <a:t>Charging Electronics</a:t>
            </a:r>
          </a:p>
          <a:p>
            <a:pPr>
              <a:lnSpc>
                <a:spcPct val="110000"/>
              </a:lnSpc>
              <a:buClr>
                <a:srgbClr val="11C7DF"/>
              </a:buClr>
            </a:pPr>
            <a:r>
              <a:rPr lang="en-US" sz="1600">
                <a:solidFill>
                  <a:srgbClr val="FFFFFE"/>
                </a:solidFill>
              </a:rPr>
              <a:t>Clean Oil Spills and Grease</a:t>
            </a:r>
          </a:p>
          <a:p>
            <a:pPr>
              <a:lnSpc>
                <a:spcPct val="110000"/>
              </a:lnSpc>
              <a:buClr>
                <a:srgbClr val="11C7DF"/>
              </a:buClr>
            </a:pPr>
            <a:r>
              <a:rPr lang="en-US" sz="1600">
                <a:solidFill>
                  <a:srgbClr val="FFFFFE"/>
                </a:solidFill>
              </a:rPr>
              <a:t>Cooking</a:t>
            </a:r>
          </a:p>
          <a:p>
            <a:pPr>
              <a:lnSpc>
                <a:spcPct val="110000"/>
              </a:lnSpc>
              <a:buClr>
                <a:srgbClr val="11C7DF"/>
              </a:buClr>
            </a:pPr>
            <a:r>
              <a:rPr lang="en-US" sz="1600">
                <a:solidFill>
                  <a:srgbClr val="FFFFFE"/>
                </a:solidFill>
              </a:rPr>
              <a:t>Create energy when fossil fuel runs out</a:t>
            </a:r>
          </a:p>
          <a:p>
            <a:pPr>
              <a:lnSpc>
                <a:spcPct val="110000"/>
              </a:lnSpc>
              <a:buClr>
                <a:srgbClr val="11C7DF"/>
              </a:buClr>
            </a:pPr>
            <a:r>
              <a:rPr lang="en-US" sz="1600">
                <a:solidFill>
                  <a:srgbClr val="FFFFFE"/>
                </a:solidFill>
              </a:rPr>
              <a:t> Remove paint and adhesive</a:t>
            </a:r>
          </a:p>
          <a:p>
            <a:pPr>
              <a:lnSpc>
                <a:spcPct val="110000"/>
              </a:lnSpc>
              <a:buClr>
                <a:srgbClr val="11C7DF"/>
              </a:buClr>
            </a:pPr>
            <a:r>
              <a:rPr lang="en-US" sz="1600">
                <a:solidFill>
                  <a:srgbClr val="FFFFFE"/>
                </a:solidFill>
              </a:rPr>
              <a:t>Reduce cost and need for imported oil</a:t>
            </a:r>
          </a:p>
          <a:p>
            <a:pPr>
              <a:lnSpc>
                <a:spcPct val="110000"/>
              </a:lnSpc>
              <a:buClr>
                <a:srgbClr val="11C7DF"/>
              </a:buClr>
            </a:pPr>
            <a:r>
              <a:rPr lang="en-US" sz="1600">
                <a:solidFill>
                  <a:srgbClr val="FFFFFE"/>
                </a:solidFill>
              </a:rPr>
              <a:t>Lubricate</a:t>
            </a:r>
          </a:p>
          <a:p>
            <a:pPr>
              <a:lnSpc>
                <a:spcPct val="110000"/>
              </a:lnSpc>
              <a:buClr>
                <a:srgbClr val="11C7DF"/>
              </a:buClr>
            </a:pPr>
            <a:endParaRPr lang="en-US" sz="1600">
              <a:solidFill>
                <a:srgbClr val="FFFFFE"/>
              </a:solidFill>
            </a:endParaRPr>
          </a:p>
        </p:txBody>
      </p:sp>
    </p:spTree>
    <p:extLst>
      <p:ext uri="{BB962C8B-B14F-4D97-AF65-F5344CB8AC3E}">
        <p14:creationId xmlns:p14="http://schemas.microsoft.com/office/powerpoint/2010/main" val="51988748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9" name="Picture 9" descr="A close up of a green field&#10;&#10;Description generated with very high confidence">
            <a:extLst>
              <a:ext uri="{FF2B5EF4-FFF2-40B4-BE49-F238E27FC236}">
                <a16:creationId xmlns:a16="http://schemas.microsoft.com/office/drawing/2014/main" id="{57FF9CAA-09C4-4BE8-BAF3-DDD369E53746}"/>
              </a:ext>
            </a:extLst>
          </p:cNvPr>
          <p:cNvPicPr>
            <a:picLocks noGrp="1" noChangeAspect="1"/>
          </p:cNvPicPr>
          <p:nvPr>
            <p:ph idx="1"/>
          </p:nvPr>
        </p:nvPicPr>
        <p:blipFill rotWithShape="1">
          <a:blip r:embed="rId2"/>
          <a:srcRect l="891" r="-1" b="-1"/>
          <a:stretch/>
        </p:blipFill>
        <p:spPr>
          <a:xfrm>
            <a:off x="2" y="10"/>
            <a:ext cx="12191695" cy="6857990"/>
          </a:xfrm>
          <a:prstGeom prst="rect">
            <a:avLst/>
          </a:prstGeom>
        </p:spPr>
      </p:pic>
      <p:sp>
        <p:nvSpPr>
          <p:cNvPr id="25" name="Rectangle 24">
            <a:extLst>
              <a:ext uri="{FF2B5EF4-FFF2-40B4-BE49-F238E27FC236}">
                <a16:creationId xmlns:a16="http://schemas.microsoft.com/office/drawing/2014/main" id="{368B8211-0B9F-4516-8771-3316E00DB96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1643" y="636753"/>
            <a:ext cx="8299435" cy="5572811"/>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B7582E73-8B46-4A0E-944E-58357C80883F}"/>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789" y="1847088"/>
            <a:ext cx="6813363" cy="0"/>
          </a:xfrm>
          <a:prstGeom prst="line">
            <a:avLst/>
          </a:prstGeom>
          <a:ln>
            <a:solidFill>
              <a:srgbClr val="8AADD5"/>
            </a:solidFill>
          </a:ln>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A258F714-EE7C-4ECB-A26F-D6F5EA5C6C4B}"/>
              </a:ext>
            </a:extLst>
          </p:cNvPr>
          <p:cNvSpPr>
            <a:spLocks noGrp="1"/>
          </p:cNvSpPr>
          <p:nvPr>
            <p:ph type="title"/>
          </p:nvPr>
        </p:nvSpPr>
        <p:spPr>
          <a:xfrm>
            <a:off x="4063421" y="804520"/>
            <a:ext cx="6815731" cy="1049235"/>
          </a:xfrm>
        </p:spPr>
        <p:txBody>
          <a:bodyPr vert="horz" lIns="91440" tIns="45720" rIns="91440" bIns="45720" rtlCol="0" anchor="t">
            <a:normAutofit/>
          </a:bodyPr>
          <a:lstStyle/>
          <a:p>
            <a:r>
              <a:rPr lang="en-US" sz="1500">
                <a:solidFill>
                  <a:srgbClr val="FFFFFE"/>
                </a:solidFill>
              </a:rPr>
              <a:t>What Kinds of Things can Biofuel be Made From?</a:t>
            </a:r>
            <a:br>
              <a:rPr lang="en-US" sz="1500">
                <a:solidFill>
                  <a:srgbClr val="FFFFFE"/>
                </a:solidFill>
              </a:rPr>
            </a:br>
            <a:br>
              <a:rPr lang="en-US" sz="1500">
                <a:solidFill>
                  <a:srgbClr val="FFFFFE"/>
                </a:solidFill>
              </a:rPr>
            </a:br>
            <a:br>
              <a:rPr lang="en-US" sz="1500">
                <a:solidFill>
                  <a:srgbClr val="FFFFFE"/>
                </a:solidFill>
              </a:rPr>
            </a:br>
            <a:endParaRPr lang="en-US" sz="1500">
              <a:solidFill>
                <a:srgbClr val="FFFFFE"/>
              </a:solidFill>
            </a:endParaRPr>
          </a:p>
          <a:p>
            <a:endParaRPr lang="en-US" sz="1500">
              <a:solidFill>
                <a:srgbClr val="FFFFFE"/>
              </a:solidFill>
            </a:endParaRPr>
          </a:p>
        </p:txBody>
      </p:sp>
      <p:sp>
        <p:nvSpPr>
          <p:cNvPr id="6" name="TextBox 5">
            <a:extLst>
              <a:ext uri="{FF2B5EF4-FFF2-40B4-BE49-F238E27FC236}">
                <a16:creationId xmlns:a16="http://schemas.microsoft.com/office/drawing/2014/main" id="{925D6B3D-585C-4F8B-9A85-327DF6739173}"/>
              </a:ext>
            </a:extLst>
          </p:cNvPr>
          <p:cNvSpPr txBox="1"/>
          <p:nvPr/>
        </p:nvSpPr>
        <p:spPr>
          <a:xfrm>
            <a:off x="3933023" y="1205865"/>
            <a:ext cx="8347649" cy="5081485"/>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defTabSz="914400">
              <a:lnSpc>
                <a:spcPct val="110000"/>
              </a:lnSpc>
              <a:spcAft>
                <a:spcPts val="600"/>
              </a:spcAft>
              <a:buClr>
                <a:srgbClr val="8AADD5"/>
              </a:buClr>
              <a:buSzPct val="100000"/>
              <a:buFont typeface="Arial" panose="020B0604020202020204" pitchFamily="34" charset="0"/>
              <a:buChar char="•"/>
            </a:pPr>
            <a:r>
              <a:rPr lang="en-US" sz="1400" b="1" i="1" u="sng">
                <a:solidFill>
                  <a:srgbClr val="FFFFFE"/>
                </a:solidFill>
              </a:rPr>
              <a:t>Ethanol can be made from:</a:t>
            </a:r>
          </a:p>
          <a:p>
            <a:pPr marL="285750" indent="-228600" defTabSz="914400">
              <a:lnSpc>
                <a:spcPct val="110000"/>
              </a:lnSpc>
              <a:spcAft>
                <a:spcPts val="600"/>
              </a:spcAft>
              <a:buClr>
                <a:srgbClr val="8AADD5"/>
              </a:buClr>
              <a:buSzPct val="100000"/>
              <a:buFont typeface="Arial" panose="020B0604020202020204" pitchFamily="34" charset="0"/>
              <a:buChar char="•"/>
            </a:pPr>
            <a:r>
              <a:rPr lang="en-US" sz="1100">
                <a:solidFill>
                  <a:srgbClr val="FFFFFE"/>
                </a:solidFill>
              </a:rPr>
              <a:t>Corn</a:t>
            </a:r>
          </a:p>
          <a:p>
            <a:pPr marL="285750" indent="-228600" defTabSz="914400">
              <a:lnSpc>
                <a:spcPct val="110000"/>
              </a:lnSpc>
              <a:spcAft>
                <a:spcPts val="600"/>
              </a:spcAft>
              <a:buClr>
                <a:srgbClr val="8AADD5"/>
              </a:buClr>
              <a:buSzPct val="100000"/>
              <a:buFont typeface="Arial" panose="020B0604020202020204" pitchFamily="34" charset="0"/>
              <a:buChar char="•"/>
            </a:pPr>
            <a:r>
              <a:rPr lang="en-US" sz="1100">
                <a:solidFill>
                  <a:srgbClr val="FFFFFE"/>
                </a:solidFill>
              </a:rPr>
              <a:t>Sugar cane</a:t>
            </a:r>
          </a:p>
          <a:p>
            <a:pPr marL="285750" indent="-228600" defTabSz="914400">
              <a:lnSpc>
                <a:spcPct val="110000"/>
              </a:lnSpc>
              <a:spcAft>
                <a:spcPts val="600"/>
              </a:spcAft>
              <a:buClr>
                <a:srgbClr val="8AADD5"/>
              </a:buClr>
              <a:buSzPct val="100000"/>
              <a:buFont typeface="Arial" panose="020B0604020202020204" pitchFamily="34" charset="0"/>
              <a:buChar char="•"/>
            </a:pPr>
            <a:r>
              <a:rPr lang="en-US" sz="1100">
                <a:solidFill>
                  <a:srgbClr val="FFFFFE"/>
                </a:solidFill>
              </a:rPr>
              <a:t>Sugar beet</a:t>
            </a:r>
          </a:p>
          <a:p>
            <a:pPr marL="285750" indent="-228600" defTabSz="914400">
              <a:lnSpc>
                <a:spcPct val="110000"/>
              </a:lnSpc>
              <a:spcAft>
                <a:spcPts val="600"/>
              </a:spcAft>
              <a:buClr>
                <a:srgbClr val="8AADD5"/>
              </a:buClr>
              <a:buSzPct val="100000"/>
              <a:buFont typeface="Arial" panose="020B0604020202020204" pitchFamily="34" charset="0"/>
              <a:buChar char="•"/>
            </a:pPr>
            <a:r>
              <a:rPr lang="en-US" sz="1100">
                <a:solidFill>
                  <a:srgbClr val="FFFFFE"/>
                </a:solidFill>
              </a:rPr>
              <a:t>Wheat</a:t>
            </a:r>
          </a:p>
          <a:p>
            <a:pPr marL="285750" indent="-228600" defTabSz="914400">
              <a:lnSpc>
                <a:spcPct val="110000"/>
              </a:lnSpc>
              <a:spcAft>
                <a:spcPts val="600"/>
              </a:spcAft>
              <a:buClr>
                <a:srgbClr val="8AADD5"/>
              </a:buClr>
              <a:buSzPct val="100000"/>
              <a:buFont typeface="Arial" panose="020B0604020202020204" pitchFamily="34" charset="0"/>
              <a:buChar char="•"/>
            </a:pPr>
            <a:r>
              <a:rPr lang="en-US" sz="1100">
                <a:solidFill>
                  <a:srgbClr val="FFFFFE"/>
                </a:solidFill>
              </a:rPr>
              <a:t>Grass</a:t>
            </a:r>
          </a:p>
          <a:p>
            <a:pPr indent="-228600" defTabSz="914400">
              <a:lnSpc>
                <a:spcPct val="110000"/>
              </a:lnSpc>
              <a:spcAft>
                <a:spcPts val="600"/>
              </a:spcAft>
              <a:buClr>
                <a:srgbClr val="8AADD5"/>
              </a:buClr>
              <a:buSzPct val="100000"/>
              <a:buFont typeface="Arial" panose="020B0604020202020204" pitchFamily="34" charset="0"/>
              <a:buChar char="•"/>
            </a:pPr>
            <a:r>
              <a:rPr lang="en-US" sz="1400" b="1" i="1" u="sng">
                <a:solidFill>
                  <a:srgbClr val="FFFFFE"/>
                </a:solidFill>
              </a:rPr>
              <a:t>Biodiesel can be made from:</a:t>
            </a:r>
          </a:p>
          <a:p>
            <a:pPr marL="285750" indent="-228600" defTabSz="914400">
              <a:lnSpc>
                <a:spcPct val="110000"/>
              </a:lnSpc>
              <a:spcAft>
                <a:spcPts val="600"/>
              </a:spcAft>
              <a:buClr>
                <a:srgbClr val="8AADD5"/>
              </a:buClr>
              <a:buSzPct val="100000"/>
              <a:buFont typeface="Arial" panose="020B0604020202020204" pitchFamily="34" charset="0"/>
              <a:buChar char="•"/>
            </a:pPr>
            <a:r>
              <a:rPr lang="en-US" sz="1100">
                <a:solidFill>
                  <a:srgbClr val="FFFFFE"/>
                </a:solidFill>
              </a:rPr>
              <a:t>Jatropha – A cactus-like plant</a:t>
            </a:r>
          </a:p>
          <a:p>
            <a:pPr marL="285750" indent="-228600" defTabSz="914400">
              <a:lnSpc>
                <a:spcPct val="110000"/>
              </a:lnSpc>
              <a:spcAft>
                <a:spcPts val="600"/>
              </a:spcAft>
              <a:buClr>
                <a:srgbClr val="8AADD5"/>
              </a:buClr>
              <a:buSzPct val="100000"/>
              <a:buFont typeface="Arial" panose="020B0604020202020204" pitchFamily="34" charset="0"/>
              <a:buChar char="•"/>
            </a:pPr>
            <a:r>
              <a:rPr lang="en-US" sz="1100">
                <a:solidFill>
                  <a:srgbClr val="FFFFFE"/>
                </a:solidFill>
              </a:rPr>
              <a:t>Camelina – A flowering plant</a:t>
            </a:r>
          </a:p>
          <a:p>
            <a:pPr marL="285750" indent="-228600" defTabSz="914400">
              <a:lnSpc>
                <a:spcPct val="110000"/>
              </a:lnSpc>
              <a:spcAft>
                <a:spcPts val="600"/>
              </a:spcAft>
              <a:buClr>
                <a:srgbClr val="8AADD5"/>
              </a:buClr>
              <a:buSzPct val="100000"/>
              <a:buFont typeface="Arial" panose="020B0604020202020204" pitchFamily="34" charset="0"/>
              <a:buChar char="•"/>
            </a:pPr>
            <a:r>
              <a:rPr lang="en-US" sz="1100">
                <a:solidFill>
                  <a:srgbClr val="FFFFFE"/>
                </a:solidFill>
              </a:rPr>
              <a:t>Soybeans</a:t>
            </a:r>
          </a:p>
          <a:p>
            <a:pPr marL="285750" indent="-228600" defTabSz="914400">
              <a:lnSpc>
                <a:spcPct val="110000"/>
              </a:lnSpc>
              <a:spcAft>
                <a:spcPts val="600"/>
              </a:spcAft>
              <a:buClr>
                <a:srgbClr val="8AADD5"/>
              </a:buClr>
              <a:buSzPct val="100000"/>
              <a:buFont typeface="Arial" panose="020B0604020202020204" pitchFamily="34" charset="0"/>
              <a:buChar char="•"/>
            </a:pPr>
            <a:r>
              <a:rPr lang="en-US" sz="1100">
                <a:solidFill>
                  <a:srgbClr val="FFFFFE"/>
                </a:solidFill>
              </a:rPr>
              <a:t>Rapeseed – A kind of seed</a:t>
            </a:r>
          </a:p>
          <a:p>
            <a:pPr marL="285750" indent="-228600" defTabSz="914400">
              <a:lnSpc>
                <a:spcPct val="110000"/>
              </a:lnSpc>
              <a:spcAft>
                <a:spcPts val="600"/>
              </a:spcAft>
              <a:buClr>
                <a:srgbClr val="8AADD5"/>
              </a:buClr>
              <a:buSzPct val="100000"/>
              <a:buFont typeface="Arial" panose="020B0604020202020204" pitchFamily="34" charset="0"/>
              <a:buChar char="•"/>
            </a:pPr>
            <a:r>
              <a:rPr lang="en-US" sz="1100">
                <a:solidFill>
                  <a:srgbClr val="FFFFFE"/>
                </a:solidFill>
              </a:rPr>
              <a:t>Canola Oil</a:t>
            </a:r>
          </a:p>
          <a:p>
            <a:pPr marL="285750" indent="-228600" defTabSz="914400">
              <a:lnSpc>
                <a:spcPct val="110000"/>
              </a:lnSpc>
              <a:spcAft>
                <a:spcPts val="600"/>
              </a:spcAft>
              <a:buClr>
                <a:srgbClr val="8AADD5"/>
              </a:buClr>
              <a:buSzPct val="100000"/>
              <a:buFont typeface="Arial" panose="020B0604020202020204" pitchFamily="34" charset="0"/>
              <a:buChar char="•"/>
            </a:pPr>
            <a:r>
              <a:rPr lang="en-US" sz="1100">
                <a:solidFill>
                  <a:srgbClr val="FFFFFE"/>
                </a:solidFill>
              </a:rPr>
              <a:t>Palm Oil</a:t>
            </a:r>
          </a:p>
          <a:p>
            <a:pPr marL="285750" indent="-228600" defTabSz="914400">
              <a:lnSpc>
                <a:spcPct val="110000"/>
              </a:lnSpc>
              <a:spcAft>
                <a:spcPts val="600"/>
              </a:spcAft>
              <a:buClr>
                <a:srgbClr val="8AADD5"/>
              </a:buClr>
              <a:buSzPct val="100000"/>
              <a:buFont typeface="Arial" panose="020B0604020202020204" pitchFamily="34" charset="0"/>
              <a:buChar char="•"/>
            </a:pPr>
            <a:r>
              <a:rPr lang="en-US" sz="1100">
                <a:solidFill>
                  <a:srgbClr val="FFFFFE"/>
                </a:solidFill>
              </a:rPr>
              <a:t>Peanut Oil</a:t>
            </a:r>
          </a:p>
          <a:p>
            <a:pPr marL="285750" indent="-228600" defTabSz="914400">
              <a:lnSpc>
                <a:spcPct val="110000"/>
              </a:lnSpc>
              <a:spcAft>
                <a:spcPts val="600"/>
              </a:spcAft>
              <a:buClr>
                <a:srgbClr val="8AADD5"/>
              </a:buClr>
              <a:buSzPct val="100000"/>
              <a:buFont typeface="Arial" panose="020B0604020202020204" pitchFamily="34" charset="0"/>
              <a:buChar char="•"/>
            </a:pPr>
            <a:r>
              <a:rPr lang="en-US" sz="1100">
                <a:solidFill>
                  <a:srgbClr val="FFFFFE"/>
                </a:solidFill>
              </a:rPr>
              <a:t>Vegetable Oil</a:t>
            </a:r>
          </a:p>
          <a:p>
            <a:pPr marL="285750" indent="-228600" defTabSz="914400">
              <a:lnSpc>
                <a:spcPct val="110000"/>
              </a:lnSpc>
              <a:spcAft>
                <a:spcPts val="600"/>
              </a:spcAft>
              <a:buClr>
                <a:srgbClr val="8AADD5"/>
              </a:buClr>
              <a:buSzPct val="100000"/>
              <a:buFont typeface="Arial" panose="020B0604020202020204" pitchFamily="34" charset="0"/>
              <a:buChar char="•"/>
            </a:pPr>
            <a:r>
              <a:rPr lang="en-US" sz="1100">
                <a:solidFill>
                  <a:srgbClr val="FFFFFE"/>
                </a:solidFill>
              </a:rPr>
              <a:t>Animal Fat</a:t>
            </a:r>
          </a:p>
          <a:p>
            <a:pPr marL="285750" indent="-228600" defTabSz="914400">
              <a:lnSpc>
                <a:spcPct val="110000"/>
              </a:lnSpc>
              <a:spcAft>
                <a:spcPts val="600"/>
              </a:spcAft>
              <a:buClr>
                <a:srgbClr val="8AADD5"/>
              </a:buClr>
              <a:buSzPct val="100000"/>
              <a:buFont typeface="Arial" panose="020B0604020202020204" pitchFamily="34" charset="0"/>
              <a:buChar char="•"/>
            </a:pPr>
            <a:r>
              <a:rPr lang="en-US" sz="1100">
                <a:solidFill>
                  <a:srgbClr val="FFFFFE"/>
                </a:solidFill>
              </a:rPr>
              <a:t>Algae oil – Oil made by algae that live in water</a:t>
            </a:r>
          </a:p>
          <a:p>
            <a:pPr indent="-228600" defTabSz="914400">
              <a:lnSpc>
                <a:spcPct val="110000"/>
              </a:lnSpc>
              <a:spcAft>
                <a:spcPts val="600"/>
              </a:spcAft>
              <a:buClr>
                <a:srgbClr val="8AADD5"/>
              </a:buClr>
              <a:buSzPct val="100000"/>
              <a:buFont typeface="Arial" panose="020B0604020202020204" pitchFamily="34" charset="0"/>
              <a:buChar char="•"/>
            </a:pPr>
            <a:endParaRPr lang="en-US" sz="700">
              <a:solidFill>
                <a:srgbClr val="FFFFFE"/>
              </a:solidFill>
            </a:endParaRPr>
          </a:p>
        </p:txBody>
      </p:sp>
    </p:spTree>
    <p:extLst>
      <p:ext uri="{BB962C8B-B14F-4D97-AF65-F5344CB8AC3E}">
        <p14:creationId xmlns:p14="http://schemas.microsoft.com/office/powerpoint/2010/main" val="1727810455"/>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5" descr="A yellow flower in a field&#10;&#10;Description generated with very high confidence">
            <a:extLst>
              <a:ext uri="{FF2B5EF4-FFF2-40B4-BE49-F238E27FC236}">
                <a16:creationId xmlns:a16="http://schemas.microsoft.com/office/drawing/2014/main" id="{4C40B01E-821E-44D5-8DCB-9D0BEA734481}"/>
              </a:ext>
            </a:extLst>
          </p:cNvPr>
          <p:cNvPicPr>
            <a:picLocks noChangeAspect="1"/>
          </p:cNvPicPr>
          <p:nvPr/>
        </p:nvPicPr>
        <p:blipFill rotWithShape="1">
          <a:blip r:embed="rId2"/>
          <a:srcRect t="15728" r="-1" b="-1"/>
          <a:stretch/>
        </p:blipFill>
        <p:spPr>
          <a:xfrm>
            <a:off x="2" y="10"/>
            <a:ext cx="12191695" cy="6857990"/>
          </a:xfrm>
          <a:prstGeom prst="rect">
            <a:avLst/>
          </a:prstGeom>
        </p:spPr>
      </p:pic>
      <p:sp>
        <p:nvSpPr>
          <p:cNvPr id="10" name="Rectangle 9">
            <a:extLst>
              <a:ext uri="{FF2B5EF4-FFF2-40B4-BE49-F238E27FC236}">
                <a16:creationId xmlns:a16="http://schemas.microsoft.com/office/drawing/2014/main" id="{368B8211-0B9F-4516-8771-3316E00DB96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1643" y="636753"/>
            <a:ext cx="8299435" cy="5572811"/>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B7582E73-8B46-4A0E-944E-58357C80883F}"/>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789" y="1847088"/>
            <a:ext cx="6813363" cy="0"/>
          </a:xfrm>
          <a:prstGeom prst="line">
            <a:avLst/>
          </a:prstGeom>
          <a:ln>
            <a:solidFill>
              <a:srgbClr val="2A72C5"/>
            </a:solidFill>
          </a:ln>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295E7C34-9451-A647-814D-B8A2490A67C8}"/>
              </a:ext>
            </a:extLst>
          </p:cNvPr>
          <p:cNvSpPr>
            <a:spLocks noGrp="1"/>
          </p:cNvSpPr>
          <p:nvPr>
            <p:ph type="title"/>
          </p:nvPr>
        </p:nvSpPr>
        <p:spPr>
          <a:xfrm>
            <a:off x="4063421" y="804520"/>
            <a:ext cx="6815731" cy="1049235"/>
          </a:xfrm>
        </p:spPr>
        <p:txBody>
          <a:bodyPr>
            <a:normAutofit/>
          </a:bodyPr>
          <a:lstStyle/>
          <a:p>
            <a:r>
              <a:rPr lang="en-US">
                <a:solidFill>
                  <a:srgbClr val="FFFFFE"/>
                </a:solidFill>
              </a:rPr>
              <a:t>Pros / Changing the world</a:t>
            </a:r>
          </a:p>
        </p:txBody>
      </p:sp>
      <p:sp>
        <p:nvSpPr>
          <p:cNvPr id="3" name="Content Placeholder 2">
            <a:extLst>
              <a:ext uri="{FF2B5EF4-FFF2-40B4-BE49-F238E27FC236}">
                <a16:creationId xmlns:a16="http://schemas.microsoft.com/office/drawing/2014/main" id="{EA131578-ACD5-6347-926A-E2229FDCE658}"/>
              </a:ext>
            </a:extLst>
          </p:cNvPr>
          <p:cNvSpPr>
            <a:spLocks noGrp="1"/>
          </p:cNvSpPr>
          <p:nvPr>
            <p:ph idx="1"/>
          </p:nvPr>
        </p:nvSpPr>
        <p:spPr>
          <a:xfrm>
            <a:off x="4063421" y="2015733"/>
            <a:ext cx="6815731" cy="4021267"/>
          </a:xfrm>
        </p:spPr>
        <p:txBody>
          <a:bodyPr>
            <a:normAutofit/>
          </a:bodyPr>
          <a:lstStyle/>
          <a:p>
            <a:pPr>
              <a:lnSpc>
                <a:spcPct val="110000"/>
              </a:lnSpc>
              <a:buClr>
                <a:srgbClr val="2A72C5"/>
              </a:buClr>
            </a:pPr>
            <a:r>
              <a:rPr lang="en-US" sz="1600">
                <a:solidFill>
                  <a:srgbClr val="FFFFFE"/>
                </a:solidFill>
              </a:rPr>
              <a:t>Inherently renewable</a:t>
            </a:r>
          </a:p>
          <a:p>
            <a:pPr>
              <a:lnSpc>
                <a:spcPct val="110000"/>
              </a:lnSpc>
              <a:buClr>
                <a:srgbClr val="2A72C5"/>
              </a:buClr>
            </a:pPr>
            <a:r>
              <a:rPr lang="en-CA" sz="1600" b="0" i="0">
                <a:solidFill>
                  <a:srgbClr val="FFFFFE"/>
                </a:solidFill>
                <a:effectLst/>
                <a:latin typeface="+mj-lt"/>
              </a:rPr>
              <a:t>Biofuels are environment-friendly</a:t>
            </a:r>
            <a:endParaRPr lang="en-US" sz="1600">
              <a:solidFill>
                <a:srgbClr val="FFFFFE"/>
              </a:solidFill>
              <a:latin typeface="+mj-lt"/>
            </a:endParaRPr>
          </a:p>
          <a:p>
            <a:pPr>
              <a:lnSpc>
                <a:spcPct val="110000"/>
              </a:lnSpc>
              <a:buClr>
                <a:srgbClr val="2A72C5"/>
              </a:buClr>
            </a:pPr>
            <a:r>
              <a:rPr lang="en-US" sz="1600">
                <a:solidFill>
                  <a:srgbClr val="FFFFFE"/>
                </a:solidFill>
              </a:rPr>
              <a:t>Absorbs carbon dioxide as it grows</a:t>
            </a:r>
          </a:p>
          <a:p>
            <a:pPr>
              <a:lnSpc>
                <a:spcPct val="110000"/>
              </a:lnSpc>
              <a:buClr>
                <a:srgbClr val="2A72C5"/>
              </a:buClr>
            </a:pPr>
            <a:r>
              <a:rPr lang="en-CA" sz="1600" b="0" i="0">
                <a:solidFill>
                  <a:srgbClr val="FFFFFE"/>
                </a:solidFill>
                <a:effectLst/>
                <a:latin typeface="+mj-lt"/>
              </a:rPr>
              <a:t>Can be grown on land unsuitable for other types of agriculture</a:t>
            </a:r>
          </a:p>
          <a:p>
            <a:pPr>
              <a:lnSpc>
                <a:spcPct val="110000"/>
              </a:lnSpc>
              <a:buClr>
                <a:srgbClr val="2A72C5"/>
              </a:buClr>
            </a:pPr>
            <a:r>
              <a:rPr lang="en-US" sz="1600">
                <a:solidFill>
                  <a:srgbClr val="FFFFFE"/>
                </a:solidFill>
              </a:rPr>
              <a:t>People/Company’s are investing into biofuels</a:t>
            </a:r>
          </a:p>
          <a:p>
            <a:pPr>
              <a:lnSpc>
                <a:spcPct val="110000"/>
              </a:lnSpc>
              <a:buClr>
                <a:srgbClr val="2A72C5"/>
              </a:buClr>
            </a:pPr>
            <a:r>
              <a:rPr lang="en-US" sz="1600">
                <a:solidFill>
                  <a:srgbClr val="FFFFFE"/>
                </a:solidFill>
              </a:rPr>
              <a:t>Research has been underway for 50 years</a:t>
            </a:r>
          </a:p>
          <a:p>
            <a:pPr>
              <a:lnSpc>
                <a:spcPct val="110000"/>
              </a:lnSpc>
              <a:buClr>
                <a:srgbClr val="2A72C5"/>
              </a:buClr>
            </a:pPr>
            <a:r>
              <a:rPr lang="en-US" sz="1600">
                <a:solidFill>
                  <a:srgbClr val="FFFFFE"/>
                </a:solidFill>
              </a:rPr>
              <a:t>Both waste CO2 and wastewater can be used as nutrients</a:t>
            </a:r>
          </a:p>
          <a:p>
            <a:pPr>
              <a:lnSpc>
                <a:spcPct val="110000"/>
              </a:lnSpc>
              <a:buClr>
                <a:srgbClr val="2A72C5"/>
              </a:buClr>
            </a:pPr>
            <a:r>
              <a:rPr lang="en-US" sz="1600">
                <a:solidFill>
                  <a:srgbClr val="FFFFFE"/>
                </a:solidFill>
              </a:rPr>
              <a:t>Burning biofuels is carbon natural</a:t>
            </a:r>
          </a:p>
          <a:p>
            <a:pPr>
              <a:lnSpc>
                <a:spcPct val="110000"/>
              </a:lnSpc>
              <a:buClr>
                <a:srgbClr val="2A72C5"/>
              </a:buClr>
            </a:pPr>
            <a:r>
              <a:rPr lang="en-US" sz="1600">
                <a:solidFill>
                  <a:srgbClr val="FFFFFE"/>
                </a:solidFill>
              </a:rPr>
              <a:t>Cars using biofuels have lower road tax</a:t>
            </a:r>
          </a:p>
          <a:p>
            <a:pPr>
              <a:lnSpc>
                <a:spcPct val="110000"/>
              </a:lnSpc>
              <a:buClr>
                <a:srgbClr val="2A72C5"/>
              </a:buClr>
            </a:pPr>
            <a:r>
              <a:rPr lang="en-US" sz="1600">
                <a:solidFill>
                  <a:srgbClr val="FFFFFE"/>
                </a:solidFill>
              </a:rPr>
              <a:t>As petrol gets more expensive cars using biofuels will be cheaper to run</a:t>
            </a:r>
          </a:p>
          <a:p>
            <a:pPr>
              <a:lnSpc>
                <a:spcPct val="110000"/>
              </a:lnSpc>
              <a:buClr>
                <a:srgbClr val="2A72C5"/>
              </a:buClr>
            </a:pPr>
            <a:endParaRPr lang="en-US" sz="1600">
              <a:solidFill>
                <a:srgbClr val="FFFFFE"/>
              </a:solidFill>
            </a:endParaRPr>
          </a:p>
          <a:p>
            <a:pPr>
              <a:lnSpc>
                <a:spcPct val="110000"/>
              </a:lnSpc>
              <a:buClr>
                <a:srgbClr val="2A72C5"/>
              </a:buClr>
            </a:pPr>
            <a:endParaRPr lang="en-US" sz="1600">
              <a:solidFill>
                <a:srgbClr val="FFFFFE"/>
              </a:solidFill>
            </a:endParaRPr>
          </a:p>
          <a:p>
            <a:pPr>
              <a:lnSpc>
                <a:spcPct val="110000"/>
              </a:lnSpc>
              <a:buClr>
                <a:srgbClr val="2A72C5"/>
              </a:buClr>
            </a:pPr>
            <a:endParaRPr lang="en-US" sz="1600">
              <a:solidFill>
                <a:srgbClr val="FFFFFE"/>
              </a:solidFill>
            </a:endParaRPr>
          </a:p>
          <a:p>
            <a:pPr>
              <a:lnSpc>
                <a:spcPct val="110000"/>
              </a:lnSpc>
              <a:buClr>
                <a:srgbClr val="2A72C5"/>
              </a:buClr>
            </a:pPr>
            <a:endParaRPr lang="en-US" sz="1600">
              <a:solidFill>
                <a:srgbClr val="FFFFFE"/>
              </a:solidFill>
            </a:endParaRPr>
          </a:p>
        </p:txBody>
      </p:sp>
    </p:spTree>
    <p:extLst>
      <p:ext uri="{BB962C8B-B14F-4D97-AF65-F5344CB8AC3E}">
        <p14:creationId xmlns:p14="http://schemas.microsoft.com/office/powerpoint/2010/main" val="302860674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7" name="Picture 7" descr="A close up of a plant&#10;&#10;Description generated with very high confidence">
            <a:extLst>
              <a:ext uri="{FF2B5EF4-FFF2-40B4-BE49-F238E27FC236}">
                <a16:creationId xmlns:a16="http://schemas.microsoft.com/office/drawing/2014/main" id="{7CEE634C-911A-4D12-B060-A5BD89F510DD}"/>
              </a:ext>
            </a:extLst>
          </p:cNvPr>
          <p:cNvPicPr>
            <a:picLocks noChangeAspect="1"/>
          </p:cNvPicPr>
          <p:nvPr/>
        </p:nvPicPr>
        <p:blipFill rotWithShape="1">
          <a:blip r:embed="rId2"/>
          <a:srcRect t="23505" r="-1" b="1492"/>
          <a:stretch/>
        </p:blipFill>
        <p:spPr>
          <a:xfrm>
            <a:off x="2" y="10"/>
            <a:ext cx="12191695" cy="6857990"/>
          </a:xfrm>
          <a:prstGeom prst="rect">
            <a:avLst/>
          </a:prstGeom>
        </p:spPr>
      </p:pic>
      <p:sp>
        <p:nvSpPr>
          <p:cNvPr id="11" name="Rectangle 11">
            <a:extLst>
              <a:ext uri="{FF2B5EF4-FFF2-40B4-BE49-F238E27FC236}">
                <a16:creationId xmlns:a16="http://schemas.microsoft.com/office/drawing/2014/main" id="{368B8211-0B9F-4516-8771-3316E00DB96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1643" y="636753"/>
            <a:ext cx="8299435" cy="5572811"/>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3">
            <a:extLst>
              <a:ext uri="{FF2B5EF4-FFF2-40B4-BE49-F238E27FC236}">
                <a16:creationId xmlns:a16="http://schemas.microsoft.com/office/drawing/2014/main" id="{B7582E73-8B46-4A0E-944E-58357C80883F}"/>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789" y="1847088"/>
            <a:ext cx="6813363" cy="0"/>
          </a:xfrm>
          <a:prstGeom prst="line">
            <a:avLst/>
          </a:prstGeom>
          <a:ln>
            <a:solidFill>
              <a:srgbClr val="8892D3"/>
            </a:solidFill>
          </a:ln>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A6B9D848-08B6-FB48-8D41-C66378039F8D}"/>
              </a:ext>
            </a:extLst>
          </p:cNvPr>
          <p:cNvSpPr>
            <a:spLocks noGrp="1"/>
          </p:cNvSpPr>
          <p:nvPr>
            <p:ph type="title"/>
          </p:nvPr>
        </p:nvSpPr>
        <p:spPr>
          <a:xfrm>
            <a:off x="4063421" y="804520"/>
            <a:ext cx="6815731" cy="1049235"/>
          </a:xfrm>
        </p:spPr>
        <p:txBody>
          <a:bodyPr>
            <a:normAutofit/>
          </a:bodyPr>
          <a:lstStyle/>
          <a:p>
            <a:r>
              <a:rPr lang="en-US">
                <a:solidFill>
                  <a:srgbClr val="FFFFFE"/>
                </a:solidFill>
              </a:rPr>
              <a:t>Cons</a:t>
            </a:r>
          </a:p>
        </p:txBody>
      </p:sp>
      <p:sp>
        <p:nvSpPr>
          <p:cNvPr id="3" name="Content Placeholder 2">
            <a:extLst>
              <a:ext uri="{FF2B5EF4-FFF2-40B4-BE49-F238E27FC236}">
                <a16:creationId xmlns:a16="http://schemas.microsoft.com/office/drawing/2014/main" id="{106BE77A-94A9-B540-A6AC-FD6EB5328FA6}"/>
              </a:ext>
            </a:extLst>
          </p:cNvPr>
          <p:cNvSpPr>
            <a:spLocks noGrp="1"/>
          </p:cNvSpPr>
          <p:nvPr>
            <p:ph idx="1"/>
          </p:nvPr>
        </p:nvSpPr>
        <p:spPr>
          <a:xfrm>
            <a:off x="4063421" y="2015733"/>
            <a:ext cx="6815731" cy="4021267"/>
          </a:xfrm>
        </p:spPr>
        <p:txBody>
          <a:bodyPr>
            <a:normAutofit/>
          </a:bodyPr>
          <a:lstStyle/>
          <a:p>
            <a:pPr>
              <a:lnSpc>
                <a:spcPct val="110000"/>
              </a:lnSpc>
              <a:buClr>
                <a:srgbClr val="8892D3"/>
              </a:buClr>
            </a:pPr>
            <a:r>
              <a:rPr lang="en-US" sz="1700">
                <a:solidFill>
                  <a:srgbClr val="FFFFFE"/>
                </a:solidFill>
                <a:latin typeface="Calibri"/>
              </a:rPr>
              <a:t>Requires a extensive amount of land and water</a:t>
            </a:r>
          </a:p>
          <a:p>
            <a:pPr>
              <a:lnSpc>
                <a:spcPct val="110000"/>
              </a:lnSpc>
              <a:buClr>
                <a:srgbClr val="8892D3"/>
              </a:buClr>
            </a:pPr>
            <a:r>
              <a:rPr lang="en-US" sz="1700">
                <a:solidFill>
                  <a:srgbClr val="FFFFFE"/>
                </a:solidFill>
                <a:latin typeface="Calibri"/>
              </a:rPr>
              <a:t>Needs to be grown under controlled temperature</a:t>
            </a:r>
          </a:p>
          <a:p>
            <a:pPr>
              <a:lnSpc>
                <a:spcPct val="110000"/>
              </a:lnSpc>
              <a:buClr>
                <a:srgbClr val="8892D3"/>
              </a:buClr>
            </a:pPr>
            <a:r>
              <a:rPr lang="en-CA" sz="1700" i="0">
                <a:solidFill>
                  <a:srgbClr val="FFFFFE"/>
                </a:solidFill>
                <a:effectLst/>
                <a:latin typeface="Calibri"/>
              </a:rPr>
              <a:t>Loss of habitat</a:t>
            </a:r>
            <a:r>
              <a:rPr lang="en-CA" sz="1700" b="0" i="0">
                <a:solidFill>
                  <a:srgbClr val="FFFFFE"/>
                </a:solidFill>
                <a:effectLst/>
                <a:latin typeface="Calibri"/>
              </a:rPr>
              <a:t> </a:t>
            </a:r>
            <a:endParaRPr lang="en-US" sz="1700" b="0" i="0">
              <a:solidFill>
                <a:srgbClr val="FFFFFE"/>
              </a:solidFill>
              <a:latin typeface="Calibri"/>
            </a:endParaRPr>
          </a:p>
          <a:p>
            <a:pPr>
              <a:lnSpc>
                <a:spcPct val="110000"/>
              </a:lnSpc>
              <a:buClr>
                <a:srgbClr val="8892D3"/>
              </a:buClr>
            </a:pPr>
            <a:r>
              <a:rPr lang="en-CA" sz="1700">
                <a:solidFill>
                  <a:srgbClr val="FFFFFE"/>
                </a:solidFill>
                <a:latin typeface="Calibri"/>
              </a:rPr>
              <a:t>Harmful Nitrous oxide production </a:t>
            </a:r>
          </a:p>
          <a:p>
            <a:pPr>
              <a:lnSpc>
                <a:spcPct val="110000"/>
              </a:lnSpc>
              <a:buClr>
                <a:srgbClr val="8892D3"/>
              </a:buClr>
            </a:pPr>
            <a:r>
              <a:rPr lang="en-CA" sz="1700">
                <a:solidFill>
                  <a:srgbClr val="FFFFFE"/>
                </a:solidFill>
                <a:latin typeface="Calibri"/>
              </a:rPr>
              <a:t>Limitations in its use in vehicles in some kinds of biofuels require ad justifications to vehicle engines </a:t>
            </a:r>
          </a:p>
          <a:p>
            <a:pPr>
              <a:lnSpc>
                <a:spcPct val="110000"/>
              </a:lnSpc>
              <a:buClr>
                <a:srgbClr val="8892D3"/>
              </a:buClr>
            </a:pPr>
            <a:r>
              <a:rPr lang="en-CA" sz="1700">
                <a:solidFill>
                  <a:srgbClr val="FFFFFE"/>
                </a:solidFill>
                <a:latin typeface="Calibri"/>
              </a:rPr>
              <a:t>Not clear yet what the ultimate cost per gallon will be. Presently too high.</a:t>
            </a:r>
          </a:p>
          <a:p>
            <a:pPr>
              <a:lnSpc>
                <a:spcPct val="110000"/>
              </a:lnSpc>
              <a:buClr>
                <a:srgbClr val="8892D3"/>
              </a:buClr>
            </a:pPr>
            <a:r>
              <a:rPr lang="en-CA" sz="1700">
                <a:solidFill>
                  <a:srgbClr val="FFFFFE"/>
                </a:solidFill>
                <a:latin typeface="Calibri"/>
              </a:rPr>
              <a:t>Biofuels are not widely available and not many people are aware about it.</a:t>
            </a:r>
          </a:p>
          <a:p>
            <a:pPr>
              <a:lnSpc>
                <a:spcPct val="110000"/>
              </a:lnSpc>
              <a:buClr>
                <a:srgbClr val="8892D3"/>
              </a:buClr>
            </a:pPr>
            <a:endParaRPr lang="en-CA" sz="1700">
              <a:solidFill>
                <a:srgbClr val="FFFFFE"/>
              </a:solidFill>
            </a:endParaRPr>
          </a:p>
        </p:txBody>
      </p:sp>
    </p:spTree>
    <p:extLst>
      <p:ext uri="{BB962C8B-B14F-4D97-AF65-F5344CB8AC3E}">
        <p14:creationId xmlns:p14="http://schemas.microsoft.com/office/powerpoint/2010/main" val="336926227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1CE580D1-F917-4567-AFB4-99AA9B52ADF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1" name="Picture 30">
            <a:extLst>
              <a:ext uri="{FF2B5EF4-FFF2-40B4-BE49-F238E27FC236}">
                <a16:creationId xmlns:a16="http://schemas.microsoft.com/office/drawing/2014/main" id="{1F5620B8-A2D8-4568-B566-F0453A0D9167}"/>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3" name="Straight Connector 32">
            <a:extLst>
              <a:ext uri="{FF2B5EF4-FFF2-40B4-BE49-F238E27FC236}">
                <a16:creationId xmlns:a16="http://schemas.microsoft.com/office/drawing/2014/main" id="{1C7D2BA4-4B7A-4596-8BCC-5CF71542389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977F1E1-2B6F-4BB6-899F-67D8764D83C5}"/>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9" name="Picture 9" descr="A close up of a sign&#10;&#10;Description generated with high confidence">
            <a:extLst>
              <a:ext uri="{FF2B5EF4-FFF2-40B4-BE49-F238E27FC236}">
                <a16:creationId xmlns:a16="http://schemas.microsoft.com/office/drawing/2014/main" id="{0297E019-91D5-42D0-A53E-76CC0B2BB970}"/>
              </a:ext>
            </a:extLst>
          </p:cNvPr>
          <p:cNvPicPr>
            <a:picLocks noChangeAspect="1"/>
          </p:cNvPicPr>
          <p:nvPr/>
        </p:nvPicPr>
        <p:blipFill rotWithShape="1">
          <a:blip r:embed="rId3"/>
          <a:srcRect t="384" r="-1" b="18386"/>
          <a:stretch/>
        </p:blipFill>
        <p:spPr>
          <a:xfrm>
            <a:off x="2" y="10"/>
            <a:ext cx="12191695" cy="6857990"/>
          </a:xfrm>
          <a:prstGeom prst="rect">
            <a:avLst/>
          </a:prstGeom>
        </p:spPr>
      </p:pic>
      <p:sp>
        <p:nvSpPr>
          <p:cNvPr id="37" name="Rectangle 36">
            <a:extLst>
              <a:ext uri="{FF2B5EF4-FFF2-40B4-BE49-F238E27FC236}">
                <a16:creationId xmlns:a16="http://schemas.microsoft.com/office/drawing/2014/main" id="{6A0FFA78-985C-4F50-B21A-77045C7DF65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6786" y="3064931"/>
            <a:ext cx="8295215"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65409EC7-69B1-45CC-8FB7-1964C1AB672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509" y="4666480"/>
            <a:ext cx="6832499" cy="0"/>
          </a:xfrm>
          <a:prstGeom prst="line">
            <a:avLst/>
          </a:prstGeom>
          <a:ln>
            <a:solidFill>
              <a:srgbClr val="FCD038"/>
            </a:solidFill>
          </a:ln>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53482A1B-D49A-4D45-8873-1EA5905B653A}"/>
              </a:ext>
            </a:extLst>
          </p:cNvPr>
          <p:cNvSpPr>
            <a:spLocks noGrp="1"/>
          </p:cNvSpPr>
          <p:nvPr>
            <p:ph type="title"/>
          </p:nvPr>
        </p:nvSpPr>
        <p:spPr>
          <a:xfrm>
            <a:off x="4065511" y="3236470"/>
            <a:ext cx="6832500" cy="1252601"/>
          </a:xfrm>
        </p:spPr>
        <p:txBody>
          <a:bodyPr vert="horz" lIns="91440" tIns="45720" rIns="91440" bIns="0" rtlCol="0" anchor="b">
            <a:normAutofit/>
          </a:bodyPr>
          <a:lstStyle/>
          <a:p>
            <a:r>
              <a:rPr lang="en-US" sz="4400">
                <a:solidFill>
                  <a:srgbClr val="FFFFFE"/>
                </a:solidFill>
              </a:rPr>
              <a:t>Biofuel video</a:t>
            </a:r>
          </a:p>
        </p:txBody>
      </p:sp>
      <p:sp>
        <p:nvSpPr>
          <p:cNvPr id="7" name="Content Placeholder 6">
            <a:extLst>
              <a:ext uri="{FF2B5EF4-FFF2-40B4-BE49-F238E27FC236}">
                <a16:creationId xmlns:a16="http://schemas.microsoft.com/office/drawing/2014/main" id="{71816B4F-C3C7-4DE6-95DA-6C01CB0F7F59}"/>
              </a:ext>
            </a:extLst>
          </p:cNvPr>
          <p:cNvSpPr>
            <a:spLocks noGrp="1"/>
          </p:cNvSpPr>
          <p:nvPr>
            <p:ph idx="1"/>
          </p:nvPr>
        </p:nvSpPr>
        <p:spPr>
          <a:xfrm>
            <a:off x="4065511" y="4669144"/>
            <a:ext cx="6832499" cy="716529"/>
          </a:xfrm>
        </p:spPr>
        <p:txBody>
          <a:bodyPr vert="horz" lIns="91440" tIns="91440" rIns="91440" bIns="91440" rtlCol="0">
            <a:normAutofit/>
          </a:bodyPr>
          <a:lstStyle/>
          <a:p>
            <a:pPr marL="0" indent="0">
              <a:buNone/>
            </a:pPr>
            <a:r>
              <a:rPr lang="en-US" sz="1600" cap="all">
                <a:solidFill>
                  <a:srgbClr val="FFFFFE"/>
                </a:solidFill>
                <a:hlinkClick r:id="rId4"/>
              </a:rPr>
              <a:t>https://www.youtube.com/watch?v=ZGmwtDffc74​</a:t>
            </a:r>
            <a:endParaRPr lang="en-US" sz="1600" cap="all">
              <a:solidFill>
                <a:srgbClr val="FFFFFE"/>
              </a:solidFill>
            </a:endParaRPr>
          </a:p>
        </p:txBody>
      </p:sp>
    </p:spTree>
    <p:extLst>
      <p:ext uri="{BB962C8B-B14F-4D97-AF65-F5344CB8AC3E}">
        <p14:creationId xmlns:p14="http://schemas.microsoft.com/office/powerpoint/2010/main" val="24143131"/>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1673B-91E5-4AC4-A0AA-CC54A8520B8D}"/>
              </a:ext>
            </a:extLst>
          </p:cNvPr>
          <p:cNvSpPr>
            <a:spLocks noGrp="1"/>
          </p:cNvSpPr>
          <p:nvPr>
            <p:ph type="title"/>
          </p:nvPr>
        </p:nvSpPr>
        <p:spPr/>
        <p:txBody>
          <a:bodyPr/>
          <a:lstStyle/>
          <a:p>
            <a:r>
              <a:rPr lang="en-US"/>
              <a:t>Reference            </a:t>
            </a:r>
          </a:p>
        </p:txBody>
      </p:sp>
      <p:sp>
        <p:nvSpPr>
          <p:cNvPr id="3" name="Content Placeholder 2">
            <a:extLst>
              <a:ext uri="{FF2B5EF4-FFF2-40B4-BE49-F238E27FC236}">
                <a16:creationId xmlns:a16="http://schemas.microsoft.com/office/drawing/2014/main" id="{A70A3311-2CE7-4BFF-BABB-2157B8DBE4B9}"/>
              </a:ext>
            </a:extLst>
          </p:cNvPr>
          <p:cNvSpPr>
            <a:spLocks noGrp="1"/>
          </p:cNvSpPr>
          <p:nvPr>
            <p:ph idx="1"/>
          </p:nvPr>
        </p:nvSpPr>
        <p:spPr/>
        <p:txBody>
          <a:bodyPr/>
          <a:lstStyle/>
          <a:p>
            <a:r>
              <a:rPr lang="en-US">
                <a:hlinkClick r:id="rId2"/>
              </a:rPr>
              <a:t>https://www.nationalgeographic.com/environment/global-warming/biofuel/</a:t>
            </a:r>
            <a:endParaRPr lang="en-US"/>
          </a:p>
          <a:p>
            <a:r>
              <a:rPr lang="en-US">
                <a:hlinkClick r:id="rId3"/>
              </a:rPr>
              <a:t>https://www.greenfacts.org/en/biofuels/l-2/1-definition.htm</a:t>
            </a:r>
          </a:p>
          <a:p>
            <a:r>
              <a:rPr lang="en-US">
                <a:hlinkClick r:id="rId4"/>
              </a:rPr>
              <a:t>https://www.studentenergy.org/topics/biofuels</a:t>
            </a:r>
          </a:p>
          <a:p>
            <a:r>
              <a:rPr lang="en-US">
                <a:hlinkClick r:id="rId5"/>
              </a:rPr>
              <a:t>http://www.nrcan.gc.ca/energy/renewable-electricity/bioenergy-systems/biofuels/7391</a:t>
            </a:r>
          </a:p>
          <a:p>
            <a:r>
              <a:rPr lang="en-US">
                <a:hlinkClick r:id="rId6"/>
              </a:rPr>
              <a:t>http://biofuel.org.uk/biofuel-facts.html</a:t>
            </a:r>
          </a:p>
          <a:p>
            <a:r>
              <a:rPr lang="en-US">
                <a:hlinkClick r:id="rId7"/>
              </a:rPr>
              <a:t>http://thinkbioenergy.com/six-fast-facts-about-biofuels/</a:t>
            </a:r>
          </a:p>
          <a:p>
            <a:r>
              <a:rPr lang="en-US">
                <a:hlinkClick r:id="rId8"/>
              </a:rPr>
              <a:t>https://www.bio.org/articles/fact-sheet-sustainable-production-biofuels</a:t>
            </a:r>
          </a:p>
          <a:p>
            <a:endParaRPr lang="en-US"/>
          </a:p>
        </p:txBody>
      </p:sp>
    </p:spTree>
    <p:extLst>
      <p:ext uri="{BB962C8B-B14F-4D97-AF65-F5344CB8AC3E}">
        <p14:creationId xmlns:p14="http://schemas.microsoft.com/office/powerpoint/2010/main" val="1132029190"/>
      </p:ext>
    </p:extLst>
  </p:cSld>
  <p:clrMapOvr>
    <a:masterClrMapping/>
  </p:clrMapOvr>
  <p:transition spd="slow">
    <p:push dir="u"/>
  </p:transition>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9</Slides>
  <Notes>0</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Gallery</vt:lpstr>
      <vt:lpstr>Biofuels</vt:lpstr>
      <vt:lpstr>What are biofuels?</vt:lpstr>
      <vt:lpstr>What is ethanol and biodiesel?</vt:lpstr>
      <vt:lpstr>What is biofuels best used for?</vt:lpstr>
      <vt:lpstr>What Kinds of Things can Biofuel be Made From?    </vt:lpstr>
      <vt:lpstr>Pros / Changing the world</vt:lpstr>
      <vt:lpstr>Cons</vt:lpstr>
      <vt:lpstr>Biofuel video</vt:lpstr>
      <vt:lpstr>Reference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Biofuels</dc:title>
  <cp:revision>2</cp:revision>
  <dcterms:modified xsi:type="dcterms:W3CDTF">2018-03-12T14:18:51Z</dcterms:modified>
</cp:coreProperties>
</file>