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8A5244B1-311B-43C9-88C8-0DBA799F26DD}" type="datetimeFigureOut">
              <a:rPr lang="en-US" smtClean="0"/>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334124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244B1-311B-43C9-88C8-0DBA799F26DD}"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1992871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244B1-311B-43C9-88C8-0DBA799F26DD}"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95926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244B1-311B-43C9-88C8-0DBA799F26DD}"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85C5F-1025-48E4-85E0-60962C47601B}"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40242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244B1-311B-43C9-88C8-0DBA799F26DD}"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19609890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A5244B1-311B-43C9-88C8-0DBA799F26DD}" type="datetimeFigureOut">
              <a:rPr lang="en-US" smtClean="0"/>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3845225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A5244B1-311B-43C9-88C8-0DBA799F26DD}" type="datetimeFigureOut">
              <a:rPr lang="en-US" smtClean="0"/>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983448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244B1-311B-43C9-88C8-0DBA799F26DD}"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37317146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244B1-311B-43C9-88C8-0DBA799F26DD}"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4271220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5244B1-311B-43C9-88C8-0DBA799F26DD}"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921862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5244B1-311B-43C9-88C8-0DBA799F26DD}" type="datetimeFigureOut">
              <a:rPr lang="en-US" smtClean="0"/>
              <a:t>1/29/2016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429311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5244B1-311B-43C9-88C8-0DBA799F26DD}"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4237545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5244B1-311B-43C9-88C8-0DBA799F26DD}" type="datetimeFigureOut">
              <a:rPr lang="en-US" smtClean="0"/>
              <a:t>1/29/2016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1956903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5244B1-311B-43C9-88C8-0DBA799F26DD}" type="datetimeFigureOut">
              <a:rPr lang="en-US" smtClean="0"/>
              <a:t>1/29/2016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2085219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5244B1-311B-43C9-88C8-0DBA799F26DD}" type="datetimeFigureOut">
              <a:rPr lang="en-US" smtClean="0"/>
              <a:t>1/29/2016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1652411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244B1-311B-43C9-88C8-0DBA799F26DD}"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114199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5244B1-311B-43C9-88C8-0DBA799F26DD}" type="datetimeFigureOut">
              <a:rPr lang="en-US" smtClean="0"/>
              <a:t>1/29/2016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85C5F-1025-48E4-85E0-60962C47601B}" type="slidenum">
              <a:rPr lang="en-US" smtClean="0"/>
              <a:t>‹#›</a:t>
            </a:fld>
            <a:endParaRPr lang="en-US"/>
          </a:p>
        </p:txBody>
      </p:sp>
    </p:spTree>
    <p:extLst>
      <p:ext uri="{BB962C8B-B14F-4D97-AF65-F5344CB8AC3E}">
        <p14:creationId xmlns:p14="http://schemas.microsoft.com/office/powerpoint/2010/main" val="2407302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8A5244B1-311B-43C9-88C8-0DBA799F26DD}" type="datetimeFigureOut">
              <a:rPr lang="en-US" smtClean="0"/>
              <a:t>1/29/2016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A7A85C5F-1025-48E4-85E0-60962C47601B}" type="slidenum">
              <a:rPr lang="en-US" smtClean="0"/>
              <a:t>‹#›</a:t>
            </a:fld>
            <a:endParaRPr lang="en-US"/>
          </a:p>
        </p:txBody>
      </p:sp>
    </p:spTree>
    <p:extLst>
      <p:ext uri="{BB962C8B-B14F-4D97-AF65-F5344CB8AC3E}">
        <p14:creationId xmlns:p14="http://schemas.microsoft.com/office/powerpoint/2010/main" val="388731897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2.xml"/><Relationship Id="rId5" Type="http://schemas.openxmlformats.org/officeDocument/2006/relationships/image" Target="../media/image13.wmf"/><Relationship Id="rId4" Type="http://schemas.openxmlformats.org/officeDocument/2006/relationships/image" Target="../media/image12.wmf"/></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en-US" altLang="en-US" sz="7200"/>
              <a:t>Short Story Terms</a:t>
            </a:r>
          </a:p>
        </p:txBody>
      </p:sp>
      <p:sp>
        <p:nvSpPr>
          <p:cNvPr id="2" name="Subtitle 1"/>
          <p:cNvSpPr>
            <a:spLocks noGrp="1"/>
          </p:cNvSpPr>
          <p:nvPr>
            <p:ph type="subTitle" idx="1"/>
          </p:nvPr>
        </p:nvSpPr>
        <p:spPr/>
        <p:txBody>
          <a:bodyPr/>
          <a:lstStyle/>
          <a:p>
            <a:endParaRPr lang="en-US" dirty="0"/>
          </a:p>
        </p:txBody>
      </p:sp>
      <p:pic>
        <p:nvPicPr>
          <p:cNvPr id="4099" name="Picture 4" descr="MCj0406272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46" y="2209800"/>
            <a:ext cx="4892107" cy="4163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5" descr="MCj043161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0"/>
            <a:ext cx="1219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descr="MCj0431611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15400" y="220980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7" descr="MCj0431611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81400" y="2133600"/>
            <a:ext cx="53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4914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981200" y="838200"/>
            <a:ext cx="8229600" cy="1143000"/>
          </a:xfrm>
        </p:spPr>
        <p:txBody>
          <a:bodyPr>
            <a:normAutofit fontScale="90000"/>
          </a:bodyPr>
          <a:lstStyle/>
          <a:p>
            <a:pPr eaLnBrk="1" hangingPunct="1">
              <a:defRPr/>
            </a:pPr>
            <a:r>
              <a:rPr lang="en-US" altLang="en-US" sz="3200" b="1"/>
              <a:t>Conflict</a:t>
            </a:r>
            <a:r>
              <a:rPr lang="en-US" altLang="en-US" sz="3200"/>
              <a:t>- the struggle between two opposing forces or characters. </a:t>
            </a:r>
            <a:br>
              <a:rPr lang="en-US" altLang="en-US" sz="3200"/>
            </a:br>
            <a:r>
              <a:rPr lang="en-US" altLang="en-US" sz="3200"/>
              <a:t>It may be external or internal.</a:t>
            </a:r>
            <a:br>
              <a:rPr lang="en-US" altLang="en-US" sz="3200"/>
            </a:br>
            <a:endParaRPr lang="en-US" altLang="en-US" sz="3200"/>
          </a:p>
        </p:txBody>
      </p:sp>
      <p:sp>
        <p:nvSpPr>
          <p:cNvPr id="5123" name="Rectangle 3"/>
          <p:cNvSpPr>
            <a:spLocks noGrp="1" noChangeArrowheads="1"/>
          </p:cNvSpPr>
          <p:nvPr>
            <p:ph idx="1"/>
          </p:nvPr>
        </p:nvSpPr>
        <p:spPr>
          <a:xfrm>
            <a:off x="2057400" y="2209800"/>
            <a:ext cx="8229600" cy="2971800"/>
          </a:xfrm>
        </p:spPr>
        <p:txBody>
          <a:bodyPr/>
          <a:lstStyle/>
          <a:p>
            <a:pPr eaLnBrk="1" hangingPunct="1">
              <a:buFont typeface="Wingdings" panose="05000000000000000000" pitchFamily="2" charset="2"/>
              <a:buNone/>
              <a:defRPr/>
            </a:pPr>
            <a:r>
              <a:rPr lang="en-US" altLang="en-US" smtClean="0"/>
              <a:t>1. person versus him/herself (Internal)</a:t>
            </a:r>
          </a:p>
          <a:p>
            <a:pPr eaLnBrk="1" hangingPunct="1">
              <a:buFont typeface="Wingdings" panose="05000000000000000000" pitchFamily="2" charset="2"/>
              <a:buNone/>
              <a:defRPr/>
            </a:pPr>
            <a:r>
              <a:rPr lang="en-US" altLang="en-US" smtClean="0"/>
              <a:t>2. person versus person (External)</a:t>
            </a:r>
          </a:p>
          <a:p>
            <a:pPr eaLnBrk="1" hangingPunct="1">
              <a:buFont typeface="Wingdings" panose="05000000000000000000" pitchFamily="2" charset="2"/>
              <a:buNone/>
              <a:defRPr/>
            </a:pPr>
            <a:r>
              <a:rPr lang="en-US" altLang="en-US" smtClean="0"/>
              <a:t>3. person versus nature (External)</a:t>
            </a:r>
            <a:endParaRPr lang="en-US" altLang="en-US" i="1" smtClean="0"/>
          </a:p>
          <a:p>
            <a:pPr eaLnBrk="1" hangingPunct="1">
              <a:buFont typeface="Wingdings" panose="05000000000000000000" pitchFamily="2" charset="2"/>
              <a:buNone/>
              <a:defRPr/>
            </a:pPr>
            <a:r>
              <a:rPr lang="en-US" altLang="en-US" smtClean="0"/>
              <a:t>4. person versus society (External)</a:t>
            </a:r>
          </a:p>
          <a:p>
            <a:pPr eaLnBrk="1" hangingPunct="1">
              <a:buFont typeface="Wingdings" panose="05000000000000000000" pitchFamily="2" charset="2"/>
              <a:buNone/>
              <a:defRPr/>
            </a:pPr>
            <a:r>
              <a:rPr lang="en-CA" altLang="en-US" smtClean="0"/>
              <a:t>5. person versus supernatural </a:t>
            </a:r>
            <a:r>
              <a:rPr lang="en-US" altLang="en-US" smtClean="0"/>
              <a:t>(External)</a:t>
            </a:r>
          </a:p>
          <a:p>
            <a:pPr eaLnBrk="1" hangingPunct="1">
              <a:buFont typeface="Wingdings" panose="05000000000000000000" pitchFamily="2" charset="2"/>
              <a:buNone/>
              <a:defRPr/>
            </a:pPr>
            <a:endParaRPr lang="en-CA" altLang="en-US" b="1" i="1" smtClean="0"/>
          </a:p>
        </p:txBody>
      </p:sp>
      <p:sp>
        <p:nvSpPr>
          <p:cNvPr id="5130" name="Rectangle 10"/>
          <p:cNvSpPr>
            <a:spLocks noChangeArrowheads="1"/>
          </p:cNvSpPr>
          <p:nvPr/>
        </p:nvSpPr>
        <p:spPr bwMode="auto">
          <a:xfrm>
            <a:off x="3429001" y="5257801"/>
            <a:ext cx="4802469"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90000"/>
              </a:lnSpc>
              <a:spcBef>
                <a:spcPct val="20000"/>
              </a:spcBef>
              <a:buClr>
                <a:schemeClr val="hlink"/>
              </a:buClr>
              <a:buSzPct val="80000"/>
              <a:buFont typeface="Wingdings" panose="05000000000000000000" pitchFamily="2" charset="2"/>
              <a:buNone/>
              <a:defRPr/>
            </a:pPr>
            <a:r>
              <a:rPr lang="en-CA" altLang="en-US" sz="2800" b="1" i="1">
                <a:effectLst>
                  <a:outerShdw blurRad="38100" dist="38100" dir="2700000" algn="tl">
                    <a:srgbClr val="000000"/>
                  </a:outerShdw>
                </a:effectLst>
              </a:rPr>
              <a:t>Come up with one example for </a:t>
            </a:r>
          </a:p>
          <a:p>
            <a:pPr eaLnBrk="1" hangingPunct="1">
              <a:lnSpc>
                <a:spcPct val="90000"/>
              </a:lnSpc>
              <a:spcBef>
                <a:spcPct val="20000"/>
              </a:spcBef>
              <a:buClr>
                <a:schemeClr val="hlink"/>
              </a:buClr>
              <a:buSzPct val="80000"/>
              <a:buFont typeface="Wingdings" panose="05000000000000000000" pitchFamily="2" charset="2"/>
              <a:buNone/>
              <a:defRPr/>
            </a:pPr>
            <a:r>
              <a:rPr lang="en-CA" altLang="en-US" sz="2800" b="1" i="1">
                <a:effectLst>
                  <a:outerShdw blurRad="38100" dist="38100" dir="2700000" algn="tl">
                    <a:srgbClr val="000000"/>
                  </a:outerShdw>
                </a:effectLst>
              </a:rPr>
              <a:t>each type of conflict.</a:t>
            </a:r>
            <a:r>
              <a:rPr lang="en-CA" altLang="en-US" sz="2800"/>
              <a:t> </a:t>
            </a:r>
            <a:endParaRPr lang="en-US" altLang="en-US" sz="2800"/>
          </a:p>
        </p:txBody>
      </p:sp>
    </p:spTree>
    <p:extLst>
      <p:ext uri="{BB962C8B-B14F-4D97-AF65-F5344CB8AC3E}">
        <p14:creationId xmlns:p14="http://schemas.microsoft.com/office/powerpoint/2010/main" val="39790678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anim calcmode="lin" valueType="num">
                                      <p:cBhvr additive="base">
                                        <p:cTn id="11"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anim calcmode="lin" valueType="num">
                                      <p:cBhvr additive="base">
                                        <p:cTn id="15"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a:xfrm>
            <a:off x="1132608" y="365125"/>
            <a:ext cx="9382991" cy="1325563"/>
          </a:xfrm>
        </p:spPr>
        <p:txBody>
          <a:bodyPr anchorCtr="0"/>
          <a:lstStyle/>
          <a:p>
            <a:pPr eaLnBrk="1" hangingPunct="1">
              <a:defRPr/>
            </a:pPr>
            <a:r>
              <a:rPr lang="en-CA" altLang="en-US" dirty="0" smtClean="0"/>
              <a:t>Examples of Conflict</a:t>
            </a:r>
          </a:p>
        </p:txBody>
      </p:sp>
      <p:sp>
        <p:nvSpPr>
          <p:cNvPr id="44035" name="Rectangle 3"/>
          <p:cNvSpPr>
            <a:spLocks noGrp="1" noChangeArrowheads="1"/>
          </p:cNvSpPr>
          <p:nvPr>
            <p:ph type="body" idx="4294967295"/>
          </p:nvPr>
        </p:nvSpPr>
        <p:spPr>
          <a:xfrm>
            <a:off x="1381990" y="1825625"/>
            <a:ext cx="9133609" cy="4351338"/>
          </a:xfrm>
        </p:spPr>
        <p:txBody>
          <a:bodyPr/>
          <a:lstStyle/>
          <a:p>
            <a:pPr eaLnBrk="1" hangingPunct="1">
              <a:defRPr/>
            </a:pPr>
            <a:r>
              <a:rPr lang="en-CA" altLang="en-US" dirty="0" smtClean="0"/>
              <a:t>David gets lost in a forest and struggles for two weeks to survive.</a:t>
            </a:r>
          </a:p>
          <a:p>
            <a:pPr eaLnBrk="1" hangingPunct="1">
              <a:defRPr/>
            </a:pPr>
            <a:r>
              <a:rPr lang="en-CA" altLang="en-US" dirty="0" smtClean="0"/>
              <a:t>Ryan and Mark fight with their teacher about a low mark on their essay</a:t>
            </a:r>
          </a:p>
          <a:p>
            <a:pPr eaLnBrk="1" hangingPunct="1">
              <a:defRPr/>
            </a:pPr>
            <a:r>
              <a:rPr lang="en-CA" altLang="en-US" dirty="0" smtClean="0"/>
              <a:t>Sabrina wants to confront her teacher about a low mark on her essay, but convinces herself not to</a:t>
            </a:r>
          </a:p>
        </p:txBody>
      </p:sp>
    </p:spTree>
    <p:extLst>
      <p:ext uri="{BB962C8B-B14F-4D97-AF65-F5344CB8AC3E}">
        <p14:creationId xmlns:p14="http://schemas.microsoft.com/office/powerpoint/2010/main" val="325789263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checkerboard(across)">
                                      <p:cBhvr>
                                        <p:cTn id="7" dur="10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checkerboard(across)">
                                      <p:cBhvr>
                                        <p:cTn id="12" dur="10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checkerboard(across)">
                                      <p:cBhvr>
                                        <p:cTn id="17" dur="10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862444" y="365125"/>
            <a:ext cx="9653155" cy="1325563"/>
          </a:xfrm>
        </p:spPr>
        <p:txBody>
          <a:bodyPr anchorCtr="0"/>
          <a:lstStyle/>
          <a:p>
            <a:pPr eaLnBrk="1" hangingPunct="1">
              <a:defRPr/>
            </a:pPr>
            <a:r>
              <a:rPr lang="en-CA" altLang="en-US" dirty="0" smtClean="0"/>
              <a:t>One More Conflict Example</a:t>
            </a:r>
          </a:p>
        </p:txBody>
      </p:sp>
      <p:sp>
        <p:nvSpPr>
          <p:cNvPr id="45059" name="Rectangle 3"/>
          <p:cNvSpPr>
            <a:spLocks noGrp="1" noChangeArrowheads="1"/>
          </p:cNvSpPr>
          <p:nvPr>
            <p:ph type="body" idx="4294967295"/>
          </p:nvPr>
        </p:nvSpPr>
        <p:spPr>
          <a:xfrm>
            <a:off x="1537854" y="2019300"/>
            <a:ext cx="6691745" cy="4106863"/>
          </a:xfrm>
        </p:spPr>
        <p:txBody>
          <a:bodyPr/>
          <a:lstStyle/>
          <a:p>
            <a:pPr eaLnBrk="1" hangingPunct="1">
              <a:defRPr/>
            </a:pPr>
            <a:r>
              <a:rPr lang="en-CA" altLang="en-US" dirty="0" smtClean="0"/>
              <a:t>Jack wants to propose to his girlfriend, but she does not share the same religion as his family. He debates about whether or not to marry her, and what to tell his family.</a:t>
            </a:r>
          </a:p>
          <a:p>
            <a:pPr eaLnBrk="1" hangingPunct="1">
              <a:defRPr/>
            </a:pPr>
            <a:endParaRPr lang="en-CA" altLang="en-US" dirty="0" smtClean="0"/>
          </a:p>
          <a:p>
            <a:pPr eaLnBrk="1" hangingPunct="1">
              <a:defRPr/>
            </a:pPr>
            <a:endParaRPr lang="en-CA" altLang="en-US" dirty="0" smtClean="0"/>
          </a:p>
        </p:txBody>
      </p:sp>
    </p:spTree>
    <p:extLst>
      <p:ext uri="{BB962C8B-B14F-4D97-AF65-F5344CB8AC3E}">
        <p14:creationId xmlns:p14="http://schemas.microsoft.com/office/powerpoint/2010/main" val="238145611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checkerboard(across)">
                                      <p:cBhvr>
                                        <p:cTn id="7" dur="1000"/>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1981200" y="533401"/>
            <a:ext cx="8229600" cy="5897563"/>
          </a:xfrm>
        </p:spPr>
        <p:txBody>
          <a:bodyPr>
            <a:normAutofit lnSpcReduction="10000"/>
          </a:bodyPr>
          <a:lstStyle/>
          <a:p>
            <a:pPr eaLnBrk="1" hangingPunct="1">
              <a:lnSpc>
                <a:spcPct val="80000"/>
              </a:lnSpc>
              <a:buFont typeface="Wingdings" panose="05000000000000000000" pitchFamily="2" charset="2"/>
              <a:buNone/>
              <a:defRPr/>
            </a:pPr>
            <a:r>
              <a:rPr lang="en-US" altLang="en-US" b="1" dirty="0"/>
              <a:t>Theme- </a:t>
            </a:r>
            <a:r>
              <a:rPr lang="en-US" altLang="en-US" dirty="0"/>
              <a:t>the main idea of the text. What is the author’s message? What does the author want you to take away from their writing?</a:t>
            </a:r>
          </a:p>
          <a:p>
            <a:pPr eaLnBrk="1" hangingPunct="1">
              <a:lnSpc>
                <a:spcPct val="80000"/>
              </a:lnSpc>
              <a:buFont typeface="Wingdings" panose="05000000000000000000" pitchFamily="2" charset="2"/>
              <a:buNone/>
              <a:defRPr/>
            </a:pPr>
            <a:endParaRPr lang="en-US" altLang="en-US" dirty="0"/>
          </a:p>
          <a:p>
            <a:pPr eaLnBrk="1" hangingPunct="1">
              <a:lnSpc>
                <a:spcPct val="80000"/>
              </a:lnSpc>
              <a:buFont typeface="Wingdings" panose="05000000000000000000" pitchFamily="2" charset="2"/>
              <a:buNone/>
              <a:defRPr/>
            </a:pPr>
            <a:r>
              <a:rPr lang="en-US" altLang="en-US" dirty="0"/>
              <a:t>	- usually about </a:t>
            </a:r>
            <a:r>
              <a:rPr lang="en-US" altLang="en-US" dirty="0">
                <a:ea typeface="Arial Unicode MS" panose="020B0604020202020204" pitchFamily="34" charset="-128"/>
                <a:cs typeface="Arial Unicode MS" panose="020B0604020202020204" pitchFamily="34" charset="-128"/>
              </a:rPr>
              <a:t>life, society or human nature</a:t>
            </a:r>
          </a:p>
          <a:p>
            <a:pPr eaLnBrk="1" hangingPunct="1">
              <a:lnSpc>
                <a:spcPct val="80000"/>
              </a:lnSpc>
              <a:buFont typeface="Wingdings" panose="05000000000000000000" pitchFamily="2" charset="2"/>
              <a:buNone/>
              <a:defRPr/>
            </a:pPr>
            <a:r>
              <a:rPr lang="en-US" altLang="en-US" dirty="0">
                <a:ea typeface="Arial Unicode MS" panose="020B0604020202020204" pitchFamily="34" charset="-128"/>
                <a:cs typeface="Arial Unicode MS" panose="020B0604020202020204" pitchFamily="34" charset="-128"/>
              </a:rPr>
              <a:t>	- often explore timeless and universal ideas. </a:t>
            </a:r>
          </a:p>
          <a:p>
            <a:pPr eaLnBrk="1" hangingPunct="1">
              <a:lnSpc>
                <a:spcPct val="80000"/>
              </a:lnSpc>
              <a:buFont typeface="Wingdings" panose="05000000000000000000" pitchFamily="2" charset="2"/>
              <a:buNone/>
              <a:defRPr/>
            </a:pPr>
            <a:r>
              <a:rPr lang="en-US" altLang="en-US" dirty="0">
                <a:ea typeface="Arial Unicode MS" panose="020B0604020202020204" pitchFamily="34" charset="-128"/>
                <a:cs typeface="Arial Unicode MS" panose="020B0604020202020204" pitchFamily="34" charset="-128"/>
              </a:rPr>
              <a:t>	- implied rather than explicitly stated</a:t>
            </a:r>
          </a:p>
          <a:p>
            <a:pPr eaLnBrk="1" hangingPunct="1">
              <a:lnSpc>
                <a:spcPct val="80000"/>
              </a:lnSpc>
              <a:buFont typeface="Wingdings" panose="05000000000000000000" pitchFamily="2" charset="2"/>
              <a:buNone/>
              <a:defRPr/>
            </a:pPr>
            <a:r>
              <a:rPr lang="en-US" altLang="en-US" dirty="0">
                <a:ea typeface="Arial Unicode MS" panose="020B0604020202020204" pitchFamily="34" charset="-128"/>
                <a:cs typeface="Arial Unicode MS" panose="020B0604020202020204" pitchFamily="34" charset="-128"/>
              </a:rPr>
              <a:t>	- arise from the interplay of plot, setting, character, conflict, and tone</a:t>
            </a:r>
          </a:p>
          <a:p>
            <a:pPr eaLnBrk="1" hangingPunct="1">
              <a:lnSpc>
                <a:spcPct val="80000"/>
              </a:lnSpc>
              <a:buFont typeface="Wingdings" panose="05000000000000000000" pitchFamily="2" charset="2"/>
              <a:buNone/>
              <a:defRPr/>
            </a:pPr>
            <a:r>
              <a:rPr lang="en-US" altLang="en-US" dirty="0">
                <a:ea typeface="Arial Unicode MS" panose="020B0604020202020204" pitchFamily="34" charset="-128"/>
                <a:cs typeface="Arial Unicode MS" panose="020B0604020202020204" pitchFamily="34" charset="-128"/>
              </a:rPr>
              <a:t>	- NOT just one word (that is a topic) </a:t>
            </a:r>
          </a:p>
          <a:p>
            <a:pPr eaLnBrk="1" hangingPunct="1">
              <a:lnSpc>
                <a:spcPct val="80000"/>
              </a:lnSpc>
              <a:buFont typeface="Wingdings" panose="05000000000000000000" pitchFamily="2" charset="2"/>
              <a:buNone/>
              <a:defRPr/>
            </a:pPr>
            <a:endParaRPr lang="en-CA" altLang="en-US" dirty="0">
              <a:ea typeface="Arial Unicode MS" panose="020B0604020202020204" pitchFamily="34" charset="-128"/>
              <a:cs typeface="Arial Unicode MS" panose="020B0604020202020204" pitchFamily="34" charset="-128"/>
            </a:endParaRPr>
          </a:p>
          <a:p>
            <a:pPr eaLnBrk="1" hangingPunct="1">
              <a:lnSpc>
                <a:spcPct val="80000"/>
              </a:lnSpc>
              <a:buFont typeface="Wingdings" panose="05000000000000000000" pitchFamily="2" charset="2"/>
              <a:buNone/>
              <a:defRPr/>
            </a:pPr>
            <a:r>
              <a:rPr lang="en-CA" altLang="en-US" dirty="0">
                <a:ea typeface="Arial Unicode MS" panose="020B0604020202020204" pitchFamily="34" charset="-128"/>
                <a:cs typeface="Arial Unicode MS" panose="020B0604020202020204" pitchFamily="34" charset="-128"/>
              </a:rPr>
              <a:t>Examples:</a:t>
            </a:r>
          </a:p>
          <a:p>
            <a:pPr eaLnBrk="1" hangingPunct="1">
              <a:lnSpc>
                <a:spcPct val="80000"/>
              </a:lnSpc>
              <a:buFont typeface="Wingdings" panose="05000000000000000000" pitchFamily="2" charset="2"/>
              <a:buNone/>
              <a:defRPr/>
            </a:pPr>
            <a:r>
              <a:rPr lang="en-CA" altLang="en-US" i="1" dirty="0"/>
              <a:t>	Romeo and Juliet</a:t>
            </a:r>
            <a:r>
              <a:rPr lang="en-CA" altLang="en-US" dirty="0"/>
              <a:t>- </a:t>
            </a:r>
            <a:r>
              <a:rPr lang="en-US" altLang="en-US" dirty="0"/>
              <a:t>the perils of dishonesty and disobedience, fate, revenge </a:t>
            </a:r>
            <a:r>
              <a:rPr lang="en-US" altLang="en-US" dirty="0" smtClean="0"/>
              <a:t>cause…</a:t>
            </a:r>
            <a:endParaRPr lang="en-CA" altLang="en-US" dirty="0"/>
          </a:p>
          <a:p>
            <a:pPr eaLnBrk="1" hangingPunct="1">
              <a:lnSpc>
                <a:spcPct val="80000"/>
              </a:lnSpc>
              <a:buFont typeface="Wingdings" panose="05000000000000000000" pitchFamily="2" charset="2"/>
              <a:buNone/>
              <a:defRPr/>
            </a:pPr>
            <a:endParaRPr lang="en-US" altLang="en-US" b="1" dirty="0"/>
          </a:p>
          <a:p>
            <a:pPr eaLnBrk="1" hangingPunct="1">
              <a:lnSpc>
                <a:spcPct val="80000"/>
              </a:lnSpc>
              <a:buFont typeface="Wingdings" panose="05000000000000000000" pitchFamily="2" charset="2"/>
              <a:buNone/>
              <a:defRPr/>
            </a:pPr>
            <a:endParaRPr lang="en-US" altLang="en-US" b="1" dirty="0"/>
          </a:p>
        </p:txBody>
      </p:sp>
    </p:spTree>
    <p:extLst>
      <p:ext uri="{BB962C8B-B14F-4D97-AF65-F5344CB8AC3E}">
        <p14:creationId xmlns:p14="http://schemas.microsoft.com/office/powerpoint/2010/main" val="1164881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en-CA" altLang="en-US" smtClean="0"/>
              <a:t>Tricks of the Trade</a:t>
            </a:r>
            <a:endParaRPr lang="en-US" altLang="en-US" smtClean="0"/>
          </a:p>
        </p:txBody>
      </p:sp>
      <p:sp>
        <p:nvSpPr>
          <p:cNvPr id="22531" name="Rectangle 3"/>
          <p:cNvSpPr>
            <a:spLocks noGrp="1" noChangeArrowheads="1"/>
          </p:cNvSpPr>
          <p:nvPr>
            <p:ph idx="1"/>
          </p:nvPr>
        </p:nvSpPr>
        <p:spPr>
          <a:xfrm>
            <a:off x="1981200" y="2202872"/>
            <a:ext cx="7526482" cy="4350327"/>
          </a:xfrm>
        </p:spPr>
        <p:txBody>
          <a:bodyPr/>
          <a:lstStyle/>
          <a:p>
            <a:pPr eaLnBrk="1" hangingPunct="1">
              <a:lnSpc>
                <a:spcPct val="80000"/>
              </a:lnSpc>
              <a:buFont typeface="Wingdings" panose="05000000000000000000" pitchFamily="2" charset="2"/>
              <a:buNone/>
              <a:defRPr/>
            </a:pPr>
            <a:r>
              <a:rPr lang="en-US" altLang="en-US" sz="2400" b="1" dirty="0"/>
              <a:t>Flashback</a:t>
            </a:r>
            <a:r>
              <a:rPr lang="en-US" altLang="en-US" sz="2400" dirty="0"/>
              <a:t>- a scene in a story that interrupts the main action to show an event that happened earlier.</a:t>
            </a:r>
          </a:p>
          <a:p>
            <a:pPr eaLnBrk="1" hangingPunct="1">
              <a:lnSpc>
                <a:spcPct val="80000"/>
              </a:lnSpc>
              <a:buFont typeface="Wingdings" panose="05000000000000000000" pitchFamily="2" charset="2"/>
              <a:buNone/>
              <a:defRPr/>
            </a:pPr>
            <a:endParaRPr lang="en-US" altLang="en-US" sz="2400" b="1" dirty="0"/>
          </a:p>
          <a:p>
            <a:pPr eaLnBrk="1" hangingPunct="1">
              <a:lnSpc>
                <a:spcPct val="80000"/>
              </a:lnSpc>
              <a:buFont typeface="Wingdings" panose="05000000000000000000" pitchFamily="2" charset="2"/>
              <a:buNone/>
              <a:defRPr/>
            </a:pPr>
            <a:r>
              <a:rPr lang="en-US" altLang="en-US" sz="2400" b="1" dirty="0"/>
              <a:t>Foreshadowing-</a:t>
            </a:r>
            <a:r>
              <a:rPr lang="en-US" altLang="en-US" sz="2400" dirty="0"/>
              <a:t> an indication of something that may happen later in the story.</a:t>
            </a:r>
          </a:p>
          <a:p>
            <a:pPr eaLnBrk="1" hangingPunct="1">
              <a:lnSpc>
                <a:spcPct val="80000"/>
              </a:lnSpc>
              <a:buFont typeface="Wingdings" panose="05000000000000000000" pitchFamily="2" charset="2"/>
              <a:buNone/>
              <a:defRPr/>
            </a:pPr>
            <a:endParaRPr lang="en-US" altLang="en-US" sz="2400" dirty="0"/>
          </a:p>
          <a:p>
            <a:pPr eaLnBrk="1" hangingPunct="1">
              <a:lnSpc>
                <a:spcPct val="80000"/>
              </a:lnSpc>
              <a:buFont typeface="Wingdings" panose="05000000000000000000" pitchFamily="2" charset="2"/>
              <a:buNone/>
              <a:defRPr/>
            </a:pPr>
            <a:r>
              <a:rPr lang="en-US" altLang="en-US" sz="2400" b="1" dirty="0"/>
              <a:t>Personification </a:t>
            </a:r>
            <a:r>
              <a:rPr lang="en-US" altLang="en-US" sz="2400" dirty="0"/>
              <a:t>- giving human qualities to non-human things.</a:t>
            </a:r>
          </a:p>
          <a:p>
            <a:pPr eaLnBrk="1" hangingPunct="1">
              <a:lnSpc>
                <a:spcPct val="80000"/>
              </a:lnSpc>
              <a:buFont typeface="Wingdings" panose="05000000000000000000" pitchFamily="2" charset="2"/>
              <a:buNone/>
              <a:defRPr/>
            </a:pPr>
            <a:r>
              <a:rPr lang="en-US" altLang="en-US" sz="2400" dirty="0"/>
              <a:t>		ex) “The wind howled”</a:t>
            </a:r>
          </a:p>
          <a:p>
            <a:pPr eaLnBrk="1" hangingPunct="1">
              <a:lnSpc>
                <a:spcPct val="80000"/>
              </a:lnSpc>
              <a:buFont typeface="Wingdings" panose="05000000000000000000" pitchFamily="2" charset="2"/>
              <a:buNone/>
              <a:defRPr/>
            </a:pPr>
            <a:endParaRPr lang="en-US" altLang="en-US" sz="2400" dirty="0"/>
          </a:p>
          <a:p>
            <a:pPr eaLnBrk="1" hangingPunct="1">
              <a:lnSpc>
                <a:spcPct val="80000"/>
              </a:lnSpc>
              <a:buFont typeface="Wingdings" panose="05000000000000000000" pitchFamily="2" charset="2"/>
              <a:buNone/>
              <a:defRPr/>
            </a:pPr>
            <a:endParaRPr lang="en-US" altLang="en-US" sz="2400" dirty="0"/>
          </a:p>
          <a:p>
            <a:pPr eaLnBrk="1" hangingPunct="1">
              <a:lnSpc>
                <a:spcPct val="80000"/>
              </a:lnSpc>
              <a:buFont typeface="Wingdings" panose="05000000000000000000" pitchFamily="2" charset="2"/>
              <a:buNone/>
              <a:defRPr/>
            </a:pPr>
            <a:endParaRPr lang="en-US" altLang="en-US" sz="1800" b="1" dirty="0"/>
          </a:p>
          <a:p>
            <a:pPr eaLnBrk="1" hangingPunct="1">
              <a:lnSpc>
                <a:spcPct val="80000"/>
              </a:lnSpc>
              <a:buFont typeface="Wingdings" panose="05000000000000000000" pitchFamily="2" charset="2"/>
              <a:buNone/>
              <a:defRPr/>
            </a:pPr>
            <a:endParaRPr lang="en-US" altLang="en-US" sz="1800" dirty="0"/>
          </a:p>
          <a:p>
            <a:pPr eaLnBrk="1" hangingPunct="1">
              <a:lnSpc>
                <a:spcPct val="80000"/>
              </a:lnSpc>
              <a:defRPr/>
            </a:pPr>
            <a:endParaRPr lang="en-US" altLang="en-US" sz="1800" dirty="0"/>
          </a:p>
        </p:txBody>
      </p:sp>
      <p:pic>
        <p:nvPicPr>
          <p:cNvPr id="17412" name="Picture 4" descr="MCEN0019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5805" y="3001964"/>
            <a:ext cx="1358227" cy="172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247911" y="365125"/>
            <a:ext cx="2563813" cy="2979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33511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Tricks of the Trade</a:t>
            </a:r>
            <a:endParaRPr lang="en-US" dirty="0"/>
          </a:p>
        </p:txBody>
      </p:sp>
      <p:sp>
        <p:nvSpPr>
          <p:cNvPr id="3" name="Content Placeholder 2"/>
          <p:cNvSpPr>
            <a:spLocks noGrp="1"/>
          </p:cNvSpPr>
          <p:nvPr>
            <p:ph idx="1"/>
          </p:nvPr>
        </p:nvSpPr>
        <p:spPr/>
        <p:txBody>
          <a:bodyPr/>
          <a:lstStyle/>
          <a:p>
            <a:pPr marL="457200" lvl="1" indent="0">
              <a:buNone/>
              <a:defRPr/>
            </a:pPr>
            <a:r>
              <a:rPr lang="en-US" altLang="en-US" dirty="0" smtClean="0"/>
              <a:t>Simile – comparing two unlike things using like or as.</a:t>
            </a:r>
          </a:p>
          <a:p>
            <a:pPr lvl="2" eaLnBrk="1" hangingPunct="1">
              <a:defRPr/>
            </a:pPr>
            <a:r>
              <a:rPr lang="en-US" altLang="en-US" dirty="0" smtClean="0"/>
              <a:t>“I wandered lonely as a cloud”</a:t>
            </a:r>
          </a:p>
          <a:p>
            <a:pPr marL="457200" lvl="1" indent="0">
              <a:buNone/>
              <a:defRPr/>
            </a:pPr>
            <a:r>
              <a:rPr lang="en-US" altLang="en-US" dirty="0" smtClean="0"/>
              <a:t>Metaphor – comparing two unlike things (not using like or as)</a:t>
            </a:r>
          </a:p>
          <a:p>
            <a:pPr lvl="2" eaLnBrk="1" hangingPunct="1">
              <a:defRPr/>
            </a:pPr>
            <a:r>
              <a:rPr lang="en-US" altLang="en-US" dirty="0" smtClean="0"/>
              <a:t>Life is a roller coaster: it has lots of ups and downs</a:t>
            </a:r>
            <a:endParaRPr lang="en-US" dirty="0"/>
          </a:p>
        </p:txBody>
      </p:sp>
    </p:spTree>
    <p:extLst>
      <p:ext uri="{BB962C8B-B14F-4D97-AF65-F5344CB8AC3E}">
        <p14:creationId xmlns:p14="http://schemas.microsoft.com/office/powerpoint/2010/main" val="3686549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idx="1"/>
          </p:nvPr>
        </p:nvSpPr>
        <p:spPr>
          <a:xfrm>
            <a:off x="1981200" y="228600"/>
            <a:ext cx="8229600" cy="6629400"/>
          </a:xfrm>
        </p:spPr>
        <p:txBody>
          <a:bodyPr/>
          <a:lstStyle/>
          <a:p>
            <a:pPr eaLnBrk="1" hangingPunct="1">
              <a:buFont typeface="Wingdings" panose="05000000000000000000" pitchFamily="2" charset="2"/>
              <a:buNone/>
              <a:defRPr/>
            </a:pPr>
            <a:endParaRPr lang="en-US" altLang="en-US" b="1" dirty="0" smtClean="0"/>
          </a:p>
          <a:p>
            <a:pPr eaLnBrk="1" hangingPunct="1">
              <a:buFont typeface="Wingdings" panose="05000000000000000000" pitchFamily="2" charset="2"/>
              <a:buNone/>
              <a:defRPr/>
            </a:pPr>
            <a:r>
              <a:rPr lang="en-US" altLang="en-US" b="1" dirty="0" smtClean="0"/>
              <a:t>Dialogue- </a:t>
            </a:r>
            <a:r>
              <a:rPr lang="en-US" altLang="en-US" dirty="0" smtClean="0"/>
              <a:t>when characters speak to one another. </a:t>
            </a:r>
          </a:p>
          <a:p>
            <a:pPr eaLnBrk="1" hangingPunct="1">
              <a:buFont typeface="Wingdings" panose="05000000000000000000" pitchFamily="2" charset="2"/>
              <a:buNone/>
              <a:defRPr/>
            </a:pPr>
            <a:endParaRPr lang="en-CA" altLang="en-US" dirty="0"/>
          </a:p>
          <a:p>
            <a:pPr eaLnBrk="1" hangingPunct="1">
              <a:buFont typeface="Wingdings" panose="05000000000000000000" pitchFamily="2" charset="2"/>
              <a:buNone/>
              <a:defRPr/>
            </a:pPr>
            <a:r>
              <a:rPr lang="en-CA" altLang="en-US" b="1" dirty="0" smtClean="0"/>
              <a:t>Style-</a:t>
            </a:r>
            <a:r>
              <a:rPr lang="en-CA" altLang="en-US" dirty="0" smtClean="0"/>
              <a:t> the use of the author’s language (formal/informal); description; imagery; symbolism; genre (horror, comedy, etc…)</a:t>
            </a:r>
          </a:p>
          <a:p>
            <a:pPr eaLnBrk="1" hangingPunct="1">
              <a:buFont typeface="Wingdings" panose="05000000000000000000" pitchFamily="2" charset="2"/>
              <a:buNone/>
              <a:defRPr/>
            </a:pPr>
            <a:endParaRPr lang="en-US" altLang="en-US" dirty="0" smtClean="0"/>
          </a:p>
          <a:p>
            <a:pPr eaLnBrk="1" hangingPunct="1">
              <a:buFont typeface="Wingdings" panose="05000000000000000000" pitchFamily="2" charset="2"/>
              <a:buNone/>
              <a:defRPr/>
            </a:pPr>
            <a:r>
              <a:rPr lang="en-US" altLang="en-US" b="1" dirty="0" smtClean="0"/>
              <a:t>Tone- </a:t>
            </a:r>
            <a:r>
              <a:rPr lang="en-US" altLang="en-US" dirty="0" smtClean="0"/>
              <a:t>the author’s attitude towards the subject, characters, and even audience.</a:t>
            </a:r>
          </a:p>
          <a:p>
            <a:pPr eaLnBrk="1" hangingPunct="1">
              <a:buFont typeface="Wingdings" panose="05000000000000000000" pitchFamily="2" charset="2"/>
              <a:buNone/>
              <a:defRPr/>
            </a:pPr>
            <a:r>
              <a:rPr lang="en-US" altLang="en-US" dirty="0" smtClean="0"/>
              <a:t>		- sincere, sarcastic, condescending, </a:t>
            </a:r>
          </a:p>
          <a:p>
            <a:pPr eaLnBrk="1" hangingPunct="1">
              <a:buFont typeface="Wingdings" panose="05000000000000000000" pitchFamily="2" charset="2"/>
              <a:buNone/>
              <a:defRPr/>
            </a:pPr>
            <a:endParaRPr lang="en-US" altLang="en-US" dirty="0" smtClean="0"/>
          </a:p>
        </p:txBody>
      </p:sp>
    </p:spTree>
    <p:extLst>
      <p:ext uri="{BB962C8B-B14F-4D97-AF65-F5344CB8AC3E}">
        <p14:creationId xmlns:p14="http://schemas.microsoft.com/office/powerpoint/2010/main" val="3360655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981200" y="685800"/>
            <a:ext cx="8229600" cy="1371600"/>
          </a:xfrm>
        </p:spPr>
        <p:txBody>
          <a:bodyPr>
            <a:normAutofit fontScale="90000"/>
          </a:bodyPr>
          <a:lstStyle/>
          <a:p>
            <a:pPr eaLnBrk="1" hangingPunct="1">
              <a:defRPr/>
            </a:pPr>
            <a:r>
              <a:rPr lang="en-US" altLang="en-US" sz="4000" b="1"/>
              <a:t>Symbolism</a:t>
            </a:r>
            <a:r>
              <a:rPr lang="en-US" altLang="en-US" sz="4000"/>
              <a:t>- when a person, object, place, or event stands for some abstract idea.</a:t>
            </a:r>
          </a:p>
        </p:txBody>
      </p:sp>
      <p:sp>
        <p:nvSpPr>
          <p:cNvPr id="32771" name="Rectangle 3"/>
          <p:cNvSpPr>
            <a:spLocks noGrp="1" noChangeArrowheads="1"/>
          </p:cNvSpPr>
          <p:nvPr>
            <p:ph idx="1"/>
          </p:nvPr>
        </p:nvSpPr>
        <p:spPr>
          <a:xfrm>
            <a:off x="1981200" y="2514601"/>
            <a:ext cx="8229600" cy="3611563"/>
          </a:xfrm>
        </p:spPr>
        <p:txBody>
          <a:bodyPr/>
          <a:lstStyle/>
          <a:p>
            <a:pPr eaLnBrk="1" hangingPunct="1">
              <a:defRPr/>
            </a:pPr>
            <a:r>
              <a:rPr lang="en-US" altLang="en-US" dirty="0" smtClean="0"/>
              <a:t>An object, person, or event that functions as itself, but also stands for something more than itself.</a:t>
            </a:r>
          </a:p>
          <a:p>
            <a:pPr lvl="1" eaLnBrk="1" hangingPunct="1">
              <a:defRPr/>
            </a:pPr>
            <a:r>
              <a:rPr lang="en-US" altLang="en-US" dirty="0" smtClean="0"/>
              <a:t>Example: Scales function is to weigh things,</a:t>
            </a:r>
          </a:p>
          <a:p>
            <a:pPr lvl="1" eaLnBrk="1" hangingPunct="1">
              <a:buFont typeface="Wingdings" panose="05000000000000000000" pitchFamily="2" charset="2"/>
              <a:buNone/>
              <a:defRPr/>
            </a:pPr>
            <a:r>
              <a:rPr lang="en-US" altLang="en-US" dirty="0" smtClean="0"/>
              <a:t>	but they are also a symbol </a:t>
            </a:r>
          </a:p>
          <a:p>
            <a:pPr lvl="1" eaLnBrk="1" hangingPunct="1">
              <a:buFont typeface="Wingdings" panose="05000000000000000000" pitchFamily="2" charset="2"/>
              <a:buNone/>
              <a:defRPr/>
            </a:pPr>
            <a:r>
              <a:rPr lang="en-US" altLang="en-US" dirty="0" smtClean="0"/>
              <a:t>	of our justice system.</a:t>
            </a:r>
          </a:p>
          <a:p>
            <a:pPr eaLnBrk="1" hangingPunct="1">
              <a:defRPr/>
            </a:pPr>
            <a:endParaRPr lang="en-US" altLang="en-US" dirty="0" smtClean="0"/>
          </a:p>
        </p:txBody>
      </p:sp>
      <p:pic>
        <p:nvPicPr>
          <p:cNvPr id="20484" name="Picture 5" descr="C:\Program Files\Microsoft Office\Clipart\standard\stddir1\BD04900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38900" y="3774643"/>
            <a:ext cx="18288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46363" y="1848644"/>
            <a:ext cx="1447800" cy="1331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4173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p:txBody>
          <a:bodyPr/>
          <a:lstStyle/>
          <a:p>
            <a:pPr eaLnBrk="1" hangingPunct="1">
              <a:defRPr/>
            </a:pPr>
            <a:r>
              <a:rPr lang="en-US" altLang="en-US" smtClean="0"/>
              <a:t>Irony</a:t>
            </a:r>
          </a:p>
        </p:txBody>
      </p:sp>
      <p:sp>
        <p:nvSpPr>
          <p:cNvPr id="5" name="Rectangle 3"/>
          <p:cNvSpPr txBox="1">
            <a:spLocks noChangeArrowheads="1"/>
          </p:cNvSpPr>
          <p:nvPr/>
        </p:nvSpPr>
        <p:spPr bwMode="auto">
          <a:xfrm>
            <a:off x="2286000" y="1524000"/>
            <a:ext cx="7620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rtl="0" eaLnBrk="0" fontAlgn="base" hangingPunct="0">
              <a:spcBef>
                <a:spcPct val="20000"/>
              </a:spcBef>
              <a:spcAft>
                <a:spcPct val="0"/>
              </a:spcAft>
              <a:buClr>
                <a:schemeClr val="hlink"/>
              </a:buClr>
              <a:buSzPct val="80000"/>
              <a:buFont typeface="Wingdings" panose="05000000000000000000" pitchFamily="2" charset="2"/>
              <a:buChar char="Ø"/>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anose="05000000000000000000" pitchFamily="2" charset="2"/>
              <a:buChar char="l"/>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eaLnBrk="0" fontAlgn="base" hangingPunct="0">
              <a:spcBef>
                <a:spcPct val="20000"/>
              </a:spcBef>
              <a:spcAft>
                <a:spcPct val="0"/>
              </a:spcAft>
              <a:buClr>
                <a:schemeClr val="accent2"/>
              </a:buClr>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eaLnBrk="0" fontAlgn="base" hangingPunct="0">
              <a:spcBef>
                <a:spcPct val="20000"/>
              </a:spcBef>
              <a:spcAft>
                <a:spcPct val="0"/>
              </a:spcAft>
              <a:buClr>
                <a:schemeClr val="folHlink"/>
              </a:buClr>
              <a:buSzPct val="50000"/>
              <a:buFont typeface="Wingdings" panose="05000000000000000000" pitchFamily="2" charset="2"/>
              <a:buChar char="l"/>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eaLnBrk="0" fontAlgn="base" hangingPunct="0">
              <a:spcBef>
                <a:spcPct val="20000"/>
              </a:spcBef>
              <a:spcAft>
                <a:spcPct val="0"/>
              </a:spcAft>
              <a:buClr>
                <a:schemeClr val="hlink"/>
              </a:buClr>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eaLnBrk="1" hangingPunct="1">
              <a:defRPr/>
            </a:pPr>
            <a:r>
              <a:rPr lang="en-US" altLang="en-US" dirty="0"/>
              <a:t>A  contrast between expectation and reality</a:t>
            </a:r>
          </a:p>
          <a:p>
            <a:pPr eaLnBrk="1" hangingPunct="1">
              <a:defRPr/>
            </a:pPr>
            <a:r>
              <a:rPr lang="en-US" altLang="en-US" dirty="0"/>
              <a:t>Three types of Irony</a:t>
            </a:r>
          </a:p>
        </p:txBody>
      </p:sp>
      <p:pic>
        <p:nvPicPr>
          <p:cNvPr id="21508" name="Picture 4" descr="C:\Program Files\Microsoft Office\Clipart\Pub60Cor\AN00790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3048000"/>
            <a:ext cx="2484438"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2284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Irony (Get to know all three)</a:t>
            </a:r>
            <a:endParaRPr lang="en-US" dirty="0"/>
          </a:p>
        </p:txBody>
      </p:sp>
      <p:sp>
        <p:nvSpPr>
          <p:cNvPr id="3" name="Content Placeholder 2"/>
          <p:cNvSpPr>
            <a:spLocks noGrp="1"/>
          </p:cNvSpPr>
          <p:nvPr>
            <p:ph idx="1"/>
          </p:nvPr>
        </p:nvSpPr>
        <p:spPr/>
        <p:txBody>
          <a:bodyPr/>
          <a:lstStyle/>
          <a:p>
            <a:pPr eaLnBrk="1" hangingPunct="1">
              <a:defRPr/>
            </a:pPr>
            <a:r>
              <a:rPr lang="en-US" altLang="en-US" dirty="0"/>
              <a:t>Verbal Irony – saying one thing but meaning something completely different.</a:t>
            </a:r>
          </a:p>
          <a:p>
            <a:pPr lvl="1" eaLnBrk="1" hangingPunct="1">
              <a:defRPr/>
            </a:pPr>
            <a:r>
              <a:rPr lang="en-US" altLang="en-US" dirty="0"/>
              <a:t>Calling a clumsy basketball player “Michael Jordan”</a:t>
            </a:r>
          </a:p>
          <a:p>
            <a:pPr eaLnBrk="1" hangingPunct="1">
              <a:defRPr/>
            </a:pPr>
            <a:r>
              <a:rPr lang="en-US" altLang="en-US" dirty="0"/>
              <a:t>Situational Irony – A contradiction between what we expect to happen and what really does happen</a:t>
            </a:r>
          </a:p>
          <a:p>
            <a:pPr eaLnBrk="1" hangingPunct="1">
              <a:defRPr/>
            </a:pPr>
            <a:r>
              <a:rPr lang="en-US" altLang="en-US" dirty="0"/>
              <a:t>Dramatic Irony – occurs when the reader knows something important that the characters in the story do not know.</a:t>
            </a:r>
          </a:p>
          <a:p>
            <a:pPr>
              <a:defRPr/>
            </a:pPr>
            <a:endParaRPr lang="en-US" dirty="0"/>
          </a:p>
        </p:txBody>
      </p:sp>
    </p:spTree>
    <p:extLst>
      <p:ext uri="{BB962C8B-B14F-4D97-AF65-F5344CB8AC3E}">
        <p14:creationId xmlns:p14="http://schemas.microsoft.com/office/powerpoint/2010/main" val="3018546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defRPr/>
            </a:pPr>
            <a:r>
              <a:rPr lang="en-US" altLang="en-US" sz="3200" b="1"/>
              <a:t>Character- </a:t>
            </a:r>
            <a:r>
              <a:rPr lang="en-US" altLang="en-US" sz="3200"/>
              <a:t>a person in a story (an animal or thing may also be thought of as a character)</a:t>
            </a:r>
          </a:p>
        </p:txBody>
      </p:sp>
      <p:sp>
        <p:nvSpPr>
          <p:cNvPr id="4099" name="Rectangle 3"/>
          <p:cNvSpPr>
            <a:spLocks noGrp="1" noChangeArrowheads="1"/>
          </p:cNvSpPr>
          <p:nvPr>
            <p:ph idx="1"/>
          </p:nvPr>
        </p:nvSpPr>
        <p:spPr>
          <a:xfrm>
            <a:off x="1524000" y="1524000"/>
            <a:ext cx="9144000" cy="5334000"/>
          </a:xfrm>
        </p:spPr>
        <p:txBody>
          <a:bodyPr/>
          <a:lstStyle/>
          <a:p>
            <a:pPr eaLnBrk="1" hangingPunct="1">
              <a:lnSpc>
                <a:spcPct val="90000"/>
              </a:lnSpc>
              <a:buFont typeface="Wingdings" panose="05000000000000000000" pitchFamily="2" charset="2"/>
              <a:buNone/>
              <a:defRPr/>
            </a:pPr>
            <a:r>
              <a:rPr lang="en-US" altLang="en-US" sz="2400" u="sng" dirty="0"/>
              <a:t>Narrator </a:t>
            </a:r>
            <a:r>
              <a:rPr lang="en-US" altLang="en-US" sz="2400" b="1" dirty="0"/>
              <a:t>-</a:t>
            </a:r>
            <a:r>
              <a:rPr lang="en-US" altLang="en-US" sz="2400" dirty="0"/>
              <a:t> the person who tells the story. It may be a major or minor character in the story or someone who is not in the story at all</a:t>
            </a:r>
            <a:endParaRPr lang="en-US" altLang="en-US" sz="2400" u="sng" dirty="0"/>
          </a:p>
          <a:p>
            <a:pPr eaLnBrk="1" hangingPunct="1">
              <a:lnSpc>
                <a:spcPct val="90000"/>
              </a:lnSpc>
              <a:buFont typeface="Wingdings" panose="05000000000000000000" pitchFamily="2" charset="2"/>
              <a:buNone/>
              <a:defRPr/>
            </a:pPr>
            <a:endParaRPr lang="en-US" altLang="en-US" sz="2400" u="sng" dirty="0"/>
          </a:p>
          <a:p>
            <a:pPr eaLnBrk="1" hangingPunct="1">
              <a:lnSpc>
                <a:spcPct val="90000"/>
              </a:lnSpc>
              <a:buFont typeface="Wingdings" panose="05000000000000000000" pitchFamily="2" charset="2"/>
              <a:buNone/>
              <a:defRPr/>
            </a:pPr>
            <a:r>
              <a:rPr lang="en-US" altLang="en-US" sz="2400" u="sng" dirty="0"/>
              <a:t>Protagonist-</a:t>
            </a:r>
            <a:r>
              <a:rPr lang="en-US" altLang="en-US" sz="2400" dirty="0"/>
              <a:t> the main character of a story</a:t>
            </a:r>
          </a:p>
          <a:p>
            <a:pPr eaLnBrk="1" hangingPunct="1">
              <a:lnSpc>
                <a:spcPct val="90000"/>
              </a:lnSpc>
              <a:buFont typeface="Wingdings" panose="05000000000000000000" pitchFamily="2" charset="2"/>
              <a:buNone/>
              <a:defRPr/>
            </a:pPr>
            <a:endParaRPr lang="en-US" altLang="en-US" sz="2400" dirty="0"/>
          </a:p>
          <a:p>
            <a:pPr eaLnBrk="1" hangingPunct="1">
              <a:lnSpc>
                <a:spcPct val="90000"/>
              </a:lnSpc>
              <a:buFont typeface="Wingdings" panose="05000000000000000000" pitchFamily="2" charset="2"/>
              <a:buNone/>
              <a:defRPr/>
            </a:pPr>
            <a:r>
              <a:rPr lang="en-US" altLang="en-US" sz="2400" u="sng" dirty="0"/>
              <a:t>Antagonist</a:t>
            </a:r>
            <a:r>
              <a:rPr lang="en-US" altLang="en-US" sz="2400" dirty="0"/>
              <a:t>- the force opposing the main character, or protagonist, in a story (could be a person, thing, nature, etc.)</a:t>
            </a:r>
          </a:p>
          <a:p>
            <a:pPr eaLnBrk="1" hangingPunct="1">
              <a:lnSpc>
                <a:spcPct val="90000"/>
              </a:lnSpc>
              <a:buFont typeface="Wingdings" panose="05000000000000000000" pitchFamily="2" charset="2"/>
              <a:buNone/>
              <a:defRPr/>
            </a:pPr>
            <a:endParaRPr lang="en-US" altLang="en-US" sz="2400" u="sng" dirty="0"/>
          </a:p>
          <a:p>
            <a:pPr eaLnBrk="1" hangingPunct="1">
              <a:lnSpc>
                <a:spcPct val="90000"/>
              </a:lnSpc>
              <a:buFont typeface="Wingdings" panose="05000000000000000000" pitchFamily="2" charset="2"/>
              <a:buNone/>
              <a:defRPr/>
            </a:pPr>
            <a:r>
              <a:rPr lang="en-US" altLang="en-US" sz="2400" u="sng" dirty="0"/>
              <a:t>Static Character</a:t>
            </a:r>
            <a:r>
              <a:rPr lang="en-US" altLang="en-US" sz="2400" dirty="0"/>
              <a:t>- does not change in the course of the story</a:t>
            </a:r>
          </a:p>
          <a:p>
            <a:pPr eaLnBrk="1" hangingPunct="1">
              <a:lnSpc>
                <a:spcPct val="90000"/>
              </a:lnSpc>
              <a:buFont typeface="Wingdings" panose="05000000000000000000" pitchFamily="2" charset="2"/>
              <a:buNone/>
              <a:defRPr/>
            </a:pPr>
            <a:endParaRPr lang="en-US" altLang="en-US" sz="2400" dirty="0"/>
          </a:p>
          <a:p>
            <a:pPr eaLnBrk="1" hangingPunct="1">
              <a:lnSpc>
                <a:spcPct val="90000"/>
              </a:lnSpc>
              <a:buFont typeface="Wingdings" panose="05000000000000000000" pitchFamily="2" charset="2"/>
              <a:buNone/>
              <a:defRPr/>
            </a:pPr>
            <a:r>
              <a:rPr lang="en-US" altLang="en-US" sz="2400" u="sng" dirty="0"/>
              <a:t>Dynamic Character-</a:t>
            </a:r>
            <a:r>
              <a:rPr lang="en-US" altLang="en-US" sz="2400" dirty="0"/>
              <a:t> changes; he/she is affected by the events in a story</a:t>
            </a:r>
          </a:p>
        </p:txBody>
      </p:sp>
      <p:pic>
        <p:nvPicPr>
          <p:cNvPr id="5124" name="Picture 4" descr="MMj03957660000[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220200" y="2362200"/>
            <a:ext cx="9525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6" descr="MCj0423848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01200" y="4191000"/>
            <a:ext cx="763588"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66695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altLang="en-US" smtClean="0"/>
              <a:t>Genres</a:t>
            </a:r>
          </a:p>
        </p:txBody>
      </p:sp>
      <p:sp>
        <p:nvSpPr>
          <p:cNvPr id="15363" name="Rectangle 3"/>
          <p:cNvSpPr>
            <a:spLocks noGrp="1" noChangeArrowheads="1"/>
          </p:cNvSpPr>
          <p:nvPr>
            <p:ph idx="1"/>
          </p:nvPr>
        </p:nvSpPr>
        <p:spPr/>
        <p:txBody>
          <a:bodyPr/>
          <a:lstStyle/>
          <a:p>
            <a:pPr eaLnBrk="1" hangingPunct="1">
              <a:lnSpc>
                <a:spcPct val="80000"/>
              </a:lnSpc>
              <a:buFont typeface="Wingdings" panose="05000000000000000000" pitchFamily="2" charset="2"/>
              <a:buNone/>
              <a:defRPr/>
            </a:pPr>
            <a:r>
              <a:rPr lang="en-US" altLang="en-US" u="sng"/>
              <a:t>Myths</a:t>
            </a:r>
            <a:r>
              <a:rPr lang="en-US" altLang="en-US"/>
              <a:t>: stories belonging to a specific culture telling of supernatural events designed to reflect that culture’s view of the world.</a:t>
            </a:r>
          </a:p>
          <a:p>
            <a:pPr eaLnBrk="1" hangingPunct="1">
              <a:lnSpc>
                <a:spcPct val="80000"/>
              </a:lnSpc>
              <a:buFont typeface="Wingdings" panose="05000000000000000000" pitchFamily="2" charset="2"/>
              <a:buNone/>
              <a:defRPr/>
            </a:pPr>
            <a:r>
              <a:rPr lang="en-US" altLang="en-US" u="sng"/>
              <a:t>Legends</a:t>
            </a:r>
            <a:r>
              <a:rPr lang="en-US" altLang="en-US"/>
              <a:t>: stories rooted in fact but which have been elaborated over time so that it is largely fictional.</a:t>
            </a:r>
          </a:p>
          <a:p>
            <a:pPr eaLnBrk="1" hangingPunct="1">
              <a:lnSpc>
                <a:spcPct val="80000"/>
              </a:lnSpc>
              <a:buFont typeface="Wingdings" panose="05000000000000000000" pitchFamily="2" charset="2"/>
              <a:buNone/>
              <a:defRPr/>
            </a:pPr>
            <a:r>
              <a:rPr lang="en-US" altLang="en-US" u="sng"/>
              <a:t>Fables</a:t>
            </a:r>
            <a:r>
              <a:rPr lang="en-US" altLang="en-US"/>
              <a:t>: a story that tells a moral lesson</a:t>
            </a:r>
          </a:p>
          <a:p>
            <a:pPr eaLnBrk="1" hangingPunct="1">
              <a:lnSpc>
                <a:spcPct val="80000"/>
              </a:lnSpc>
              <a:buFont typeface="Wingdings" panose="05000000000000000000" pitchFamily="2" charset="2"/>
              <a:buNone/>
              <a:defRPr/>
            </a:pPr>
            <a:r>
              <a:rPr lang="en-US" altLang="en-US" u="sng"/>
              <a:t>Fantasy</a:t>
            </a:r>
            <a:r>
              <a:rPr lang="en-US" altLang="en-US"/>
              <a:t>: a form of literature that has highly imaginative or supernatural elements.</a:t>
            </a:r>
          </a:p>
          <a:p>
            <a:pPr eaLnBrk="1" hangingPunct="1">
              <a:lnSpc>
                <a:spcPct val="80000"/>
              </a:lnSpc>
              <a:buFont typeface="Wingdings" panose="05000000000000000000" pitchFamily="2" charset="2"/>
              <a:buNone/>
              <a:defRPr/>
            </a:pPr>
            <a:r>
              <a:rPr lang="en-CA" altLang="en-US" u="sng"/>
              <a:t>Other general genres</a:t>
            </a:r>
            <a:r>
              <a:rPr lang="en-CA" altLang="en-US"/>
              <a:t>: Mystery, Science fiction, Romance, Ghost</a:t>
            </a:r>
          </a:p>
          <a:p>
            <a:pPr eaLnBrk="1" hangingPunct="1">
              <a:lnSpc>
                <a:spcPct val="80000"/>
              </a:lnSpc>
              <a:buFont typeface="Wingdings" panose="05000000000000000000" pitchFamily="2" charset="2"/>
              <a:buNone/>
              <a:defRPr/>
            </a:pPr>
            <a:endParaRPr lang="en-US" altLang="en-US"/>
          </a:p>
          <a:p>
            <a:pPr eaLnBrk="1" hangingPunct="1">
              <a:lnSpc>
                <a:spcPct val="80000"/>
              </a:lnSpc>
              <a:buFont typeface="Wingdings" panose="05000000000000000000" pitchFamily="2" charset="2"/>
              <a:buNone/>
              <a:defRPr/>
            </a:pPr>
            <a:endParaRPr lang="en-US" altLang="en-US"/>
          </a:p>
        </p:txBody>
      </p:sp>
      <p:pic>
        <p:nvPicPr>
          <p:cNvPr id="23556" name="Picture 4" descr="MCj0115916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20200" y="5181600"/>
            <a:ext cx="129063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5" descr="MCj0280881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03072" y="230188"/>
            <a:ext cx="1752600" cy="1411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6003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idx="1"/>
          </p:nvPr>
        </p:nvSpPr>
        <p:spPr>
          <a:xfrm>
            <a:off x="1524000" y="0"/>
            <a:ext cx="9144000" cy="6858000"/>
          </a:xfrm>
        </p:spPr>
        <p:txBody>
          <a:bodyPr/>
          <a:lstStyle/>
          <a:p>
            <a:pPr eaLnBrk="1" hangingPunct="1">
              <a:lnSpc>
                <a:spcPct val="80000"/>
              </a:lnSpc>
              <a:buFont typeface="Wingdings" panose="05000000000000000000" pitchFamily="2" charset="2"/>
              <a:buNone/>
              <a:defRPr/>
            </a:pPr>
            <a:r>
              <a:rPr lang="en-US" altLang="en-US" u="sng" dirty="0"/>
              <a:t>Flat Character-</a:t>
            </a:r>
            <a:r>
              <a:rPr lang="en-US" altLang="en-US" dirty="0"/>
              <a:t> one who is represented as having only a single ‘side’ or trait and whose </a:t>
            </a:r>
            <a:r>
              <a:rPr lang="en-US" altLang="en-US" dirty="0" err="1"/>
              <a:t>behaviour</a:t>
            </a:r>
            <a:r>
              <a:rPr lang="en-US" altLang="en-US" dirty="0"/>
              <a:t> is therefore predictable</a:t>
            </a:r>
          </a:p>
          <a:p>
            <a:pPr eaLnBrk="1" hangingPunct="1">
              <a:lnSpc>
                <a:spcPct val="80000"/>
              </a:lnSpc>
              <a:defRPr/>
            </a:pPr>
            <a:endParaRPr lang="en-US" altLang="en-US" dirty="0"/>
          </a:p>
          <a:p>
            <a:pPr eaLnBrk="1" hangingPunct="1">
              <a:lnSpc>
                <a:spcPct val="80000"/>
              </a:lnSpc>
              <a:buFont typeface="Wingdings" panose="05000000000000000000" pitchFamily="2" charset="2"/>
              <a:buNone/>
              <a:defRPr/>
            </a:pPr>
            <a:r>
              <a:rPr lang="en-US" altLang="en-US" u="sng" dirty="0"/>
              <a:t>Round Character-</a:t>
            </a:r>
            <a:r>
              <a:rPr lang="en-US" altLang="en-US" dirty="0"/>
              <a:t> is many-sided, and therefore is believable, as a person in real life</a:t>
            </a:r>
          </a:p>
          <a:p>
            <a:pPr eaLnBrk="1" hangingPunct="1">
              <a:lnSpc>
                <a:spcPct val="80000"/>
              </a:lnSpc>
              <a:defRPr/>
            </a:pPr>
            <a:endParaRPr lang="en-US" altLang="en-US" dirty="0"/>
          </a:p>
          <a:p>
            <a:pPr eaLnBrk="1" hangingPunct="1">
              <a:lnSpc>
                <a:spcPct val="80000"/>
              </a:lnSpc>
              <a:buFont typeface="Wingdings" panose="05000000000000000000" pitchFamily="2" charset="2"/>
              <a:buNone/>
              <a:defRPr/>
            </a:pPr>
            <a:r>
              <a:rPr lang="en-US" altLang="en-US" u="sng" dirty="0"/>
              <a:t>Stock Character-</a:t>
            </a:r>
            <a:r>
              <a:rPr lang="en-US" altLang="en-US" dirty="0"/>
              <a:t> the familiar, stereotyped </a:t>
            </a:r>
          </a:p>
          <a:p>
            <a:pPr eaLnBrk="1" hangingPunct="1">
              <a:lnSpc>
                <a:spcPct val="80000"/>
              </a:lnSpc>
              <a:buFont typeface="Wingdings" panose="05000000000000000000" pitchFamily="2" charset="2"/>
              <a:buNone/>
              <a:defRPr/>
            </a:pPr>
            <a:r>
              <a:rPr lang="en-US" altLang="en-US" dirty="0"/>
              <a:t>figure who appears regularly in literature </a:t>
            </a:r>
          </a:p>
          <a:p>
            <a:pPr eaLnBrk="1" hangingPunct="1">
              <a:lnSpc>
                <a:spcPct val="80000"/>
              </a:lnSpc>
              <a:buFont typeface="Wingdings" panose="05000000000000000000" pitchFamily="2" charset="2"/>
              <a:buNone/>
              <a:defRPr/>
            </a:pPr>
            <a:r>
              <a:rPr lang="en-US" altLang="en-US" dirty="0"/>
              <a:t>(ex. The mad scientist, the wicked witch)</a:t>
            </a:r>
          </a:p>
          <a:p>
            <a:pPr eaLnBrk="1" hangingPunct="1">
              <a:lnSpc>
                <a:spcPct val="80000"/>
              </a:lnSpc>
              <a:buFont typeface="Wingdings" panose="05000000000000000000" pitchFamily="2" charset="2"/>
              <a:buNone/>
              <a:defRPr/>
            </a:pPr>
            <a:endParaRPr lang="en-US" altLang="en-US" dirty="0"/>
          </a:p>
          <a:p>
            <a:pPr eaLnBrk="1" hangingPunct="1">
              <a:lnSpc>
                <a:spcPct val="80000"/>
              </a:lnSpc>
              <a:buFont typeface="Wingdings" panose="05000000000000000000" pitchFamily="2" charset="2"/>
              <a:buNone/>
              <a:defRPr/>
            </a:pPr>
            <a:r>
              <a:rPr lang="en-US" altLang="en-US" u="sng" dirty="0"/>
              <a:t>Character Foil-</a:t>
            </a:r>
            <a:r>
              <a:rPr lang="en-US" altLang="en-US" dirty="0"/>
              <a:t> a character whose </a:t>
            </a:r>
            <a:r>
              <a:rPr lang="en-US" altLang="en-US" dirty="0" err="1"/>
              <a:t>behaviour</a:t>
            </a:r>
            <a:r>
              <a:rPr lang="en-US" altLang="en-US" dirty="0"/>
              <a:t>, attitudes, or opinions contrast with those of the protagonist. The foil helps us better understand the main character (ex. </a:t>
            </a:r>
            <a:r>
              <a:rPr lang="en-US" altLang="en-US" dirty="0" err="1"/>
              <a:t>Wario</a:t>
            </a:r>
            <a:r>
              <a:rPr lang="en-US" altLang="en-US" dirty="0"/>
              <a:t> is a foil for Mario; Mercutio is a foil for Benvolio)</a:t>
            </a:r>
            <a:endParaRPr lang="en-US" altLang="en-US" b="1" dirty="0"/>
          </a:p>
          <a:p>
            <a:pPr eaLnBrk="1" hangingPunct="1">
              <a:lnSpc>
                <a:spcPct val="80000"/>
              </a:lnSpc>
              <a:defRPr/>
            </a:pPr>
            <a:endParaRPr lang="en-US" altLang="en-US" sz="2000" dirty="0"/>
          </a:p>
        </p:txBody>
      </p:sp>
      <p:pic>
        <p:nvPicPr>
          <p:cNvPr id="6147" name="Picture 5" descr="MCj0432451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10600" y="2819401"/>
            <a:ext cx="1663700" cy="137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30305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524000" y="1236518"/>
            <a:ext cx="9144000" cy="5621482"/>
          </a:xfrm>
        </p:spPr>
        <p:txBody>
          <a:bodyPr/>
          <a:lstStyle/>
          <a:p>
            <a:pPr eaLnBrk="1" hangingPunct="1">
              <a:buFont typeface="Wingdings" panose="05000000000000000000" pitchFamily="2" charset="2"/>
              <a:buNone/>
              <a:defRPr/>
            </a:pPr>
            <a:r>
              <a:rPr lang="en-US" altLang="en-US" b="1" dirty="0" smtClean="0"/>
              <a:t>Setting-</a:t>
            </a:r>
            <a:r>
              <a:rPr lang="en-US" altLang="en-US" dirty="0" smtClean="0"/>
              <a:t> the TIME, PLACE, and MOOD in which the story occurs. Sometimes the exact time and place are not given.</a:t>
            </a:r>
          </a:p>
          <a:p>
            <a:pPr eaLnBrk="1" hangingPunct="1">
              <a:buFont typeface="Wingdings" panose="05000000000000000000" pitchFamily="2" charset="2"/>
              <a:buNone/>
              <a:defRPr/>
            </a:pPr>
            <a:endParaRPr lang="en-US" altLang="en-US" b="1" dirty="0" smtClean="0"/>
          </a:p>
          <a:p>
            <a:pPr eaLnBrk="1" hangingPunct="1">
              <a:buFont typeface="Wingdings" panose="05000000000000000000" pitchFamily="2" charset="2"/>
              <a:buNone/>
              <a:defRPr/>
            </a:pPr>
            <a:endParaRPr lang="en-US" altLang="en-US" b="1" dirty="0" smtClean="0"/>
          </a:p>
          <a:p>
            <a:pPr eaLnBrk="1" hangingPunct="1">
              <a:buFont typeface="Wingdings" panose="05000000000000000000" pitchFamily="2" charset="2"/>
              <a:buNone/>
              <a:defRPr/>
            </a:pPr>
            <a:r>
              <a:rPr lang="en-US" altLang="en-US" b="1" dirty="0" smtClean="0"/>
              <a:t>Mood- </a:t>
            </a:r>
            <a:r>
              <a:rPr lang="en-US" altLang="en-US" dirty="0" smtClean="0"/>
              <a:t>the emotional effect on the audience</a:t>
            </a:r>
            <a:r>
              <a:rPr lang="en-US" altLang="en-US" dirty="0"/>
              <a:t> </a:t>
            </a:r>
            <a:r>
              <a:rPr lang="en-US" altLang="en-US" dirty="0" smtClean="0"/>
              <a:t>- gloomy, optimistic, hope, despair, happiness, etc.</a:t>
            </a:r>
          </a:p>
          <a:p>
            <a:pPr eaLnBrk="1" hangingPunct="1">
              <a:defRPr/>
            </a:pPr>
            <a:endParaRPr lang="en-US" altLang="en-US" b="1" dirty="0" smtClean="0"/>
          </a:p>
          <a:p>
            <a:pPr eaLnBrk="1" hangingPunct="1">
              <a:buFont typeface="Wingdings" panose="05000000000000000000" pitchFamily="2" charset="2"/>
              <a:buNone/>
              <a:defRPr/>
            </a:pPr>
            <a:r>
              <a:rPr lang="en-US" altLang="en-US" b="1" dirty="0" smtClean="0"/>
              <a:t>Suspense-</a:t>
            </a:r>
            <a:r>
              <a:rPr lang="en-US" altLang="en-US" dirty="0" smtClean="0"/>
              <a:t> the quality of a story that makes the reader uncertain about the outcome.</a:t>
            </a:r>
          </a:p>
          <a:p>
            <a:pPr eaLnBrk="1" hangingPunct="1">
              <a:buFont typeface="Wingdings" panose="05000000000000000000" pitchFamily="2" charset="2"/>
              <a:buNone/>
              <a:defRPr/>
            </a:pPr>
            <a:r>
              <a:rPr lang="en-US" altLang="en-US" dirty="0" smtClean="0"/>
              <a:t> </a:t>
            </a:r>
            <a:endParaRPr lang="en-US" altLang="en-US" b="1" dirty="0" smtClean="0"/>
          </a:p>
        </p:txBody>
      </p:sp>
      <p:pic>
        <p:nvPicPr>
          <p:cNvPr id="7171" name="Picture 4" descr="MCBL00004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01200" y="2154382"/>
            <a:ext cx="2133600" cy="120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74752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1981200" y="304800"/>
            <a:ext cx="8229600" cy="6248400"/>
          </a:xfrm>
        </p:spPr>
        <p:txBody>
          <a:bodyPr/>
          <a:lstStyle/>
          <a:p>
            <a:pPr eaLnBrk="1" hangingPunct="1">
              <a:buFont typeface="Wingdings" panose="05000000000000000000" pitchFamily="2" charset="2"/>
              <a:buNone/>
              <a:defRPr/>
            </a:pPr>
            <a:r>
              <a:rPr lang="en-US" altLang="en-US" b="1" dirty="0"/>
              <a:t>Plot- </a:t>
            </a:r>
            <a:r>
              <a:rPr lang="en-US" altLang="en-US" dirty="0"/>
              <a:t>the summary of events in a story</a:t>
            </a:r>
          </a:p>
          <a:p>
            <a:pPr eaLnBrk="1" hangingPunct="1">
              <a:defRPr/>
            </a:pPr>
            <a:r>
              <a:rPr lang="en-US" altLang="en-US" u="sng" dirty="0"/>
              <a:t>Introduction</a:t>
            </a:r>
            <a:r>
              <a:rPr lang="en-US" altLang="en-US" dirty="0"/>
              <a:t>- arouses interest, gives setting and background, introduces the main characters</a:t>
            </a:r>
          </a:p>
          <a:p>
            <a:pPr eaLnBrk="1" hangingPunct="1">
              <a:defRPr/>
            </a:pPr>
            <a:r>
              <a:rPr lang="en-US" altLang="en-US" u="sng" dirty="0"/>
              <a:t>Initiating Incident-</a:t>
            </a:r>
            <a:r>
              <a:rPr lang="en-US" altLang="en-US" dirty="0"/>
              <a:t> the initial problem that starts the action</a:t>
            </a:r>
          </a:p>
          <a:p>
            <a:pPr eaLnBrk="1" hangingPunct="1">
              <a:defRPr/>
            </a:pPr>
            <a:r>
              <a:rPr lang="en-US" altLang="en-US" u="sng" dirty="0"/>
              <a:t>Rising Action-</a:t>
            </a:r>
            <a:r>
              <a:rPr lang="en-US" altLang="en-US" dirty="0"/>
              <a:t> the events leading up to the climax or main event</a:t>
            </a:r>
          </a:p>
          <a:p>
            <a:pPr eaLnBrk="1" hangingPunct="1">
              <a:defRPr/>
            </a:pPr>
            <a:r>
              <a:rPr lang="en-US" altLang="en-US" u="sng" dirty="0"/>
              <a:t>Climax-</a:t>
            </a:r>
            <a:r>
              <a:rPr lang="en-US" altLang="en-US" dirty="0"/>
              <a:t> the main event, usually the greatest conflict or complication (the major crisis)</a:t>
            </a:r>
          </a:p>
          <a:p>
            <a:pPr eaLnBrk="1" hangingPunct="1">
              <a:defRPr/>
            </a:pPr>
            <a:r>
              <a:rPr lang="en-US" altLang="en-US" u="sng" dirty="0"/>
              <a:t>Falling Action-</a:t>
            </a:r>
            <a:r>
              <a:rPr lang="en-US" altLang="en-US" dirty="0"/>
              <a:t> the events leading to the conclusion</a:t>
            </a:r>
          </a:p>
          <a:p>
            <a:pPr eaLnBrk="1" hangingPunct="1">
              <a:defRPr/>
            </a:pPr>
            <a:r>
              <a:rPr lang="en-US" altLang="en-US" u="sng" dirty="0"/>
              <a:t>Conclusion-</a:t>
            </a:r>
            <a:r>
              <a:rPr lang="en-US" altLang="en-US" dirty="0"/>
              <a:t> follows quickly after the falling action, the ending of the story</a:t>
            </a:r>
            <a:endParaRPr lang="en-US" altLang="en-US" b="1" dirty="0"/>
          </a:p>
          <a:p>
            <a:pPr eaLnBrk="1" hangingPunct="1">
              <a:buFont typeface="Wingdings" panose="05000000000000000000" pitchFamily="2" charset="2"/>
              <a:buNone/>
              <a:defRPr/>
            </a:pPr>
            <a:endParaRPr lang="en-US" altLang="en-US" dirty="0"/>
          </a:p>
        </p:txBody>
      </p:sp>
      <p:pic>
        <p:nvPicPr>
          <p:cNvPr id="8195" name="Picture 5" descr="MCSO01295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10800" y="758537"/>
            <a:ext cx="14986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7" descr="MCj0078772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59336" y="5552209"/>
            <a:ext cx="1219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03508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9" name="Rectangle 7"/>
          <p:cNvSpPr>
            <a:spLocks noGrp="1" noChangeArrowheads="1"/>
          </p:cNvSpPr>
          <p:nvPr>
            <p:ph type="title"/>
          </p:nvPr>
        </p:nvSpPr>
        <p:spPr>
          <a:xfrm>
            <a:off x="1981200" y="274638"/>
            <a:ext cx="8229600" cy="5668962"/>
          </a:xfrm>
        </p:spPr>
        <p:txBody>
          <a:bodyPr anchorCtr="0"/>
          <a:lstStyle/>
          <a:p>
            <a:pPr eaLnBrk="1" hangingPunct="1">
              <a:defRPr/>
            </a:pPr>
            <a:r>
              <a:rPr lang="en-US" altLang="en-US" dirty="0" smtClean="0"/>
              <a:t/>
            </a:r>
            <a:br>
              <a:rPr lang="en-US" altLang="en-US" dirty="0" smtClean="0"/>
            </a:br>
            <a:endParaRPr lang="en-US" altLang="en-US" dirty="0" smtClean="0"/>
          </a:p>
        </p:txBody>
      </p:sp>
      <p:sp>
        <p:nvSpPr>
          <p:cNvPr id="13315" name="Rectangle 3"/>
          <p:cNvSpPr>
            <a:spLocks noGrp="1" noChangeArrowheads="1"/>
          </p:cNvSpPr>
          <p:nvPr>
            <p:ph idx="1"/>
          </p:nvPr>
        </p:nvSpPr>
        <p:spPr>
          <a:xfrm>
            <a:off x="1524000" y="381001"/>
            <a:ext cx="8686800" cy="5745163"/>
          </a:xfrm>
        </p:spPr>
        <p:txBody>
          <a:bodyPr/>
          <a:lstStyle/>
          <a:p>
            <a:pPr eaLnBrk="1" hangingPunct="1">
              <a:buFont typeface="Wingdings" panose="05000000000000000000" pitchFamily="2" charset="2"/>
              <a:buNone/>
              <a:defRPr/>
            </a:pPr>
            <a:endParaRPr lang="en-US" altLang="en-US" smtClean="0"/>
          </a:p>
          <a:p>
            <a:pPr eaLnBrk="1" hangingPunct="1">
              <a:buFont typeface="Wingdings" panose="05000000000000000000" pitchFamily="2" charset="2"/>
              <a:buNone/>
              <a:defRPr/>
            </a:pPr>
            <a:endParaRPr lang="en-US" altLang="en-US" smtClean="0"/>
          </a:p>
          <a:p>
            <a:pPr eaLnBrk="1" hangingPunct="1">
              <a:buFont typeface="Wingdings" panose="05000000000000000000" pitchFamily="2" charset="2"/>
              <a:buNone/>
              <a:defRPr/>
            </a:pPr>
            <a:endParaRPr lang="en-US" altLang="en-US" smtClean="0"/>
          </a:p>
          <a:p>
            <a:pPr eaLnBrk="1" hangingPunct="1">
              <a:buFont typeface="Wingdings" panose="05000000000000000000" pitchFamily="2" charset="2"/>
              <a:buNone/>
              <a:defRPr/>
            </a:pPr>
            <a:endParaRPr lang="en-US" altLang="en-US" smtClean="0"/>
          </a:p>
          <a:p>
            <a:pPr eaLnBrk="1" hangingPunct="1">
              <a:buFont typeface="Wingdings" panose="05000000000000000000" pitchFamily="2" charset="2"/>
              <a:buNone/>
              <a:defRPr/>
            </a:pPr>
            <a:endParaRPr lang="en-US" altLang="en-US" smtClean="0"/>
          </a:p>
          <a:p>
            <a:pPr eaLnBrk="1" hangingPunct="1">
              <a:buFont typeface="Wingdings" panose="05000000000000000000" pitchFamily="2" charset="2"/>
              <a:buNone/>
              <a:defRPr/>
            </a:pPr>
            <a:endParaRPr lang="en-US" altLang="en-US" smtClean="0"/>
          </a:p>
          <a:p>
            <a:pPr eaLnBrk="1" hangingPunct="1">
              <a:buFont typeface="Wingdings" panose="05000000000000000000" pitchFamily="2" charset="2"/>
              <a:buNone/>
              <a:defRPr/>
            </a:pPr>
            <a:endParaRPr lang="en-US" altLang="en-US" smtClean="0"/>
          </a:p>
          <a:p>
            <a:pPr eaLnBrk="1" hangingPunct="1">
              <a:buFont typeface="Wingdings" panose="05000000000000000000" pitchFamily="2" charset="2"/>
              <a:buNone/>
              <a:defRPr/>
            </a:pPr>
            <a:endParaRPr lang="en-US" altLang="en-US" smtClean="0"/>
          </a:p>
        </p:txBody>
      </p:sp>
      <p:sp>
        <p:nvSpPr>
          <p:cNvPr id="9219" name="Text Box 6"/>
          <p:cNvSpPr txBox="1">
            <a:spLocks noChangeArrowheads="1"/>
          </p:cNvSpPr>
          <p:nvPr/>
        </p:nvSpPr>
        <p:spPr bwMode="auto">
          <a:xfrm>
            <a:off x="2895600" y="2398713"/>
            <a:ext cx="56388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1800"/>
          </a:p>
        </p:txBody>
      </p:sp>
      <p:sp>
        <p:nvSpPr>
          <p:cNvPr id="9221" name="Line 8"/>
          <p:cNvSpPr>
            <a:spLocks noChangeShapeType="1"/>
          </p:cNvSpPr>
          <p:nvPr/>
        </p:nvSpPr>
        <p:spPr bwMode="auto">
          <a:xfrm>
            <a:off x="2362200" y="5029200"/>
            <a:ext cx="167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2" name="Line 9"/>
          <p:cNvSpPr>
            <a:spLocks noChangeShapeType="1"/>
          </p:cNvSpPr>
          <p:nvPr/>
        </p:nvSpPr>
        <p:spPr bwMode="auto">
          <a:xfrm flipV="1">
            <a:off x="4038600" y="2209800"/>
            <a:ext cx="3352800" cy="2819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3" name="Line 10"/>
          <p:cNvSpPr>
            <a:spLocks noChangeShapeType="1"/>
          </p:cNvSpPr>
          <p:nvPr/>
        </p:nvSpPr>
        <p:spPr bwMode="auto">
          <a:xfrm>
            <a:off x="7391400" y="2209800"/>
            <a:ext cx="1066800" cy="1219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 name="Line 11"/>
          <p:cNvSpPr>
            <a:spLocks noChangeShapeType="1"/>
          </p:cNvSpPr>
          <p:nvPr/>
        </p:nvSpPr>
        <p:spPr bwMode="auto">
          <a:xfrm>
            <a:off x="8458200" y="34290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5" name="Text Box 12"/>
          <p:cNvSpPr txBox="1">
            <a:spLocks noChangeArrowheads="1"/>
          </p:cNvSpPr>
          <p:nvPr/>
        </p:nvSpPr>
        <p:spPr bwMode="auto">
          <a:xfrm>
            <a:off x="1676400" y="5105400"/>
            <a:ext cx="177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t>Introduction</a:t>
            </a:r>
          </a:p>
        </p:txBody>
      </p:sp>
      <p:sp>
        <p:nvSpPr>
          <p:cNvPr id="9226" name="Text Box 13"/>
          <p:cNvSpPr txBox="1">
            <a:spLocks noChangeArrowheads="1"/>
          </p:cNvSpPr>
          <p:nvPr/>
        </p:nvSpPr>
        <p:spPr bwMode="auto">
          <a:xfrm>
            <a:off x="4098926" y="4916488"/>
            <a:ext cx="1331913"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t>Initiating</a:t>
            </a:r>
          </a:p>
          <a:p>
            <a:pPr eaLnBrk="1" hangingPunct="1">
              <a:spcBef>
                <a:spcPct val="0"/>
              </a:spcBef>
              <a:buClrTx/>
              <a:buSzTx/>
              <a:buFontTx/>
              <a:buNone/>
            </a:pPr>
            <a:r>
              <a:rPr lang="en-US" altLang="en-US" sz="2400"/>
              <a:t>Incident</a:t>
            </a:r>
          </a:p>
        </p:txBody>
      </p:sp>
      <p:sp>
        <p:nvSpPr>
          <p:cNvPr id="9227" name="Text Box 14"/>
          <p:cNvSpPr txBox="1">
            <a:spLocks noChangeArrowheads="1"/>
          </p:cNvSpPr>
          <p:nvPr/>
        </p:nvSpPr>
        <p:spPr bwMode="auto">
          <a:xfrm>
            <a:off x="4327526" y="2630488"/>
            <a:ext cx="19653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t>Rising Action</a:t>
            </a:r>
          </a:p>
        </p:txBody>
      </p:sp>
      <p:sp>
        <p:nvSpPr>
          <p:cNvPr id="9228" name="Text Box 15"/>
          <p:cNvSpPr txBox="1">
            <a:spLocks noChangeArrowheads="1"/>
          </p:cNvSpPr>
          <p:nvPr/>
        </p:nvSpPr>
        <p:spPr bwMode="auto">
          <a:xfrm>
            <a:off x="6934200" y="1603375"/>
            <a:ext cx="1117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t>Climax</a:t>
            </a:r>
          </a:p>
        </p:txBody>
      </p:sp>
      <p:sp>
        <p:nvSpPr>
          <p:cNvPr id="9229" name="Text Box 16"/>
          <p:cNvSpPr txBox="1">
            <a:spLocks noChangeArrowheads="1"/>
          </p:cNvSpPr>
          <p:nvPr/>
        </p:nvSpPr>
        <p:spPr bwMode="auto">
          <a:xfrm>
            <a:off x="8001001" y="2365375"/>
            <a:ext cx="2016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t>Falling Action</a:t>
            </a:r>
          </a:p>
        </p:txBody>
      </p:sp>
      <p:sp>
        <p:nvSpPr>
          <p:cNvPr id="9230" name="Text Box 17"/>
          <p:cNvSpPr txBox="1">
            <a:spLocks noChangeArrowheads="1"/>
          </p:cNvSpPr>
          <p:nvPr/>
        </p:nvSpPr>
        <p:spPr bwMode="auto">
          <a:xfrm>
            <a:off x="8610600" y="3505200"/>
            <a:ext cx="16954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2400"/>
              <a:t>Conclusion</a:t>
            </a:r>
          </a:p>
        </p:txBody>
      </p:sp>
      <p:sp>
        <p:nvSpPr>
          <p:cNvPr id="9231" name="Text Box 18"/>
          <p:cNvSpPr txBox="1">
            <a:spLocks noChangeArrowheads="1"/>
          </p:cNvSpPr>
          <p:nvPr/>
        </p:nvSpPr>
        <p:spPr bwMode="auto">
          <a:xfrm>
            <a:off x="2133600" y="533400"/>
            <a:ext cx="5029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SzPct val="80000"/>
              <a:buFont typeface="Wingdings" panose="05000000000000000000" pitchFamily="2" charset="2"/>
              <a:buChar char="Ø"/>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tx2"/>
              </a:buClr>
              <a:buSzPct val="50000"/>
              <a:buFont typeface="Wingdings" panose="05000000000000000000" pitchFamily="2" charset="2"/>
              <a:buChar char="l"/>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accent2"/>
              </a:buClr>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folHlink"/>
              </a:buClr>
              <a:buSzPct val="50000"/>
              <a:buFont typeface="Wingdings" panose="05000000000000000000" pitchFamily="2" charset="2"/>
              <a:buChar char="l"/>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hlink"/>
              </a:buClr>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hlink"/>
              </a:buClr>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en-US" altLang="en-US" sz="5400">
                <a:solidFill>
                  <a:schemeClr val="tx2"/>
                </a:solidFill>
              </a:rPr>
              <a:t>Plot Diagram</a:t>
            </a:r>
          </a:p>
        </p:txBody>
      </p:sp>
      <p:pic>
        <p:nvPicPr>
          <p:cNvPr id="9232" name="Picture 19" descr="MCj028094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29601" y="152401"/>
            <a:ext cx="2005013" cy="202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3" name="Picture 20" descr="MCj0078627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5410201"/>
            <a:ext cx="1017588"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4" name="Picture 21" descr="MCAN00718_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2057400"/>
            <a:ext cx="1295400" cy="1265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35" name="Picture 22" descr="MCj0116362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34401" y="3886201"/>
            <a:ext cx="1774825" cy="79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65095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199" y="800100"/>
            <a:ext cx="11118273" cy="1143000"/>
          </a:xfrm>
        </p:spPr>
        <p:txBody>
          <a:bodyPr>
            <a:normAutofit fontScale="90000"/>
          </a:bodyPr>
          <a:lstStyle/>
          <a:p>
            <a:pPr eaLnBrk="1" hangingPunct="1">
              <a:defRPr/>
            </a:pPr>
            <a:r>
              <a:rPr lang="en-US" altLang="en-US" sz="3600" b="1" dirty="0"/>
              <a:t>	Point of View-</a:t>
            </a:r>
            <a:r>
              <a:rPr lang="en-US" altLang="en-US" sz="3600" dirty="0"/>
              <a:t> the point from </a:t>
            </a:r>
            <a:r>
              <a:rPr lang="en-US" altLang="en-US" sz="3600" dirty="0" smtClean="0"/>
              <a:t>which </a:t>
            </a:r>
            <a:r>
              <a:rPr lang="en-US" altLang="en-US" sz="3600" dirty="0"/>
              <a:t>a story is seen or told.</a:t>
            </a:r>
            <a:br>
              <a:rPr lang="en-US" altLang="en-US" sz="3600" dirty="0"/>
            </a:br>
            <a:endParaRPr lang="en-US" altLang="en-US" sz="3600" dirty="0"/>
          </a:p>
        </p:txBody>
      </p:sp>
      <p:sp>
        <p:nvSpPr>
          <p:cNvPr id="7171" name="Rectangle 3"/>
          <p:cNvSpPr>
            <a:spLocks noGrp="1" noChangeArrowheads="1"/>
          </p:cNvSpPr>
          <p:nvPr>
            <p:ph idx="1"/>
          </p:nvPr>
        </p:nvSpPr>
        <p:spPr>
          <a:xfrm>
            <a:off x="1981200" y="1600200"/>
            <a:ext cx="8229600" cy="4953000"/>
          </a:xfrm>
        </p:spPr>
        <p:txBody>
          <a:bodyPr/>
          <a:lstStyle/>
          <a:p>
            <a:pPr eaLnBrk="1" hangingPunct="1">
              <a:lnSpc>
                <a:spcPct val="80000"/>
              </a:lnSpc>
              <a:defRPr/>
            </a:pPr>
            <a:r>
              <a:rPr lang="en-US" altLang="en-US" u="sng" dirty="0"/>
              <a:t>First Person-</a:t>
            </a:r>
            <a:r>
              <a:rPr lang="en-US" altLang="en-US" dirty="0"/>
              <a:t> the protagonist tells his/her own story directly to the reader (I . . .)</a:t>
            </a:r>
          </a:p>
          <a:p>
            <a:pPr eaLnBrk="1" hangingPunct="1">
              <a:lnSpc>
                <a:spcPct val="80000"/>
              </a:lnSpc>
              <a:defRPr/>
            </a:pPr>
            <a:endParaRPr lang="en-US" altLang="en-US" dirty="0"/>
          </a:p>
          <a:p>
            <a:pPr eaLnBrk="1" hangingPunct="1">
              <a:lnSpc>
                <a:spcPct val="80000"/>
              </a:lnSpc>
              <a:defRPr/>
            </a:pPr>
            <a:r>
              <a:rPr lang="en-US" altLang="en-US" u="sng" dirty="0"/>
              <a:t>Third Person-</a:t>
            </a:r>
            <a:r>
              <a:rPr lang="en-US" altLang="en-US" dirty="0"/>
              <a:t> someone outside the story tells it, referring to the main characters as ‘he’ or ‘she’</a:t>
            </a:r>
          </a:p>
          <a:p>
            <a:pPr lvl="1" eaLnBrk="1" hangingPunct="1">
              <a:lnSpc>
                <a:spcPct val="80000"/>
              </a:lnSpc>
              <a:defRPr/>
            </a:pPr>
            <a:r>
              <a:rPr lang="en-US" altLang="en-US" u="sng" dirty="0"/>
              <a:t>Objective:</a:t>
            </a:r>
            <a:r>
              <a:rPr lang="en-US" altLang="en-US" dirty="0"/>
              <a:t> the author is like a camera outside the story presenting the action and speech of the characters but NOT their thoughts</a:t>
            </a:r>
          </a:p>
          <a:p>
            <a:pPr lvl="1" eaLnBrk="1" hangingPunct="1">
              <a:lnSpc>
                <a:spcPct val="80000"/>
              </a:lnSpc>
              <a:defRPr/>
            </a:pPr>
            <a:r>
              <a:rPr lang="en-US" altLang="en-US" u="sng" dirty="0"/>
              <a:t>Omniscient:</a:t>
            </a:r>
            <a:r>
              <a:rPr lang="en-US" altLang="en-US" dirty="0"/>
              <a:t> the author has complete freedom to move into or out of each character. It is an all-knowing mind reader.</a:t>
            </a:r>
          </a:p>
          <a:p>
            <a:pPr lvl="1" eaLnBrk="1" hangingPunct="1">
              <a:lnSpc>
                <a:spcPct val="80000"/>
              </a:lnSpc>
              <a:defRPr/>
            </a:pPr>
            <a:r>
              <a:rPr lang="en-US" altLang="en-US" u="sng" dirty="0"/>
              <a:t>Limited omniscient:</a:t>
            </a:r>
            <a:r>
              <a:rPr lang="en-US" altLang="en-US" dirty="0"/>
              <a:t> the author enters the mind of only one character</a:t>
            </a:r>
          </a:p>
        </p:txBody>
      </p:sp>
      <p:pic>
        <p:nvPicPr>
          <p:cNvPr id="10244" name="Picture 4" descr="MCj0303039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1745673"/>
            <a:ext cx="1752600" cy="1554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5577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1981200" y="1905001"/>
            <a:ext cx="8229600" cy="4221163"/>
          </a:xfrm>
        </p:spPr>
        <p:txBody>
          <a:bodyPr/>
          <a:lstStyle/>
          <a:p>
            <a:pPr eaLnBrk="1" hangingPunct="1">
              <a:buFont typeface="Wingdings" panose="05000000000000000000" pitchFamily="2" charset="2"/>
              <a:buNone/>
              <a:defRPr/>
            </a:pPr>
            <a:r>
              <a:rPr lang="en-US" altLang="en-US" smtClean="0"/>
              <a:t>“I walked down the alley, picked up the phone, and told Tony that he was going down if he didn't cough up the money by Saturday.  I thought about it, then shook my head.  I told myself I didn't care but…” </a:t>
            </a:r>
          </a:p>
        </p:txBody>
      </p:sp>
    </p:spTree>
    <p:extLst>
      <p:ext uri="{BB962C8B-B14F-4D97-AF65-F5344CB8AC3E}">
        <p14:creationId xmlns:p14="http://schemas.microsoft.com/office/powerpoint/2010/main" val="3860650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endParaRPr lang="en-US" altLang="en-US" smtClean="0"/>
          </a:p>
        </p:txBody>
      </p:sp>
      <p:sp>
        <p:nvSpPr>
          <p:cNvPr id="30723" name="Rectangle 3"/>
          <p:cNvSpPr>
            <a:spLocks noGrp="1" noChangeArrowheads="1"/>
          </p:cNvSpPr>
          <p:nvPr>
            <p:ph idx="1"/>
          </p:nvPr>
        </p:nvSpPr>
        <p:spPr>
          <a:xfrm>
            <a:off x="1981200" y="2133600"/>
            <a:ext cx="8229600" cy="3810000"/>
          </a:xfrm>
        </p:spPr>
        <p:txBody>
          <a:bodyPr/>
          <a:lstStyle/>
          <a:p>
            <a:pPr eaLnBrk="1" hangingPunct="1">
              <a:buFont typeface="Wingdings" panose="05000000000000000000" pitchFamily="2" charset="2"/>
              <a:buNone/>
              <a:defRPr/>
            </a:pPr>
            <a:r>
              <a:rPr lang="en-US" altLang="en-US" smtClean="0"/>
              <a:t>“He walked down the alley, picked up the phone, and told Tony that he was going down if he didn't cough up the money.  Mort thought about it, then shook his head, telling himself he didn’t care.” </a:t>
            </a:r>
          </a:p>
        </p:txBody>
      </p:sp>
    </p:spTree>
    <p:extLst>
      <p:ext uri="{BB962C8B-B14F-4D97-AF65-F5344CB8AC3E}">
        <p14:creationId xmlns:p14="http://schemas.microsoft.com/office/powerpoint/2010/main" val="990498469"/>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TM04033923[[fn=Depth]]</Template>
  <TotalTime>5</TotalTime>
  <Words>1040</Words>
  <Application>Microsoft Office PowerPoint</Application>
  <PresentationFormat>Widescreen</PresentationFormat>
  <Paragraphs>123</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 Unicode MS</vt:lpstr>
      <vt:lpstr>Arial</vt:lpstr>
      <vt:lpstr>Corbel</vt:lpstr>
      <vt:lpstr>Wingdings</vt:lpstr>
      <vt:lpstr>Depth</vt:lpstr>
      <vt:lpstr>Short Story Terms</vt:lpstr>
      <vt:lpstr>Character- a person in a story (an animal or thing may also be thought of as a character)</vt:lpstr>
      <vt:lpstr>PowerPoint Presentation</vt:lpstr>
      <vt:lpstr>PowerPoint Presentation</vt:lpstr>
      <vt:lpstr>PowerPoint Presentation</vt:lpstr>
      <vt:lpstr> </vt:lpstr>
      <vt:lpstr> Point of View- the point from which a story is seen or told. </vt:lpstr>
      <vt:lpstr>PowerPoint Presentation</vt:lpstr>
      <vt:lpstr>PowerPoint Presentation</vt:lpstr>
      <vt:lpstr>Conflict- the struggle between two opposing forces or characters.  It may be external or internal. </vt:lpstr>
      <vt:lpstr>Examples of Conflict</vt:lpstr>
      <vt:lpstr>One More Conflict Example</vt:lpstr>
      <vt:lpstr>PowerPoint Presentation</vt:lpstr>
      <vt:lpstr>Tricks of the Trade</vt:lpstr>
      <vt:lpstr>Tricks of the Trade</vt:lpstr>
      <vt:lpstr>PowerPoint Presentation</vt:lpstr>
      <vt:lpstr>Symbolism- when a person, object, place, or event stands for some abstract idea.</vt:lpstr>
      <vt:lpstr>Irony</vt:lpstr>
      <vt:lpstr>Irony (Get to know all three)</vt:lpstr>
      <vt:lpstr>Genres</vt:lpstr>
    </vt:vector>
  </TitlesOfParts>
  <Company>School District 43 (Coquitlam)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Short Story Terms</dc:title>
  <dc:creator>Colegate, Grant</dc:creator>
  <cp:lastModifiedBy>Tate, Erin</cp:lastModifiedBy>
  <cp:revision>2</cp:revision>
  <dcterms:created xsi:type="dcterms:W3CDTF">2016-01-28T16:34:53Z</dcterms:created>
  <dcterms:modified xsi:type="dcterms:W3CDTF">2016-01-29T20:42:34Z</dcterms:modified>
</cp:coreProperties>
</file>