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393" r:id="rId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704"/>
  </p:normalViewPr>
  <p:slideViewPr>
    <p:cSldViewPr snapToGrid="0" snapToObjects="1">
      <p:cViewPr varScale="1">
        <p:scale>
          <a:sx n="95" d="100"/>
          <a:sy n="95" d="100"/>
        </p:scale>
        <p:origin x="1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23D7AA-7BA9-494F-83DB-89547371F6E8}" type="datetimeFigureOut">
              <a:rPr lang="en-US" smtClean="0"/>
              <a:t>6/3/19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363063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3D7AA-7BA9-494F-83DB-89547371F6E8}" type="datetimeFigureOut">
              <a:rPr lang="en-US" smtClean="0"/>
              <a:t>6/3/19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321328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3D7AA-7BA9-494F-83DB-89547371F6E8}" type="datetimeFigureOut">
              <a:rPr lang="en-US" smtClean="0"/>
              <a:t>6/3/19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196326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23D7AA-7BA9-494F-83DB-89547371F6E8}" type="datetimeFigureOut">
              <a:rPr lang="en-US" smtClean="0"/>
              <a:t>6/3/19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138731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3D7AA-7BA9-494F-83DB-89547371F6E8}" type="datetimeFigureOut">
              <a:rPr lang="en-US" smtClean="0"/>
              <a:t>6/3/19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343309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23D7AA-7BA9-494F-83DB-89547371F6E8}" type="datetimeFigureOut">
              <a:rPr lang="en-US" smtClean="0"/>
              <a:t>6/3/19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72640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23D7AA-7BA9-494F-83DB-89547371F6E8}" type="datetimeFigureOut">
              <a:rPr lang="en-US" smtClean="0"/>
              <a:t>6/3/19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428995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3D7AA-7BA9-494F-83DB-89547371F6E8}" type="datetimeFigureOut">
              <a:rPr lang="en-US" smtClean="0"/>
              <a:t>6/3/19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13928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3D7AA-7BA9-494F-83DB-89547371F6E8}" type="datetimeFigureOut">
              <a:rPr lang="en-US" smtClean="0"/>
              <a:t>6/3/19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78742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3D7AA-7BA9-494F-83DB-89547371F6E8}" type="datetimeFigureOut">
              <a:rPr lang="en-US" smtClean="0"/>
              <a:t>6/3/19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2239677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3D7AA-7BA9-494F-83DB-89547371F6E8}" type="datetimeFigureOut">
              <a:rPr lang="en-US" smtClean="0"/>
              <a:t>6/3/19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AFFA-D2AB-EF47-9773-526497EE9D76}" type="slidenum">
              <a:rPr lang="en-US" smtClean="0"/>
              <a:t>‹#›</a:t>
            </a:fld>
            <a:endParaRPr lang="en-US"/>
          </a:p>
        </p:txBody>
      </p:sp>
    </p:spTree>
    <p:extLst>
      <p:ext uri="{BB962C8B-B14F-4D97-AF65-F5344CB8AC3E}">
        <p14:creationId xmlns:p14="http://schemas.microsoft.com/office/powerpoint/2010/main" val="263001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3D7AA-7BA9-494F-83DB-89547371F6E8}" type="datetimeFigureOut">
              <a:rPr lang="en-US" smtClean="0"/>
              <a:t>6/3/19</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2AFFA-D2AB-EF47-9773-526497EE9D76}" type="slidenum">
              <a:rPr lang="en-US" smtClean="0"/>
              <a:t>‹#›</a:t>
            </a:fld>
            <a:endParaRPr lang="en-US"/>
          </a:p>
        </p:txBody>
      </p:sp>
    </p:spTree>
    <p:extLst>
      <p:ext uri="{BB962C8B-B14F-4D97-AF65-F5344CB8AC3E}">
        <p14:creationId xmlns:p14="http://schemas.microsoft.com/office/powerpoint/2010/main" val="113293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ccx2VMZbErE" TargetMode="External"/><Relationship Id="rId1" Type="http://schemas.openxmlformats.org/officeDocument/2006/relationships/slideLayout" Target="../slideLayouts/slideLayout1.xml"/><Relationship Id="rId4" Type="http://schemas.openxmlformats.org/officeDocument/2006/relationships/hyperlink" Target="https://www.youtube.com/watch?v=ccx2VMZbErE&amp;feature=youtu.b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ccx2VMZbErE" TargetMode="External"/><Relationship Id="rId1" Type="http://schemas.openxmlformats.org/officeDocument/2006/relationships/slideLayout" Target="../slideLayouts/slideLayout1.xml"/><Relationship Id="rId4" Type="http://schemas.openxmlformats.org/officeDocument/2006/relationships/hyperlink" Target="https://www.youtube.com/watch?v=ccx2VMZbErE&amp;feature=youtu.b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teacherspayteachers.com/Product/FREE-Character-Profile-3629673" TargetMode="External"/><Relationship Id="rId13" Type="http://schemas.openxmlformats.org/officeDocument/2006/relationships/image" Target="../media/image5.png"/><Relationship Id="rId3" Type="http://schemas.openxmlformats.org/officeDocument/2006/relationships/hyperlink" Target="https://www.teacherspayteachers.com/Product/Figurative-Language-in-Song-Lyrics-3820231" TargetMode="External"/><Relationship Id="rId7" Type="http://schemas.openxmlformats.org/officeDocument/2006/relationships/image" Target="../media/image3.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teacherspayteachers.com/Product/Free-Simile-and-Metaphor-Practice-4394945" TargetMode="External"/><Relationship Id="rId11" Type="http://schemas.openxmlformats.org/officeDocument/2006/relationships/hyperlink" Target="https://www.youtube.com/watch?v=ldQQZzCLafQ" TargetMode="External"/><Relationship Id="rId5" Type="http://schemas.openxmlformats.org/officeDocument/2006/relationships/hyperlink" Target="https://www.teacherspayteachers.com/Product/Figurative-Language-in-Pop-Culture-Full-Unit-Bundle-4384776" TargetMode="External"/><Relationship Id="rId10" Type="http://schemas.openxmlformats.org/officeDocument/2006/relationships/hyperlink" Target="https://www.youtube.com/watch?v=AfIxGVuWZLc" TargetMode="External"/><Relationship Id="rId4" Type="http://schemas.openxmlformats.org/officeDocument/2006/relationships/hyperlink" Target="https://www.teacherspayteachers.com/Product/Similes-and-Metaphors-in-Pop-Culture-2019-4309294" TargetMode="External"/><Relationship Id="rId9" Type="http://schemas.openxmlformats.org/officeDocument/2006/relationships/hyperlink" Target="https://www.youtube.com/watch?v=zUeh6CqZ7ec" TargetMode="Externa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emojione.com/" TargetMode="External"/><Relationship Id="rId3" Type="http://schemas.openxmlformats.org/officeDocument/2006/relationships/image" Target="../media/image7.png"/><Relationship Id="rId7" Type="http://schemas.openxmlformats.org/officeDocument/2006/relationships/hyperlink" Target="https://www.4kdownload.com/" TargetMode="External"/><Relationship Id="rId2" Type="http://schemas.openxmlformats.org/officeDocument/2006/relationships/hyperlink" Target="https://www.teacherspayteachers.com/Store/Growth-Through-The-Middle-Years" TargetMode="External"/><Relationship Id="rId1" Type="http://schemas.openxmlformats.org/officeDocument/2006/relationships/slideLayout" Target="../slideLayouts/slideLayout2.xml"/><Relationship Id="rId6" Type="http://schemas.openxmlformats.org/officeDocument/2006/relationships/hyperlink" Target="https://www.youtube.com/" TargetMode="External"/><Relationship Id="rId5" Type="http://schemas.openxmlformats.org/officeDocument/2006/relationships/image" Target="../media/image9.png"/><Relationship Id="rId10" Type="http://schemas.openxmlformats.org/officeDocument/2006/relationships/hyperlink" Target="https://www.teacherspayteachers.com/Product/Figurative-Language-in-MARVEL-movies-2015-2019-4511760" TargetMode="External"/><Relationship Id="rId4" Type="http://schemas.openxmlformats.org/officeDocument/2006/relationships/image" Target="../media/image8.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C5B41F4C-ABFC-2F4A-B0C5-460804584D49}"/>
              </a:ext>
            </a:extLst>
          </p:cNvPr>
          <p:cNvSpPr/>
          <p:nvPr/>
        </p:nvSpPr>
        <p:spPr>
          <a:xfrm>
            <a:off x="2229105" y="1375414"/>
            <a:ext cx="5347014" cy="1993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955C84-82D1-F84F-B69E-A17021615B01}"/>
              </a:ext>
            </a:extLst>
          </p:cNvPr>
          <p:cNvSpPr txBox="1"/>
          <p:nvPr/>
        </p:nvSpPr>
        <p:spPr>
          <a:xfrm>
            <a:off x="437085" y="2148875"/>
            <a:ext cx="1721223"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Technique</a:t>
            </a:r>
          </a:p>
        </p:txBody>
      </p:sp>
      <p:sp>
        <p:nvSpPr>
          <p:cNvPr id="6" name="TextBox 5">
            <a:extLst>
              <a:ext uri="{FF2B5EF4-FFF2-40B4-BE49-F238E27FC236}">
                <a16:creationId xmlns:a16="http://schemas.microsoft.com/office/drawing/2014/main" id="{C7E1B3D3-40DB-9E41-ABD1-C490F585598D}"/>
              </a:ext>
            </a:extLst>
          </p:cNvPr>
          <p:cNvSpPr txBox="1"/>
          <p:nvPr/>
        </p:nvSpPr>
        <p:spPr>
          <a:xfrm>
            <a:off x="2158309" y="2148875"/>
            <a:ext cx="2610032"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Definition</a:t>
            </a:r>
          </a:p>
        </p:txBody>
      </p:sp>
      <p:sp>
        <p:nvSpPr>
          <p:cNvPr id="10" name="TextBox 9">
            <a:extLst>
              <a:ext uri="{FF2B5EF4-FFF2-40B4-BE49-F238E27FC236}">
                <a16:creationId xmlns:a16="http://schemas.microsoft.com/office/drawing/2014/main" id="{E467084E-18C2-AA4F-AA9E-D57B5A7D0858}"/>
              </a:ext>
            </a:extLst>
          </p:cNvPr>
          <p:cNvSpPr txBox="1"/>
          <p:nvPr/>
        </p:nvSpPr>
        <p:spPr>
          <a:xfrm>
            <a:off x="4907238" y="2148876"/>
            <a:ext cx="1739627"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Tally </a:t>
            </a:r>
            <a:r>
              <a:rPr lang="en-US" sz="1400" b="1" dirty="0">
                <a:latin typeface="Lato" panose="020F0502020204030203" pitchFamily="34" charset="0"/>
                <a:ea typeface="Lato" panose="020F0502020204030203" pitchFamily="34" charset="0"/>
                <a:cs typeface="Lato" panose="020F0502020204030203" pitchFamily="34" charset="0"/>
                <a:hlinkClick r:id="rId2"/>
              </a:rPr>
              <a:t>in clip </a:t>
            </a:r>
            <a:r>
              <a:rPr lang="en-US" sz="1000" b="1" dirty="0">
                <a:latin typeface="Lato" panose="020F0502020204030203" pitchFamily="34" charset="0"/>
                <a:ea typeface="Lato" panose="020F0502020204030203" pitchFamily="34" charset="0"/>
                <a:cs typeface="Lato" panose="020F0502020204030203" pitchFamily="34" charset="0"/>
              </a:rPr>
              <a:t>(number)</a:t>
            </a:r>
          </a:p>
        </p:txBody>
      </p:sp>
      <p:sp>
        <p:nvSpPr>
          <p:cNvPr id="13" name="TextBox 12">
            <a:extLst>
              <a:ext uri="{FF2B5EF4-FFF2-40B4-BE49-F238E27FC236}">
                <a16:creationId xmlns:a16="http://schemas.microsoft.com/office/drawing/2014/main" id="{A582F098-BA0C-BC47-B96F-954C2FD9F1F2}"/>
              </a:ext>
            </a:extLst>
          </p:cNvPr>
          <p:cNvSpPr txBox="1"/>
          <p:nvPr/>
        </p:nvSpPr>
        <p:spPr>
          <a:xfrm>
            <a:off x="6785757" y="2150809"/>
            <a:ext cx="2573228"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Example from </a:t>
            </a:r>
            <a:r>
              <a:rPr lang="en-US" sz="1400" b="1" dirty="0">
                <a:latin typeface="Lato" panose="020F0502020204030203" pitchFamily="34" charset="0"/>
                <a:ea typeface="Lato" panose="020F0502020204030203" pitchFamily="34" charset="0"/>
                <a:cs typeface="Lato" panose="020F0502020204030203" pitchFamily="34" charset="0"/>
                <a:hlinkClick r:id="rId2"/>
              </a:rPr>
              <a:t>clip</a:t>
            </a:r>
            <a:endParaRPr lang="en-US" sz="14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4" name="Table 13">
            <a:extLst>
              <a:ext uri="{FF2B5EF4-FFF2-40B4-BE49-F238E27FC236}">
                <a16:creationId xmlns:a16="http://schemas.microsoft.com/office/drawing/2014/main" id="{280D3260-60FA-4D49-B78F-21122D25B0ED}"/>
              </a:ext>
            </a:extLst>
          </p:cNvPr>
          <p:cNvGraphicFramePr>
            <a:graphicFrameLocks noGrp="1"/>
          </p:cNvGraphicFramePr>
          <p:nvPr>
            <p:extLst>
              <p:ext uri="{D42A27DB-BD31-4B8C-83A1-F6EECF244321}">
                <p14:modId xmlns:p14="http://schemas.microsoft.com/office/powerpoint/2010/main" val="3420497555"/>
              </p:ext>
            </p:extLst>
          </p:nvPr>
        </p:nvGraphicFramePr>
        <p:xfrm>
          <a:off x="437082" y="1731469"/>
          <a:ext cx="8931061" cy="340519"/>
        </p:xfrm>
        <a:graphic>
          <a:graphicData uri="http://schemas.openxmlformats.org/drawingml/2006/table">
            <a:tbl>
              <a:tblPr firstRow="1" bandRow="1">
                <a:tableStyleId>{5C22544A-7EE6-4342-B048-85BDC9FD1C3A}</a:tableStyleId>
              </a:tblPr>
              <a:tblGrid>
                <a:gridCol w="4403859">
                  <a:extLst>
                    <a:ext uri="{9D8B030D-6E8A-4147-A177-3AD203B41FA5}">
                      <a16:colId xmlns:a16="http://schemas.microsoft.com/office/drawing/2014/main" val="1932903774"/>
                    </a:ext>
                  </a:extLst>
                </a:gridCol>
                <a:gridCol w="1869404">
                  <a:extLst>
                    <a:ext uri="{9D8B030D-6E8A-4147-A177-3AD203B41FA5}">
                      <a16:colId xmlns:a16="http://schemas.microsoft.com/office/drawing/2014/main" val="2887962399"/>
                    </a:ext>
                  </a:extLst>
                </a:gridCol>
                <a:gridCol w="2657798">
                  <a:extLst>
                    <a:ext uri="{9D8B030D-6E8A-4147-A177-3AD203B41FA5}">
                      <a16:colId xmlns:a16="http://schemas.microsoft.com/office/drawing/2014/main" val="848603918"/>
                    </a:ext>
                  </a:extLst>
                </a:gridCol>
              </a:tblGrid>
              <a:tr h="340519">
                <a:tc>
                  <a:txBody>
                    <a:bodyPr/>
                    <a:lstStyle/>
                    <a:p>
                      <a:pPr algn="ctr"/>
                      <a:r>
                        <a:rPr lang="en-US" sz="1400" dirty="0"/>
                        <a:t>Before viewing</a:t>
                      </a:r>
                    </a:p>
                  </a:txBody>
                  <a:tcPr anchor="ctr">
                    <a:solidFill>
                      <a:schemeClr val="accent2"/>
                    </a:solidFill>
                  </a:tcPr>
                </a:tc>
                <a:tc>
                  <a:txBody>
                    <a:bodyPr/>
                    <a:lstStyle/>
                    <a:p>
                      <a:pPr algn="ctr"/>
                      <a:r>
                        <a:rPr lang="en-US" sz="1400" dirty="0"/>
                        <a:t>First viewing</a:t>
                      </a:r>
                    </a:p>
                  </a:txBody>
                  <a:tcPr anchor="ctr">
                    <a:solidFill>
                      <a:schemeClr val="accent6"/>
                    </a:solidFill>
                  </a:tcPr>
                </a:tc>
                <a:tc>
                  <a:txBody>
                    <a:bodyPr/>
                    <a:lstStyle/>
                    <a:p>
                      <a:pPr algn="ctr"/>
                      <a:r>
                        <a:rPr lang="en-US" sz="1400" dirty="0"/>
                        <a:t>Second viewing</a:t>
                      </a:r>
                    </a:p>
                  </a:txBody>
                  <a:tcPr anchor="ctr">
                    <a:solidFill>
                      <a:srgbClr val="00B0F0"/>
                    </a:solidFill>
                  </a:tcPr>
                </a:tc>
                <a:extLst>
                  <a:ext uri="{0D108BD9-81ED-4DB2-BD59-A6C34878D82A}">
                    <a16:rowId xmlns:a16="http://schemas.microsoft.com/office/drawing/2014/main" val="2101722279"/>
                  </a:ext>
                </a:extLst>
              </a:tr>
            </a:tbl>
          </a:graphicData>
        </a:graphic>
      </p:graphicFrame>
      <p:sp>
        <p:nvSpPr>
          <p:cNvPr id="15" name="TextBox 14">
            <a:extLst>
              <a:ext uri="{FF2B5EF4-FFF2-40B4-BE49-F238E27FC236}">
                <a16:creationId xmlns:a16="http://schemas.microsoft.com/office/drawing/2014/main" id="{753B900C-957C-EF43-850F-EF7AB0AE12B6}"/>
              </a:ext>
            </a:extLst>
          </p:cNvPr>
          <p:cNvSpPr txBox="1"/>
          <p:nvPr/>
        </p:nvSpPr>
        <p:spPr>
          <a:xfrm>
            <a:off x="427881" y="551621"/>
            <a:ext cx="8940261" cy="477054"/>
          </a:xfrm>
          <a:prstGeom prst="rect">
            <a:avLst/>
          </a:prstGeom>
          <a:noFill/>
        </p:spPr>
        <p:txBody>
          <a:bodyPr wrap="square" rtlCol="0">
            <a:spAutoFit/>
          </a:bodyPr>
          <a:lstStyle/>
          <a:p>
            <a:pPr algn="ctr"/>
            <a:r>
              <a:rPr lang="en-US" sz="2500" b="1" dirty="0">
                <a:latin typeface="Lato" panose="020F0502020204030203" pitchFamily="34" charset="0"/>
                <a:ea typeface="Lato" panose="020F0502020204030203" pitchFamily="34" charset="0"/>
                <a:cs typeface="Lato" panose="020F0502020204030203" pitchFamily="34" charset="0"/>
              </a:rPr>
              <a:t>Figurative Language in the Marvel Universe (2015 - 2019) </a:t>
            </a:r>
          </a:p>
        </p:txBody>
      </p:sp>
      <p:sp>
        <p:nvSpPr>
          <p:cNvPr id="49" name="TextBox 48">
            <a:extLst>
              <a:ext uri="{FF2B5EF4-FFF2-40B4-BE49-F238E27FC236}">
                <a16:creationId xmlns:a16="http://schemas.microsoft.com/office/drawing/2014/main" id="{E91FF313-4BA2-4644-B17B-5445211592F8}"/>
              </a:ext>
            </a:extLst>
          </p:cNvPr>
          <p:cNvSpPr txBox="1"/>
          <p:nvPr/>
        </p:nvSpPr>
        <p:spPr>
          <a:xfrm>
            <a:off x="437066" y="2591739"/>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0" name="TextBox 49">
            <a:extLst>
              <a:ext uri="{FF2B5EF4-FFF2-40B4-BE49-F238E27FC236}">
                <a16:creationId xmlns:a16="http://schemas.microsoft.com/office/drawing/2014/main" id="{573FEF0C-654B-C24F-9C61-46417DF2815E}"/>
              </a:ext>
            </a:extLst>
          </p:cNvPr>
          <p:cNvSpPr txBox="1"/>
          <p:nvPr/>
        </p:nvSpPr>
        <p:spPr>
          <a:xfrm>
            <a:off x="2158294" y="2584983"/>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1" name="TextBox 50">
            <a:extLst>
              <a:ext uri="{FF2B5EF4-FFF2-40B4-BE49-F238E27FC236}">
                <a16:creationId xmlns:a16="http://schemas.microsoft.com/office/drawing/2014/main" id="{2D4C27F4-31A4-4044-A2C7-47929C266ECD}"/>
              </a:ext>
            </a:extLst>
          </p:cNvPr>
          <p:cNvSpPr txBox="1"/>
          <p:nvPr/>
        </p:nvSpPr>
        <p:spPr>
          <a:xfrm>
            <a:off x="4907224" y="2584984"/>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2" name="TextBox 51">
            <a:extLst>
              <a:ext uri="{FF2B5EF4-FFF2-40B4-BE49-F238E27FC236}">
                <a16:creationId xmlns:a16="http://schemas.microsoft.com/office/drawing/2014/main" id="{5D44892A-F1CC-254E-B7E6-3AA47FD4B7A0}"/>
              </a:ext>
            </a:extLst>
          </p:cNvPr>
          <p:cNvSpPr txBox="1"/>
          <p:nvPr/>
        </p:nvSpPr>
        <p:spPr>
          <a:xfrm>
            <a:off x="6785742" y="2586917"/>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3" name="TextBox 52">
            <a:extLst>
              <a:ext uri="{FF2B5EF4-FFF2-40B4-BE49-F238E27FC236}">
                <a16:creationId xmlns:a16="http://schemas.microsoft.com/office/drawing/2014/main" id="{20306D5A-4C02-4144-9148-25BE448D6499}"/>
              </a:ext>
            </a:extLst>
          </p:cNvPr>
          <p:cNvSpPr txBox="1"/>
          <p:nvPr/>
        </p:nvSpPr>
        <p:spPr>
          <a:xfrm>
            <a:off x="437062" y="3259188"/>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4" name="TextBox 53">
            <a:extLst>
              <a:ext uri="{FF2B5EF4-FFF2-40B4-BE49-F238E27FC236}">
                <a16:creationId xmlns:a16="http://schemas.microsoft.com/office/drawing/2014/main" id="{D3D588A7-97A5-9545-BAB5-42AC44FEB211}"/>
              </a:ext>
            </a:extLst>
          </p:cNvPr>
          <p:cNvSpPr txBox="1"/>
          <p:nvPr/>
        </p:nvSpPr>
        <p:spPr>
          <a:xfrm>
            <a:off x="2158295" y="3252901"/>
            <a:ext cx="2610034" cy="578882"/>
          </a:xfrm>
          <a:prstGeom prst="roundRect">
            <a:avLst/>
          </a:prstGeom>
          <a:solidFill>
            <a:schemeClr val="bg1">
              <a:lumMod val="95000"/>
            </a:schemeClr>
          </a:solid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5" name="TextBox 54">
            <a:extLst>
              <a:ext uri="{FF2B5EF4-FFF2-40B4-BE49-F238E27FC236}">
                <a16:creationId xmlns:a16="http://schemas.microsoft.com/office/drawing/2014/main" id="{D69F673E-0DA5-8243-95AE-DE27F25BB7A4}"/>
              </a:ext>
            </a:extLst>
          </p:cNvPr>
          <p:cNvSpPr txBox="1"/>
          <p:nvPr/>
        </p:nvSpPr>
        <p:spPr>
          <a:xfrm>
            <a:off x="4907225" y="3252902"/>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6" name="TextBox 55">
            <a:extLst>
              <a:ext uri="{FF2B5EF4-FFF2-40B4-BE49-F238E27FC236}">
                <a16:creationId xmlns:a16="http://schemas.microsoft.com/office/drawing/2014/main" id="{0F41463B-7723-E547-BECB-93CD93AD30E8}"/>
              </a:ext>
            </a:extLst>
          </p:cNvPr>
          <p:cNvSpPr txBox="1"/>
          <p:nvPr/>
        </p:nvSpPr>
        <p:spPr>
          <a:xfrm>
            <a:off x="6785742" y="3256771"/>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7" name="TextBox 56">
            <a:extLst>
              <a:ext uri="{FF2B5EF4-FFF2-40B4-BE49-F238E27FC236}">
                <a16:creationId xmlns:a16="http://schemas.microsoft.com/office/drawing/2014/main" id="{A8B7B34F-2DF7-5B42-A0E6-4B9A8E11544F}"/>
              </a:ext>
            </a:extLst>
          </p:cNvPr>
          <p:cNvSpPr txBox="1"/>
          <p:nvPr/>
        </p:nvSpPr>
        <p:spPr>
          <a:xfrm>
            <a:off x="437062" y="3920589"/>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8" name="TextBox 57">
            <a:extLst>
              <a:ext uri="{FF2B5EF4-FFF2-40B4-BE49-F238E27FC236}">
                <a16:creationId xmlns:a16="http://schemas.microsoft.com/office/drawing/2014/main" id="{71CFE7D7-F7F4-8546-909E-61DAC72AFBF7}"/>
              </a:ext>
            </a:extLst>
          </p:cNvPr>
          <p:cNvSpPr txBox="1"/>
          <p:nvPr/>
        </p:nvSpPr>
        <p:spPr>
          <a:xfrm>
            <a:off x="2158295" y="3920823"/>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9" name="TextBox 58">
            <a:extLst>
              <a:ext uri="{FF2B5EF4-FFF2-40B4-BE49-F238E27FC236}">
                <a16:creationId xmlns:a16="http://schemas.microsoft.com/office/drawing/2014/main" id="{71D58735-7277-114E-8E74-DFB0BFA3F3DE}"/>
              </a:ext>
            </a:extLst>
          </p:cNvPr>
          <p:cNvSpPr txBox="1"/>
          <p:nvPr/>
        </p:nvSpPr>
        <p:spPr>
          <a:xfrm>
            <a:off x="4907225" y="3920824"/>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60" name="TextBox 59">
            <a:extLst>
              <a:ext uri="{FF2B5EF4-FFF2-40B4-BE49-F238E27FC236}">
                <a16:creationId xmlns:a16="http://schemas.microsoft.com/office/drawing/2014/main" id="{F5202889-01DD-D14E-B990-0825C99EF44E}"/>
              </a:ext>
            </a:extLst>
          </p:cNvPr>
          <p:cNvSpPr txBox="1"/>
          <p:nvPr/>
        </p:nvSpPr>
        <p:spPr>
          <a:xfrm>
            <a:off x="6785742" y="3920823"/>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5" name="TextBox 84">
            <a:extLst>
              <a:ext uri="{FF2B5EF4-FFF2-40B4-BE49-F238E27FC236}">
                <a16:creationId xmlns:a16="http://schemas.microsoft.com/office/drawing/2014/main" id="{7096FB5E-34D9-CE41-9AE4-E39E48D1EEF2}"/>
              </a:ext>
            </a:extLst>
          </p:cNvPr>
          <p:cNvSpPr txBox="1"/>
          <p:nvPr/>
        </p:nvSpPr>
        <p:spPr>
          <a:xfrm>
            <a:off x="437053" y="4611629"/>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6" name="TextBox 85">
            <a:extLst>
              <a:ext uri="{FF2B5EF4-FFF2-40B4-BE49-F238E27FC236}">
                <a16:creationId xmlns:a16="http://schemas.microsoft.com/office/drawing/2014/main" id="{4D1D3158-08F5-C24F-A3B7-2AC136CFF819}"/>
              </a:ext>
            </a:extLst>
          </p:cNvPr>
          <p:cNvSpPr txBox="1"/>
          <p:nvPr/>
        </p:nvSpPr>
        <p:spPr>
          <a:xfrm>
            <a:off x="2158294" y="4611865"/>
            <a:ext cx="2610034"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7" name="TextBox 86">
            <a:extLst>
              <a:ext uri="{FF2B5EF4-FFF2-40B4-BE49-F238E27FC236}">
                <a16:creationId xmlns:a16="http://schemas.microsoft.com/office/drawing/2014/main" id="{B6E42D87-A6AD-F047-8B1E-2F90F718DE3F}"/>
              </a:ext>
            </a:extLst>
          </p:cNvPr>
          <p:cNvSpPr txBox="1"/>
          <p:nvPr/>
        </p:nvSpPr>
        <p:spPr>
          <a:xfrm>
            <a:off x="4907224" y="4611866"/>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8" name="TextBox 87">
            <a:extLst>
              <a:ext uri="{FF2B5EF4-FFF2-40B4-BE49-F238E27FC236}">
                <a16:creationId xmlns:a16="http://schemas.microsoft.com/office/drawing/2014/main" id="{F88D3FF0-A5E9-9043-BC39-1CDBE45983B3}"/>
              </a:ext>
            </a:extLst>
          </p:cNvPr>
          <p:cNvSpPr txBox="1"/>
          <p:nvPr/>
        </p:nvSpPr>
        <p:spPr>
          <a:xfrm>
            <a:off x="6785742" y="4613799"/>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9" name="TextBox 88">
            <a:extLst>
              <a:ext uri="{FF2B5EF4-FFF2-40B4-BE49-F238E27FC236}">
                <a16:creationId xmlns:a16="http://schemas.microsoft.com/office/drawing/2014/main" id="{0FF7900D-801D-1C44-AEC4-D6B4D7D9E1D5}"/>
              </a:ext>
            </a:extLst>
          </p:cNvPr>
          <p:cNvSpPr txBox="1"/>
          <p:nvPr/>
        </p:nvSpPr>
        <p:spPr>
          <a:xfrm>
            <a:off x="437064" y="5270007"/>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0" name="TextBox 89">
            <a:extLst>
              <a:ext uri="{FF2B5EF4-FFF2-40B4-BE49-F238E27FC236}">
                <a16:creationId xmlns:a16="http://schemas.microsoft.com/office/drawing/2014/main" id="{C9AC8DD3-E3FD-884A-9D08-66B8B8FB1A95}"/>
              </a:ext>
            </a:extLst>
          </p:cNvPr>
          <p:cNvSpPr txBox="1"/>
          <p:nvPr/>
        </p:nvSpPr>
        <p:spPr>
          <a:xfrm>
            <a:off x="2158295" y="5263720"/>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1" name="TextBox 90">
            <a:extLst>
              <a:ext uri="{FF2B5EF4-FFF2-40B4-BE49-F238E27FC236}">
                <a16:creationId xmlns:a16="http://schemas.microsoft.com/office/drawing/2014/main" id="{5A7EB5DD-A752-A244-B8C1-DC71A20ADAA9}"/>
              </a:ext>
            </a:extLst>
          </p:cNvPr>
          <p:cNvSpPr txBox="1"/>
          <p:nvPr/>
        </p:nvSpPr>
        <p:spPr>
          <a:xfrm>
            <a:off x="4907225" y="5263721"/>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2" name="TextBox 91">
            <a:extLst>
              <a:ext uri="{FF2B5EF4-FFF2-40B4-BE49-F238E27FC236}">
                <a16:creationId xmlns:a16="http://schemas.microsoft.com/office/drawing/2014/main" id="{2DE0A202-7D1A-8B49-A080-C6062B300FA1}"/>
              </a:ext>
            </a:extLst>
          </p:cNvPr>
          <p:cNvSpPr txBox="1"/>
          <p:nvPr/>
        </p:nvSpPr>
        <p:spPr>
          <a:xfrm>
            <a:off x="6785742" y="5267590"/>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3" name="TextBox 92">
            <a:extLst>
              <a:ext uri="{FF2B5EF4-FFF2-40B4-BE49-F238E27FC236}">
                <a16:creationId xmlns:a16="http://schemas.microsoft.com/office/drawing/2014/main" id="{E64B5512-769F-BE4A-8BCE-4D274B7ABF29}"/>
              </a:ext>
            </a:extLst>
          </p:cNvPr>
          <p:cNvSpPr txBox="1"/>
          <p:nvPr/>
        </p:nvSpPr>
        <p:spPr>
          <a:xfrm>
            <a:off x="437064" y="5913126"/>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4" name="TextBox 93">
            <a:extLst>
              <a:ext uri="{FF2B5EF4-FFF2-40B4-BE49-F238E27FC236}">
                <a16:creationId xmlns:a16="http://schemas.microsoft.com/office/drawing/2014/main" id="{35F965BF-1C5D-BD4C-89C4-1F5CB15CDC39}"/>
              </a:ext>
            </a:extLst>
          </p:cNvPr>
          <p:cNvSpPr txBox="1"/>
          <p:nvPr/>
        </p:nvSpPr>
        <p:spPr>
          <a:xfrm>
            <a:off x="2158295" y="5913126"/>
            <a:ext cx="2610034" cy="578882"/>
          </a:xfrm>
          <a:prstGeom prst="roundRect">
            <a:avLst/>
          </a:prstGeom>
          <a:solidFill>
            <a:schemeClr val="bg1">
              <a:lumMod val="95000"/>
            </a:schemeClr>
          </a:solid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5" name="TextBox 94">
            <a:extLst>
              <a:ext uri="{FF2B5EF4-FFF2-40B4-BE49-F238E27FC236}">
                <a16:creationId xmlns:a16="http://schemas.microsoft.com/office/drawing/2014/main" id="{3FFAB1A3-E926-9745-8825-2651E91BD0D8}"/>
              </a:ext>
            </a:extLst>
          </p:cNvPr>
          <p:cNvSpPr txBox="1"/>
          <p:nvPr/>
        </p:nvSpPr>
        <p:spPr>
          <a:xfrm>
            <a:off x="4907225" y="5913127"/>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6" name="TextBox 95">
            <a:extLst>
              <a:ext uri="{FF2B5EF4-FFF2-40B4-BE49-F238E27FC236}">
                <a16:creationId xmlns:a16="http://schemas.microsoft.com/office/drawing/2014/main" id="{B7464563-C103-934A-948E-9D158ABD9F54}"/>
              </a:ext>
            </a:extLst>
          </p:cNvPr>
          <p:cNvSpPr txBox="1"/>
          <p:nvPr/>
        </p:nvSpPr>
        <p:spPr>
          <a:xfrm>
            <a:off x="6785742" y="5913126"/>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7" name="TextBox 96">
            <a:extLst>
              <a:ext uri="{FF2B5EF4-FFF2-40B4-BE49-F238E27FC236}">
                <a16:creationId xmlns:a16="http://schemas.microsoft.com/office/drawing/2014/main" id="{6095DE6E-27DC-AE47-8C7C-374D5F6F5C03}"/>
              </a:ext>
            </a:extLst>
          </p:cNvPr>
          <p:cNvSpPr txBox="1"/>
          <p:nvPr/>
        </p:nvSpPr>
        <p:spPr>
          <a:xfrm>
            <a:off x="2290734" y="2641832"/>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comparison of two things using </a:t>
            </a:r>
            <a:r>
              <a:rPr lang="en-US" sz="1200" b="1" dirty="0">
                <a:latin typeface="Lato" panose="020F0502020204030203" pitchFamily="34" charset="0"/>
                <a:ea typeface="Lato" panose="020F0502020204030203" pitchFamily="34" charset="0"/>
                <a:cs typeface="Lato" panose="020F0502020204030203" pitchFamily="34" charset="0"/>
              </a:rPr>
              <a:t>“like” </a:t>
            </a:r>
            <a:r>
              <a:rPr lang="en-US" sz="1200" dirty="0">
                <a:latin typeface="Lato" panose="020F0502020204030203" pitchFamily="34" charset="0"/>
                <a:ea typeface="Lato" panose="020F0502020204030203" pitchFamily="34" charset="0"/>
                <a:cs typeface="Lato" panose="020F0502020204030203" pitchFamily="34" charset="0"/>
              </a:rPr>
              <a:t>or “</a:t>
            </a:r>
            <a:r>
              <a:rPr lang="en-US" sz="1200" b="1" dirty="0">
                <a:latin typeface="Lato" panose="020F0502020204030203" pitchFamily="34" charset="0"/>
                <a:ea typeface="Lato" panose="020F0502020204030203" pitchFamily="34" charset="0"/>
                <a:cs typeface="Lato" panose="020F0502020204030203" pitchFamily="34" charset="0"/>
              </a:rPr>
              <a:t>as</a:t>
            </a:r>
            <a:r>
              <a:rPr lang="en-US" sz="1200" dirty="0">
                <a:latin typeface="Lato" panose="020F0502020204030203" pitchFamily="34" charset="0"/>
                <a:ea typeface="Lato" panose="020F0502020204030203" pitchFamily="34" charset="0"/>
                <a:cs typeface="Lato" panose="020F0502020204030203" pitchFamily="34" charset="0"/>
              </a:rPr>
              <a:t>”.</a:t>
            </a:r>
          </a:p>
        </p:txBody>
      </p:sp>
      <p:sp>
        <p:nvSpPr>
          <p:cNvPr id="98" name="TextBox 97">
            <a:extLst>
              <a:ext uri="{FF2B5EF4-FFF2-40B4-BE49-F238E27FC236}">
                <a16:creationId xmlns:a16="http://schemas.microsoft.com/office/drawing/2014/main" id="{05E1A5ED-F679-E143-BCE5-C2F2B3CCA0C3}"/>
              </a:ext>
            </a:extLst>
          </p:cNvPr>
          <p:cNvSpPr txBox="1"/>
          <p:nvPr/>
        </p:nvSpPr>
        <p:spPr>
          <a:xfrm>
            <a:off x="2290734" y="3290386"/>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comparison of two things </a:t>
            </a:r>
            <a:r>
              <a:rPr lang="en-US" sz="1200" b="1" dirty="0">
                <a:latin typeface="Lato" panose="020F0502020204030203" pitchFamily="34" charset="0"/>
                <a:ea typeface="Lato" panose="020F0502020204030203" pitchFamily="34" charset="0"/>
                <a:cs typeface="Lato" panose="020F0502020204030203" pitchFamily="34" charset="0"/>
              </a:rPr>
              <a:t>without using </a:t>
            </a:r>
            <a:r>
              <a:rPr lang="en-US" sz="1200" dirty="0">
                <a:latin typeface="Lato" panose="020F0502020204030203" pitchFamily="34" charset="0"/>
                <a:ea typeface="Lato" panose="020F0502020204030203" pitchFamily="34" charset="0"/>
                <a:cs typeface="Lato" panose="020F0502020204030203" pitchFamily="34" charset="0"/>
              </a:rPr>
              <a:t>like or as.</a:t>
            </a:r>
          </a:p>
        </p:txBody>
      </p:sp>
      <p:sp>
        <p:nvSpPr>
          <p:cNvPr id="99" name="TextBox 98">
            <a:extLst>
              <a:ext uri="{FF2B5EF4-FFF2-40B4-BE49-F238E27FC236}">
                <a16:creationId xmlns:a16="http://schemas.microsoft.com/office/drawing/2014/main" id="{B09B4407-FEEE-E14F-8005-53251E3BDA38}"/>
              </a:ext>
            </a:extLst>
          </p:cNvPr>
          <p:cNvSpPr txBox="1"/>
          <p:nvPr/>
        </p:nvSpPr>
        <p:spPr>
          <a:xfrm>
            <a:off x="2290734" y="3958074"/>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question that </a:t>
            </a:r>
            <a:r>
              <a:rPr lang="en-US" sz="1200" b="1" dirty="0">
                <a:latin typeface="Lato" panose="020F0502020204030203" pitchFamily="34" charset="0"/>
                <a:ea typeface="Lato" panose="020F0502020204030203" pitchFamily="34" charset="0"/>
                <a:cs typeface="Lato" panose="020F0502020204030203" pitchFamily="34" charset="0"/>
              </a:rPr>
              <a:t>does not</a:t>
            </a:r>
            <a:r>
              <a:rPr lang="en-US" sz="1200" dirty="0">
                <a:latin typeface="Lato" panose="020F0502020204030203" pitchFamily="34" charset="0"/>
                <a:ea typeface="Lato" panose="020F0502020204030203" pitchFamily="34" charset="0"/>
                <a:cs typeface="Lato" panose="020F0502020204030203" pitchFamily="34" charset="0"/>
              </a:rPr>
              <a:t> require an answer.</a:t>
            </a:r>
          </a:p>
        </p:txBody>
      </p:sp>
      <p:sp>
        <p:nvSpPr>
          <p:cNvPr id="100" name="TextBox 99">
            <a:extLst>
              <a:ext uri="{FF2B5EF4-FFF2-40B4-BE49-F238E27FC236}">
                <a16:creationId xmlns:a16="http://schemas.microsoft.com/office/drawing/2014/main" id="{4328C6CD-15B4-4742-8394-85A22CF89D56}"/>
              </a:ext>
            </a:extLst>
          </p:cNvPr>
          <p:cNvSpPr txBox="1"/>
          <p:nvPr/>
        </p:nvSpPr>
        <p:spPr>
          <a:xfrm>
            <a:off x="2290734" y="4670356"/>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Two </a:t>
            </a:r>
            <a:r>
              <a:rPr lang="en-US" sz="1200" b="1" dirty="0">
                <a:latin typeface="Lato" panose="020F0502020204030203" pitchFamily="34" charset="0"/>
                <a:ea typeface="Lato" panose="020F0502020204030203" pitchFamily="34" charset="0"/>
                <a:cs typeface="Lato" panose="020F0502020204030203" pitchFamily="34" charset="0"/>
              </a:rPr>
              <a:t>opposite</a:t>
            </a:r>
            <a:r>
              <a:rPr lang="en-US" sz="1200" dirty="0">
                <a:latin typeface="Lato" panose="020F0502020204030203" pitchFamily="34" charset="0"/>
                <a:ea typeface="Lato" panose="020F0502020204030203" pitchFamily="34" charset="0"/>
                <a:cs typeface="Lato" panose="020F0502020204030203" pitchFamily="34" charset="0"/>
              </a:rPr>
              <a:t> ideas or images placed </a:t>
            </a:r>
            <a:r>
              <a:rPr lang="en-US" sz="1200" b="1" dirty="0">
                <a:latin typeface="Lato" panose="020F0502020204030203" pitchFamily="34" charset="0"/>
                <a:ea typeface="Lato" panose="020F0502020204030203" pitchFamily="34" charset="0"/>
                <a:cs typeface="Lato" panose="020F0502020204030203" pitchFamily="34" charset="0"/>
              </a:rPr>
              <a:t>side-by-side</a:t>
            </a:r>
            <a:r>
              <a:rPr lang="en-US" sz="1200" dirty="0">
                <a:latin typeface="Lato" panose="020F0502020204030203" pitchFamily="34" charset="0"/>
                <a:ea typeface="Lato" panose="020F0502020204030203" pitchFamily="34" charset="0"/>
                <a:cs typeface="Lato" panose="020F0502020204030203" pitchFamily="34" charset="0"/>
              </a:rPr>
              <a:t> for effect.</a:t>
            </a:r>
          </a:p>
        </p:txBody>
      </p:sp>
      <p:sp>
        <p:nvSpPr>
          <p:cNvPr id="101" name="TextBox 100">
            <a:extLst>
              <a:ext uri="{FF2B5EF4-FFF2-40B4-BE49-F238E27FC236}">
                <a16:creationId xmlns:a16="http://schemas.microsoft.com/office/drawing/2014/main" id="{61A57D82-5F1D-0F45-AAA6-CD3AC4573443}"/>
              </a:ext>
            </a:extLst>
          </p:cNvPr>
          <p:cNvSpPr txBox="1"/>
          <p:nvPr/>
        </p:nvSpPr>
        <p:spPr>
          <a:xfrm>
            <a:off x="2290735" y="5300969"/>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sound, phrase or image </a:t>
            </a:r>
            <a:r>
              <a:rPr lang="en-US" sz="1200" b="1" dirty="0">
                <a:latin typeface="Lato" panose="020F0502020204030203" pitchFamily="34" charset="0"/>
                <a:ea typeface="Lato" panose="020F0502020204030203" pitchFamily="34" charset="0"/>
                <a:cs typeface="Lato" panose="020F0502020204030203" pitchFamily="34" charset="0"/>
              </a:rPr>
              <a:t>repeated</a:t>
            </a:r>
            <a:r>
              <a:rPr lang="en-US" sz="1200" dirty="0">
                <a:latin typeface="Lato" panose="020F0502020204030203" pitchFamily="34" charset="0"/>
                <a:ea typeface="Lato" panose="020F0502020204030203" pitchFamily="34" charset="0"/>
                <a:cs typeface="Lato" panose="020F0502020204030203" pitchFamily="34" charset="0"/>
              </a:rPr>
              <a:t> two or more times.</a:t>
            </a:r>
          </a:p>
        </p:txBody>
      </p:sp>
      <p:sp>
        <p:nvSpPr>
          <p:cNvPr id="102" name="TextBox 101">
            <a:extLst>
              <a:ext uri="{FF2B5EF4-FFF2-40B4-BE49-F238E27FC236}">
                <a16:creationId xmlns:a16="http://schemas.microsoft.com/office/drawing/2014/main" id="{43CFA4F1-7118-4F44-840E-7F1D6104DD58}"/>
              </a:ext>
            </a:extLst>
          </p:cNvPr>
          <p:cNvSpPr txBox="1"/>
          <p:nvPr/>
        </p:nvSpPr>
        <p:spPr>
          <a:xfrm>
            <a:off x="2290734" y="5951972"/>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Where a word’s sound and/or spelling </a:t>
            </a:r>
            <a:r>
              <a:rPr lang="en-US" sz="1200" b="1" dirty="0">
                <a:latin typeface="Lato" panose="020F0502020204030203" pitchFamily="34" charset="0"/>
                <a:ea typeface="Lato" panose="020F0502020204030203" pitchFamily="34" charset="0"/>
                <a:cs typeface="Lato" panose="020F0502020204030203" pitchFamily="34" charset="0"/>
              </a:rPr>
              <a:t>mimic</a:t>
            </a:r>
            <a:r>
              <a:rPr lang="en-US" sz="1200" dirty="0">
                <a:latin typeface="Lato" panose="020F0502020204030203" pitchFamily="34" charset="0"/>
                <a:ea typeface="Lato" panose="020F0502020204030203" pitchFamily="34" charset="0"/>
                <a:cs typeface="Lato" panose="020F0502020204030203" pitchFamily="34" charset="0"/>
              </a:rPr>
              <a:t> a</a:t>
            </a:r>
            <a:r>
              <a:rPr lang="en-US" sz="1200" b="1" dirty="0">
                <a:latin typeface="Lato" panose="020F0502020204030203" pitchFamily="34" charset="0"/>
                <a:ea typeface="Lato" panose="020F0502020204030203" pitchFamily="34" charset="0"/>
                <a:cs typeface="Lato" panose="020F0502020204030203" pitchFamily="34" charset="0"/>
              </a:rPr>
              <a:t> sound</a:t>
            </a:r>
            <a:r>
              <a:rPr lang="en-US" sz="1200" dirty="0">
                <a:latin typeface="Lato" panose="020F0502020204030203" pitchFamily="34" charset="0"/>
                <a:ea typeface="Lato" panose="020F0502020204030203" pitchFamily="34" charset="0"/>
                <a:cs typeface="Lato" panose="020F0502020204030203" pitchFamily="34" charset="0"/>
              </a:rPr>
              <a:t>.</a:t>
            </a:r>
          </a:p>
        </p:txBody>
      </p:sp>
      <p:sp>
        <p:nvSpPr>
          <p:cNvPr id="103" name="TextBox 102">
            <a:extLst>
              <a:ext uri="{FF2B5EF4-FFF2-40B4-BE49-F238E27FC236}">
                <a16:creationId xmlns:a16="http://schemas.microsoft.com/office/drawing/2014/main" id="{7E09725B-2183-814C-9746-7FBBD86332EA}"/>
              </a:ext>
            </a:extLst>
          </p:cNvPr>
          <p:cNvSpPr txBox="1"/>
          <p:nvPr/>
        </p:nvSpPr>
        <p:spPr>
          <a:xfrm>
            <a:off x="427881" y="1044912"/>
            <a:ext cx="8931090"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Before viewing </a:t>
            </a:r>
            <a:r>
              <a:rPr lang="en-US" sz="1400" dirty="0">
                <a:latin typeface="Lato" panose="020F0502020204030203" pitchFamily="34" charset="0"/>
                <a:ea typeface="Lato" panose="020F0502020204030203" pitchFamily="34" charset="0"/>
                <a:cs typeface="Lato" panose="020F0502020204030203" pitchFamily="34" charset="0"/>
                <a:hlinkClick r:id="rId2"/>
              </a:rPr>
              <a:t>the clip</a:t>
            </a:r>
            <a:r>
              <a:rPr lang="en-US" sz="1400" dirty="0">
                <a:latin typeface="Lato" panose="020F0502020204030203" pitchFamily="34" charset="0"/>
                <a:ea typeface="Lato" panose="020F0502020204030203" pitchFamily="34" charset="0"/>
                <a:cs typeface="Lato" panose="020F0502020204030203" pitchFamily="34" charset="0"/>
              </a:rPr>
              <a:t>, match the figurative language techniques below to their correct definition.</a:t>
            </a:r>
          </a:p>
          <a:p>
            <a:r>
              <a:rPr lang="en-US" sz="1400" dirty="0">
                <a:latin typeface="Lato" panose="020F0502020204030203" pitchFamily="34" charset="0"/>
                <a:ea typeface="Lato" panose="020F0502020204030203" pitchFamily="34" charset="0"/>
                <a:cs typeface="Lato" panose="020F0502020204030203" pitchFamily="34" charset="0"/>
              </a:rPr>
              <a:t>	</a:t>
            </a:r>
          </a:p>
        </p:txBody>
      </p:sp>
      <p:sp>
        <p:nvSpPr>
          <p:cNvPr id="104" name="TextBox 103">
            <a:extLst>
              <a:ext uri="{FF2B5EF4-FFF2-40B4-BE49-F238E27FC236}">
                <a16:creationId xmlns:a16="http://schemas.microsoft.com/office/drawing/2014/main" id="{16969FA1-2AAC-8D40-81C3-F75142D3AF2B}"/>
              </a:ext>
            </a:extLst>
          </p:cNvPr>
          <p:cNvSpPr txBox="1"/>
          <p:nvPr/>
        </p:nvSpPr>
        <p:spPr>
          <a:xfrm>
            <a:off x="437053" y="1340376"/>
            <a:ext cx="8921918" cy="276999"/>
          </a:xfrm>
          <a:prstGeom prst="rect">
            <a:avLst/>
          </a:prstGeom>
          <a:noFill/>
        </p:spPr>
        <p:txBody>
          <a:bodyPr wrap="square" rtlCol="0">
            <a:spAutoFit/>
          </a:bodyPr>
          <a:lstStyle/>
          <a:p>
            <a:pPr algn="ctr"/>
            <a:r>
              <a:rPr lang="en-US" sz="1200" i="1" dirty="0">
                <a:latin typeface="Lato" panose="020F0502020204030203" pitchFamily="34" charset="0"/>
                <a:ea typeface="Lato" panose="020F0502020204030203" pitchFamily="34" charset="0"/>
                <a:cs typeface="Lato" panose="020F0502020204030203" pitchFamily="34" charset="0"/>
              </a:rPr>
              <a:t>Repetition; Rhetorical Questions; Simile; Metaphor; Juxtaposition; Onomatopoeia</a:t>
            </a:r>
            <a:endParaRPr lang="en-US" sz="1200" i="1" dirty="0"/>
          </a:p>
        </p:txBody>
      </p:sp>
      <p:sp>
        <p:nvSpPr>
          <p:cNvPr id="106" name="TextBox 105">
            <a:extLst>
              <a:ext uri="{FF2B5EF4-FFF2-40B4-BE49-F238E27FC236}">
                <a16:creationId xmlns:a16="http://schemas.microsoft.com/office/drawing/2014/main" id="{3A36E520-86E3-644A-BD35-C99F20C5007E}"/>
              </a:ext>
            </a:extLst>
          </p:cNvPr>
          <p:cNvSpPr txBox="1"/>
          <p:nvPr/>
        </p:nvSpPr>
        <p:spPr>
          <a:xfrm>
            <a:off x="7233557" y="6611779"/>
            <a:ext cx="2982686" cy="246221"/>
          </a:xfrm>
          <a:prstGeom prst="rect">
            <a:avLst/>
          </a:prstGeom>
          <a:noFill/>
        </p:spPr>
        <p:txBody>
          <a:bodyPr wrap="square" rtlCol="0">
            <a:spAutoFit/>
          </a:bodyPr>
          <a:lstStyle/>
          <a:p>
            <a:pPr algn="ctr"/>
            <a:r>
              <a:rPr lang="en-US" sz="1000" dirty="0"/>
              <a:t>© Growth Through the Middle Years 2019 </a:t>
            </a:r>
          </a:p>
        </p:txBody>
      </p:sp>
      <p:sp>
        <p:nvSpPr>
          <p:cNvPr id="107" name="TextBox 106">
            <a:extLst>
              <a:ext uri="{FF2B5EF4-FFF2-40B4-BE49-F238E27FC236}">
                <a16:creationId xmlns:a16="http://schemas.microsoft.com/office/drawing/2014/main" id="{2269B48E-7A98-5044-A3FA-C57FE4F08620}"/>
              </a:ext>
            </a:extLst>
          </p:cNvPr>
          <p:cNvSpPr txBox="1"/>
          <p:nvPr/>
        </p:nvSpPr>
        <p:spPr>
          <a:xfrm>
            <a:off x="203027" y="67622"/>
            <a:ext cx="3050105" cy="276999"/>
          </a:xfrm>
          <a:prstGeom prst="rect">
            <a:avLst/>
          </a:prstGeom>
          <a:noFill/>
        </p:spPr>
        <p:txBody>
          <a:bodyPr wrap="square" rtlCol="0">
            <a:spAutoFit/>
          </a:bodyPr>
          <a:lstStyle/>
          <a:p>
            <a:r>
              <a:rPr lang="en-US" sz="1200" dirty="0"/>
              <a:t>Name: </a:t>
            </a:r>
            <a:r>
              <a:rPr lang="en-US" sz="1200" dirty="0">
                <a:latin typeface="Times New Roman" panose="02020603050405020304" pitchFamily="18" charset="0"/>
                <a:cs typeface="Times New Roman" panose="02020603050405020304" pitchFamily="18" charset="0"/>
              </a:rPr>
              <a:t>_______________________</a:t>
            </a:r>
          </a:p>
        </p:txBody>
      </p:sp>
      <p:sp>
        <p:nvSpPr>
          <p:cNvPr id="108" name="TextBox 107">
            <a:extLst>
              <a:ext uri="{FF2B5EF4-FFF2-40B4-BE49-F238E27FC236}">
                <a16:creationId xmlns:a16="http://schemas.microsoft.com/office/drawing/2014/main" id="{F67C8009-1BF2-5C48-9B54-A60830C24A8C}"/>
              </a:ext>
            </a:extLst>
          </p:cNvPr>
          <p:cNvSpPr txBox="1"/>
          <p:nvPr/>
        </p:nvSpPr>
        <p:spPr>
          <a:xfrm>
            <a:off x="6992595" y="66407"/>
            <a:ext cx="3050105" cy="276999"/>
          </a:xfrm>
          <a:prstGeom prst="rect">
            <a:avLst/>
          </a:prstGeom>
          <a:noFill/>
        </p:spPr>
        <p:txBody>
          <a:bodyPr wrap="square" rtlCol="0">
            <a:spAutoFit/>
          </a:bodyPr>
          <a:lstStyle/>
          <a:p>
            <a:r>
              <a:rPr lang="en-US" sz="1200" dirty="0"/>
              <a:t>Date: </a:t>
            </a:r>
            <a:r>
              <a:rPr lang="en-US" sz="1200" dirty="0">
                <a:latin typeface="Times New Roman" panose="02020603050405020304" pitchFamily="18" charset="0"/>
                <a:cs typeface="Times New Roman" panose="02020603050405020304" pitchFamily="18" charset="0"/>
              </a:rPr>
              <a:t>__/__/___		</a:t>
            </a:r>
            <a:r>
              <a:rPr lang="en-US" sz="1200" dirty="0">
                <a:latin typeface="Lato" panose="020F0502020204030203" pitchFamily="34" charset="0"/>
                <a:ea typeface="Lato" panose="020F0502020204030203" pitchFamily="34" charset="0"/>
                <a:cs typeface="Lato" panose="020F0502020204030203" pitchFamily="34" charset="0"/>
              </a:rPr>
              <a:t>Class: </a:t>
            </a:r>
            <a:r>
              <a:rPr lang="en-US" sz="1200" dirty="0">
                <a:latin typeface="Times New Roman" panose="02020603050405020304" pitchFamily="18" charset="0"/>
                <a:cs typeface="Times New Roman" panose="02020603050405020304" pitchFamily="18" charset="0"/>
              </a:rPr>
              <a:t>_____</a:t>
            </a:r>
            <a:endParaRPr lang="en-US" sz="1200" dirty="0">
              <a:latin typeface="Lato" panose="020F0502020204030203" pitchFamily="34" charset="0"/>
              <a:ea typeface="Lato" panose="020F0502020204030203" pitchFamily="34" charset="0"/>
              <a:cs typeface="Lato" panose="020F0502020204030203" pitchFamily="34" charset="0"/>
            </a:endParaRPr>
          </a:p>
        </p:txBody>
      </p:sp>
      <p:pic>
        <p:nvPicPr>
          <p:cNvPr id="109" name="Picture 8" descr="Image result for quotation marks">
            <a:extLst>
              <a:ext uri="{FF2B5EF4-FFF2-40B4-BE49-F238E27FC236}">
                <a16:creationId xmlns:a16="http://schemas.microsoft.com/office/drawing/2014/main" id="{706873EC-16FA-794D-9AE8-2FE4ED232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2615939"/>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Image result for quotation marks">
            <a:extLst>
              <a:ext uri="{FF2B5EF4-FFF2-40B4-BE49-F238E27FC236}">
                <a16:creationId xmlns:a16="http://schemas.microsoft.com/office/drawing/2014/main" id="{31433D95-972A-CB4D-85D3-13954F1A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3290386"/>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Image result for quotation marks">
            <a:extLst>
              <a:ext uri="{FF2B5EF4-FFF2-40B4-BE49-F238E27FC236}">
                <a16:creationId xmlns:a16="http://schemas.microsoft.com/office/drawing/2014/main" id="{2404268D-FF00-384E-99FE-8E8CF3DB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3954174"/>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Image result for quotation marks">
            <a:extLst>
              <a:ext uri="{FF2B5EF4-FFF2-40B4-BE49-F238E27FC236}">
                <a16:creationId xmlns:a16="http://schemas.microsoft.com/office/drawing/2014/main" id="{2D7270F6-19E8-954E-8819-11F11227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4670356"/>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Image result for quotation marks">
            <a:extLst>
              <a:ext uri="{FF2B5EF4-FFF2-40B4-BE49-F238E27FC236}">
                <a16:creationId xmlns:a16="http://schemas.microsoft.com/office/drawing/2014/main" id="{E8C3114A-4B2C-3A4F-8871-220263349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5317408"/>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Image result for quotation marks">
            <a:extLst>
              <a:ext uri="{FF2B5EF4-FFF2-40B4-BE49-F238E27FC236}">
                <a16:creationId xmlns:a16="http://schemas.microsoft.com/office/drawing/2014/main" id="{1B64743D-9D22-9D41-9720-06F3EC60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5973016"/>
            <a:ext cx="163456" cy="136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C3BD59-BE22-7E4B-A74F-886523FAD1F4}"/>
              </a:ext>
            </a:extLst>
          </p:cNvPr>
          <p:cNvSpPr txBox="1"/>
          <p:nvPr/>
        </p:nvSpPr>
        <p:spPr>
          <a:xfrm>
            <a:off x="427881" y="6532664"/>
            <a:ext cx="3658694" cy="461665"/>
          </a:xfrm>
          <a:prstGeom prst="rect">
            <a:avLst/>
          </a:prstGeom>
          <a:noFill/>
        </p:spPr>
        <p:txBody>
          <a:bodyPr wrap="none" rtlCol="0">
            <a:spAutoFit/>
          </a:bodyPr>
          <a:lstStyle/>
          <a:p>
            <a:r>
              <a:rPr lang="en-AU" sz="1200" u="sng" dirty="0">
                <a:hlinkClick r:id="rId4"/>
              </a:rPr>
              <a:t>Clip</a:t>
            </a:r>
            <a:r>
              <a:rPr lang="en-AU" sz="1200" u="sng" dirty="0">
                <a:hlinkClick r:id="rId2"/>
              </a:rPr>
              <a:t>: </a:t>
            </a:r>
            <a:r>
              <a:rPr lang="en-AU" sz="1200" dirty="0">
                <a:hlinkClick r:id="rId2"/>
              </a:rPr>
              <a:t>https://www.youtube.com/watch?v=ccx2VMZbErE</a:t>
            </a:r>
            <a:endParaRPr lang="en-AU" sz="1200" dirty="0"/>
          </a:p>
          <a:p>
            <a:endParaRPr lang="en-US" sz="1200" dirty="0"/>
          </a:p>
        </p:txBody>
      </p:sp>
    </p:spTree>
    <p:extLst>
      <p:ext uri="{BB962C8B-B14F-4D97-AF65-F5344CB8AC3E}">
        <p14:creationId xmlns:p14="http://schemas.microsoft.com/office/powerpoint/2010/main" val="423534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C5B41F4C-ABFC-2F4A-B0C5-460804584D49}"/>
              </a:ext>
            </a:extLst>
          </p:cNvPr>
          <p:cNvSpPr/>
          <p:nvPr/>
        </p:nvSpPr>
        <p:spPr>
          <a:xfrm>
            <a:off x="2229105" y="1375414"/>
            <a:ext cx="5347014" cy="1993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955C84-82D1-F84F-B69E-A17021615B01}"/>
              </a:ext>
            </a:extLst>
          </p:cNvPr>
          <p:cNvSpPr txBox="1"/>
          <p:nvPr/>
        </p:nvSpPr>
        <p:spPr>
          <a:xfrm>
            <a:off x="437085" y="2148875"/>
            <a:ext cx="1721223"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Technique</a:t>
            </a:r>
          </a:p>
        </p:txBody>
      </p:sp>
      <p:sp>
        <p:nvSpPr>
          <p:cNvPr id="6" name="TextBox 5">
            <a:extLst>
              <a:ext uri="{FF2B5EF4-FFF2-40B4-BE49-F238E27FC236}">
                <a16:creationId xmlns:a16="http://schemas.microsoft.com/office/drawing/2014/main" id="{C7E1B3D3-40DB-9E41-ABD1-C490F585598D}"/>
              </a:ext>
            </a:extLst>
          </p:cNvPr>
          <p:cNvSpPr txBox="1"/>
          <p:nvPr/>
        </p:nvSpPr>
        <p:spPr>
          <a:xfrm>
            <a:off x="2158309" y="2148875"/>
            <a:ext cx="2610032"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Definition</a:t>
            </a:r>
          </a:p>
        </p:txBody>
      </p:sp>
      <p:sp>
        <p:nvSpPr>
          <p:cNvPr id="10" name="TextBox 9">
            <a:extLst>
              <a:ext uri="{FF2B5EF4-FFF2-40B4-BE49-F238E27FC236}">
                <a16:creationId xmlns:a16="http://schemas.microsoft.com/office/drawing/2014/main" id="{E467084E-18C2-AA4F-AA9E-D57B5A7D0858}"/>
              </a:ext>
            </a:extLst>
          </p:cNvPr>
          <p:cNvSpPr txBox="1"/>
          <p:nvPr/>
        </p:nvSpPr>
        <p:spPr>
          <a:xfrm>
            <a:off x="4907238" y="2148876"/>
            <a:ext cx="1739627"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Tally </a:t>
            </a:r>
            <a:r>
              <a:rPr lang="en-US" sz="1400" b="1" dirty="0">
                <a:latin typeface="Lato" panose="020F0502020204030203" pitchFamily="34" charset="0"/>
                <a:ea typeface="Lato" panose="020F0502020204030203" pitchFamily="34" charset="0"/>
                <a:cs typeface="Lato" panose="020F0502020204030203" pitchFamily="34" charset="0"/>
                <a:hlinkClick r:id="rId2"/>
              </a:rPr>
              <a:t>in clip </a:t>
            </a:r>
            <a:r>
              <a:rPr lang="en-US" sz="1000" b="1" dirty="0">
                <a:latin typeface="Lato" panose="020F0502020204030203" pitchFamily="34" charset="0"/>
                <a:ea typeface="Lato" panose="020F0502020204030203" pitchFamily="34" charset="0"/>
                <a:cs typeface="Lato" panose="020F0502020204030203" pitchFamily="34" charset="0"/>
              </a:rPr>
              <a:t>(number)</a:t>
            </a:r>
          </a:p>
        </p:txBody>
      </p:sp>
      <p:sp>
        <p:nvSpPr>
          <p:cNvPr id="13" name="TextBox 12">
            <a:extLst>
              <a:ext uri="{FF2B5EF4-FFF2-40B4-BE49-F238E27FC236}">
                <a16:creationId xmlns:a16="http://schemas.microsoft.com/office/drawing/2014/main" id="{A582F098-BA0C-BC47-B96F-954C2FD9F1F2}"/>
              </a:ext>
            </a:extLst>
          </p:cNvPr>
          <p:cNvSpPr txBox="1"/>
          <p:nvPr/>
        </p:nvSpPr>
        <p:spPr>
          <a:xfrm>
            <a:off x="6785757" y="2150809"/>
            <a:ext cx="2573228" cy="340519"/>
          </a:xfrm>
          <a:prstGeom prst="roundRect">
            <a:avLst/>
          </a:prstGeom>
          <a:solidFill>
            <a:schemeClr val="bg1">
              <a:lumMod val="95000"/>
            </a:schemeClr>
          </a:solidFill>
          <a:ln>
            <a:solidFill>
              <a:schemeClr val="tx1"/>
            </a:solidFill>
          </a:ln>
        </p:spPr>
        <p:txBody>
          <a:bodyPr wrap="square" rtlCol="0">
            <a:spAutoFit/>
          </a:bodyPr>
          <a:lstStyle/>
          <a:p>
            <a:pPr algn="ctr"/>
            <a:r>
              <a:rPr lang="en-US" sz="1400" b="1" dirty="0">
                <a:latin typeface="Lato" panose="020F0502020204030203" pitchFamily="34" charset="0"/>
                <a:ea typeface="Lato" panose="020F0502020204030203" pitchFamily="34" charset="0"/>
                <a:cs typeface="Lato" panose="020F0502020204030203" pitchFamily="34" charset="0"/>
              </a:rPr>
              <a:t>Example from </a:t>
            </a:r>
            <a:r>
              <a:rPr lang="en-US" sz="1400" b="1" dirty="0">
                <a:latin typeface="Lato" panose="020F0502020204030203" pitchFamily="34" charset="0"/>
                <a:ea typeface="Lato" panose="020F0502020204030203" pitchFamily="34" charset="0"/>
                <a:cs typeface="Lato" panose="020F0502020204030203" pitchFamily="34" charset="0"/>
                <a:hlinkClick r:id="rId2"/>
              </a:rPr>
              <a:t>clip</a:t>
            </a:r>
            <a:endParaRPr lang="en-US" sz="14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4" name="Table 13">
            <a:extLst>
              <a:ext uri="{FF2B5EF4-FFF2-40B4-BE49-F238E27FC236}">
                <a16:creationId xmlns:a16="http://schemas.microsoft.com/office/drawing/2014/main" id="{280D3260-60FA-4D49-B78F-21122D25B0ED}"/>
              </a:ext>
            </a:extLst>
          </p:cNvPr>
          <p:cNvGraphicFramePr>
            <a:graphicFrameLocks noGrp="1"/>
          </p:cNvGraphicFramePr>
          <p:nvPr/>
        </p:nvGraphicFramePr>
        <p:xfrm>
          <a:off x="437082" y="1731469"/>
          <a:ext cx="8931061" cy="340519"/>
        </p:xfrm>
        <a:graphic>
          <a:graphicData uri="http://schemas.openxmlformats.org/drawingml/2006/table">
            <a:tbl>
              <a:tblPr firstRow="1" bandRow="1">
                <a:tableStyleId>{5C22544A-7EE6-4342-B048-85BDC9FD1C3A}</a:tableStyleId>
              </a:tblPr>
              <a:tblGrid>
                <a:gridCol w="4403859">
                  <a:extLst>
                    <a:ext uri="{9D8B030D-6E8A-4147-A177-3AD203B41FA5}">
                      <a16:colId xmlns:a16="http://schemas.microsoft.com/office/drawing/2014/main" val="1932903774"/>
                    </a:ext>
                  </a:extLst>
                </a:gridCol>
                <a:gridCol w="1869404">
                  <a:extLst>
                    <a:ext uri="{9D8B030D-6E8A-4147-A177-3AD203B41FA5}">
                      <a16:colId xmlns:a16="http://schemas.microsoft.com/office/drawing/2014/main" val="2887962399"/>
                    </a:ext>
                  </a:extLst>
                </a:gridCol>
                <a:gridCol w="2657798">
                  <a:extLst>
                    <a:ext uri="{9D8B030D-6E8A-4147-A177-3AD203B41FA5}">
                      <a16:colId xmlns:a16="http://schemas.microsoft.com/office/drawing/2014/main" val="848603918"/>
                    </a:ext>
                  </a:extLst>
                </a:gridCol>
              </a:tblGrid>
              <a:tr h="340519">
                <a:tc>
                  <a:txBody>
                    <a:bodyPr/>
                    <a:lstStyle/>
                    <a:p>
                      <a:pPr algn="ctr"/>
                      <a:r>
                        <a:rPr lang="en-US" sz="1400" dirty="0"/>
                        <a:t>Before viewing</a:t>
                      </a:r>
                    </a:p>
                  </a:txBody>
                  <a:tcPr anchor="ctr">
                    <a:solidFill>
                      <a:schemeClr val="accent2"/>
                    </a:solidFill>
                  </a:tcPr>
                </a:tc>
                <a:tc>
                  <a:txBody>
                    <a:bodyPr/>
                    <a:lstStyle/>
                    <a:p>
                      <a:pPr algn="ctr"/>
                      <a:r>
                        <a:rPr lang="en-US" sz="1400" dirty="0"/>
                        <a:t>First viewing</a:t>
                      </a:r>
                    </a:p>
                  </a:txBody>
                  <a:tcPr anchor="ctr">
                    <a:solidFill>
                      <a:schemeClr val="accent6"/>
                    </a:solidFill>
                  </a:tcPr>
                </a:tc>
                <a:tc>
                  <a:txBody>
                    <a:bodyPr/>
                    <a:lstStyle/>
                    <a:p>
                      <a:pPr algn="ctr"/>
                      <a:r>
                        <a:rPr lang="en-US" sz="1400" dirty="0"/>
                        <a:t>Second viewing</a:t>
                      </a:r>
                    </a:p>
                  </a:txBody>
                  <a:tcPr anchor="ctr">
                    <a:solidFill>
                      <a:srgbClr val="00B0F0"/>
                    </a:solidFill>
                  </a:tcPr>
                </a:tc>
                <a:extLst>
                  <a:ext uri="{0D108BD9-81ED-4DB2-BD59-A6C34878D82A}">
                    <a16:rowId xmlns:a16="http://schemas.microsoft.com/office/drawing/2014/main" val="2101722279"/>
                  </a:ext>
                </a:extLst>
              </a:tr>
            </a:tbl>
          </a:graphicData>
        </a:graphic>
      </p:graphicFrame>
      <p:sp>
        <p:nvSpPr>
          <p:cNvPr id="15" name="TextBox 14">
            <a:extLst>
              <a:ext uri="{FF2B5EF4-FFF2-40B4-BE49-F238E27FC236}">
                <a16:creationId xmlns:a16="http://schemas.microsoft.com/office/drawing/2014/main" id="{753B900C-957C-EF43-850F-EF7AB0AE12B6}"/>
              </a:ext>
            </a:extLst>
          </p:cNvPr>
          <p:cNvSpPr txBox="1"/>
          <p:nvPr/>
        </p:nvSpPr>
        <p:spPr>
          <a:xfrm>
            <a:off x="427881" y="551621"/>
            <a:ext cx="8940261" cy="430887"/>
          </a:xfrm>
          <a:prstGeom prst="rect">
            <a:avLst/>
          </a:prstGeom>
          <a:noFill/>
        </p:spPr>
        <p:txBody>
          <a:bodyPr wrap="square" rtlCol="0">
            <a:spAutoFit/>
          </a:bodyPr>
          <a:lstStyle/>
          <a:p>
            <a:pPr algn="ctr"/>
            <a:r>
              <a:rPr lang="en-US" sz="2200" b="1" dirty="0">
                <a:solidFill>
                  <a:srgbClr val="FF0000"/>
                </a:solidFill>
                <a:latin typeface="Lato" panose="020F0502020204030203" pitchFamily="34" charset="0"/>
                <a:ea typeface="Lato" panose="020F0502020204030203" pitchFamily="34" charset="0"/>
                <a:cs typeface="Lato" panose="020F0502020204030203" pitchFamily="34" charset="0"/>
              </a:rPr>
              <a:t>ANSWERS</a:t>
            </a:r>
            <a:r>
              <a:rPr lang="en-US" sz="2200" b="1" dirty="0">
                <a:latin typeface="Lato" panose="020F0502020204030203" pitchFamily="34" charset="0"/>
                <a:ea typeface="Lato" panose="020F0502020204030203" pitchFamily="34" charset="0"/>
                <a:cs typeface="Lato" panose="020F0502020204030203" pitchFamily="34" charset="0"/>
              </a:rPr>
              <a:t> Figurative Language in the Marvel Universe (2015 - 2019) </a:t>
            </a:r>
          </a:p>
        </p:txBody>
      </p:sp>
      <p:sp>
        <p:nvSpPr>
          <p:cNvPr id="49" name="TextBox 48">
            <a:extLst>
              <a:ext uri="{FF2B5EF4-FFF2-40B4-BE49-F238E27FC236}">
                <a16:creationId xmlns:a16="http://schemas.microsoft.com/office/drawing/2014/main" id="{E91FF313-4BA2-4644-B17B-5445211592F8}"/>
              </a:ext>
            </a:extLst>
          </p:cNvPr>
          <p:cNvSpPr txBox="1"/>
          <p:nvPr/>
        </p:nvSpPr>
        <p:spPr>
          <a:xfrm>
            <a:off x="437066" y="2591739"/>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0" name="TextBox 49">
            <a:extLst>
              <a:ext uri="{FF2B5EF4-FFF2-40B4-BE49-F238E27FC236}">
                <a16:creationId xmlns:a16="http://schemas.microsoft.com/office/drawing/2014/main" id="{573FEF0C-654B-C24F-9C61-46417DF2815E}"/>
              </a:ext>
            </a:extLst>
          </p:cNvPr>
          <p:cNvSpPr txBox="1"/>
          <p:nvPr/>
        </p:nvSpPr>
        <p:spPr>
          <a:xfrm>
            <a:off x="2158294" y="2584983"/>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1" name="TextBox 50">
            <a:extLst>
              <a:ext uri="{FF2B5EF4-FFF2-40B4-BE49-F238E27FC236}">
                <a16:creationId xmlns:a16="http://schemas.microsoft.com/office/drawing/2014/main" id="{2D4C27F4-31A4-4044-A2C7-47929C266ECD}"/>
              </a:ext>
            </a:extLst>
          </p:cNvPr>
          <p:cNvSpPr txBox="1"/>
          <p:nvPr/>
        </p:nvSpPr>
        <p:spPr>
          <a:xfrm>
            <a:off x="4907224" y="2584984"/>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2" name="TextBox 51">
            <a:extLst>
              <a:ext uri="{FF2B5EF4-FFF2-40B4-BE49-F238E27FC236}">
                <a16:creationId xmlns:a16="http://schemas.microsoft.com/office/drawing/2014/main" id="{5D44892A-F1CC-254E-B7E6-3AA47FD4B7A0}"/>
              </a:ext>
            </a:extLst>
          </p:cNvPr>
          <p:cNvSpPr txBox="1"/>
          <p:nvPr/>
        </p:nvSpPr>
        <p:spPr>
          <a:xfrm>
            <a:off x="6785742" y="2586917"/>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3" name="TextBox 52">
            <a:extLst>
              <a:ext uri="{FF2B5EF4-FFF2-40B4-BE49-F238E27FC236}">
                <a16:creationId xmlns:a16="http://schemas.microsoft.com/office/drawing/2014/main" id="{20306D5A-4C02-4144-9148-25BE448D6499}"/>
              </a:ext>
            </a:extLst>
          </p:cNvPr>
          <p:cNvSpPr txBox="1"/>
          <p:nvPr/>
        </p:nvSpPr>
        <p:spPr>
          <a:xfrm>
            <a:off x="437062" y="3259188"/>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4" name="TextBox 53">
            <a:extLst>
              <a:ext uri="{FF2B5EF4-FFF2-40B4-BE49-F238E27FC236}">
                <a16:creationId xmlns:a16="http://schemas.microsoft.com/office/drawing/2014/main" id="{D3D588A7-97A5-9545-BAB5-42AC44FEB211}"/>
              </a:ext>
            </a:extLst>
          </p:cNvPr>
          <p:cNvSpPr txBox="1"/>
          <p:nvPr/>
        </p:nvSpPr>
        <p:spPr>
          <a:xfrm>
            <a:off x="2158295" y="3252901"/>
            <a:ext cx="2610034" cy="578882"/>
          </a:xfrm>
          <a:prstGeom prst="roundRect">
            <a:avLst/>
          </a:prstGeom>
          <a:solidFill>
            <a:schemeClr val="bg1">
              <a:lumMod val="95000"/>
            </a:schemeClr>
          </a:solid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5" name="TextBox 54">
            <a:extLst>
              <a:ext uri="{FF2B5EF4-FFF2-40B4-BE49-F238E27FC236}">
                <a16:creationId xmlns:a16="http://schemas.microsoft.com/office/drawing/2014/main" id="{D69F673E-0DA5-8243-95AE-DE27F25BB7A4}"/>
              </a:ext>
            </a:extLst>
          </p:cNvPr>
          <p:cNvSpPr txBox="1"/>
          <p:nvPr/>
        </p:nvSpPr>
        <p:spPr>
          <a:xfrm>
            <a:off x="4907225" y="3252902"/>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6" name="TextBox 55">
            <a:extLst>
              <a:ext uri="{FF2B5EF4-FFF2-40B4-BE49-F238E27FC236}">
                <a16:creationId xmlns:a16="http://schemas.microsoft.com/office/drawing/2014/main" id="{0F41463B-7723-E547-BECB-93CD93AD30E8}"/>
              </a:ext>
            </a:extLst>
          </p:cNvPr>
          <p:cNvSpPr txBox="1"/>
          <p:nvPr/>
        </p:nvSpPr>
        <p:spPr>
          <a:xfrm>
            <a:off x="6785742" y="3256771"/>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7" name="TextBox 56">
            <a:extLst>
              <a:ext uri="{FF2B5EF4-FFF2-40B4-BE49-F238E27FC236}">
                <a16:creationId xmlns:a16="http://schemas.microsoft.com/office/drawing/2014/main" id="{A8B7B34F-2DF7-5B42-A0E6-4B9A8E11544F}"/>
              </a:ext>
            </a:extLst>
          </p:cNvPr>
          <p:cNvSpPr txBox="1"/>
          <p:nvPr/>
        </p:nvSpPr>
        <p:spPr>
          <a:xfrm>
            <a:off x="437062" y="3920589"/>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8" name="TextBox 57">
            <a:extLst>
              <a:ext uri="{FF2B5EF4-FFF2-40B4-BE49-F238E27FC236}">
                <a16:creationId xmlns:a16="http://schemas.microsoft.com/office/drawing/2014/main" id="{71CFE7D7-F7F4-8546-909E-61DAC72AFBF7}"/>
              </a:ext>
            </a:extLst>
          </p:cNvPr>
          <p:cNvSpPr txBox="1"/>
          <p:nvPr/>
        </p:nvSpPr>
        <p:spPr>
          <a:xfrm>
            <a:off x="2158295" y="3920823"/>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59" name="TextBox 58">
            <a:extLst>
              <a:ext uri="{FF2B5EF4-FFF2-40B4-BE49-F238E27FC236}">
                <a16:creationId xmlns:a16="http://schemas.microsoft.com/office/drawing/2014/main" id="{71D58735-7277-114E-8E74-DFB0BFA3F3DE}"/>
              </a:ext>
            </a:extLst>
          </p:cNvPr>
          <p:cNvSpPr txBox="1"/>
          <p:nvPr/>
        </p:nvSpPr>
        <p:spPr>
          <a:xfrm>
            <a:off x="4907225" y="3920824"/>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60" name="TextBox 59">
            <a:extLst>
              <a:ext uri="{FF2B5EF4-FFF2-40B4-BE49-F238E27FC236}">
                <a16:creationId xmlns:a16="http://schemas.microsoft.com/office/drawing/2014/main" id="{F5202889-01DD-D14E-B990-0825C99EF44E}"/>
              </a:ext>
            </a:extLst>
          </p:cNvPr>
          <p:cNvSpPr txBox="1"/>
          <p:nvPr/>
        </p:nvSpPr>
        <p:spPr>
          <a:xfrm>
            <a:off x="6785742" y="3920823"/>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5" name="TextBox 84">
            <a:extLst>
              <a:ext uri="{FF2B5EF4-FFF2-40B4-BE49-F238E27FC236}">
                <a16:creationId xmlns:a16="http://schemas.microsoft.com/office/drawing/2014/main" id="{7096FB5E-34D9-CE41-9AE4-E39E48D1EEF2}"/>
              </a:ext>
            </a:extLst>
          </p:cNvPr>
          <p:cNvSpPr txBox="1"/>
          <p:nvPr/>
        </p:nvSpPr>
        <p:spPr>
          <a:xfrm>
            <a:off x="437053" y="4611629"/>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6" name="TextBox 85">
            <a:extLst>
              <a:ext uri="{FF2B5EF4-FFF2-40B4-BE49-F238E27FC236}">
                <a16:creationId xmlns:a16="http://schemas.microsoft.com/office/drawing/2014/main" id="{4D1D3158-08F5-C24F-A3B7-2AC136CFF819}"/>
              </a:ext>
            </a:extLst>
          </p:cNvPr>
          <p:cNvSpPr txBox="1"/>
          <p:nvPr/>
        </p:nvSpPr>
        <p:spPr>
          <a:xfrm>
            <a:off x="2158294" y="4611865"/>
            <a:ext cx="2610034"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7" name="TextBox 86">
            <a:extLst>
              <a:ext uri="{FF2B5EF4-FFF2-40B4-BE49-F238E27FC236}">
                <a16:creationId xmlns:a16="http://schemas.microsoft.com/office/drawing/2014/main" id="{B6E42D87-A6AD-F047-8B1E-2F90F718DE3F}"/>
              </a:ext>
            </a:extLst>
          </p:cNvPr>
          <p:cNvSpPr txBox="1"/>
          <p:nvPr/>
        </p:nvSpPr>
        <p:spPr>
          <a:xfrm>
            <a:off x="4907224" y="4611866"/>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8" name="TextBox 87">
            <a:extLst>
              <a:ext uri="{FF2B5EF4-FFF2-40B4-BE49-F238E27FC236}">
                <a16:creationId xmlns:a16="http://schemas.microsoft.com/office/drawing/2014/main" id="{F88D3FF0-A5E9-9043-BC39-1CDBE45983B3}"/>
              </a:ext>
            </a:extLst>
          </p:cNvPr>
          <p:cNvSpPr txBox="1"/>
          <p:nvPr/>
        </p:nvSpPr>
        <p:spPr>
          <a:xfrm>
            <a:off x="6785742" y="4613799"/>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89" name="TextBox 88">
            <a:extLst>
              <a:ext uri="{FF2B5EF4-FFF2-40B4-BE49-F238E27FC236}">
                <a16:creationId xmlns:a16="http://schemas.microsoft.com/office/drawing/2014/main" id="{0FF7900D-801D-1C44-AEC4-D6B4D7D9E1D5}"/>
              </a:ext>
            </a:extLst>
          </p:cNvPr>
          <p:cNvSpPr txBox="1"/>
          <p:nvPr/>
        </p:nvSpPr>
        <p:spPr>
          <a:xfrm>
            <a:off x="437064" y="5270007"/>
            <a:ext cx="1721223"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0" name="TextBox 89">
            <a:extLst>
              <a:ext uri="{FF2B5EF4-FFF2-40B4-BE49-F238E27FC236}">
                <a16:creationId xmlns:a16="http://schemas.microsoft.com/office/drawing/2014/main" id="{C9AC8DD3-E3FD-884A-9D08-66B8B8FB1A95}"/>
              </a:ext>
            </a:extLst>
          </p:cNvPr>
          <p:cNvSpPr txBox="1"/>
          <p:nvPr/>
        </p:nvSpPr>
        <p:spPr>
          <a:xfrm>
            <a:off x="2158295" y="5263720"/>
            <a:ext cx="2610034" cy="578882"/>
          </a:xfrm>
          <a:prstGeom prst="roundRect">
            <a:avLst/>
          </a:prstGeom>
          <a:no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1" name="TextBox 90">
            <a:extLst>
              <a:ext uri="{FF2B5EF4-FFF2-40B4-BE49-F238E27FC236}">
                <a16:creationId xmlns:a16="http://schemas.microsoft.com/office/drawing/2014/main" id="{5A7EB5DD-A752-A244-B8C1-DC71A20ADAA9}"/>
              </a:ext>
            </a:extLst>
          </p:cNvPr>
          <p:cNvSpPr txBox="1"/>
          <p:nvPr/>
        </p:nvSpPr>
        <p:spPr>
          <a:xfrm>
            <a:off x="4907225" y="5263721"/>
            <a:ext cx="1739626"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2" name="TextBox 91">
            <a:extLst>
              <a:ext uri="{FF2B5EF4-FFF2-40B4-BE49-F238E27FC236}">
                <a16:creationId xmlns:a16="http://schemas.microsoft.com/office/drawing/2014/main" id="{2DE0A202-7D1A-8B49-A080-C6062B300FA1}"/>
              </a:ext>
            </a:extLst>
          </p:cNvPr>
          <p:cNvSpPr txBox="1"/>
          <p:nvPr/>
        </p:nvSpPr>
        <p:spPr>
          <a:xfrm>
            <a:off x="6785742" y="5267590"/>
            <a:ext cx="2573229" cy="578882"/>
          </a:xfrm>
          <a:prstGeom prst="roundRect">
            <a:avLst/>
          </a:prstGeom>
          <a:no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3" name="TextBox 92">
            <a:extLst>
              <a:ext uri="{FF2B5EF4-FFF2-40B4-BE49-F238E27FC236}">
                <a16:creationId xmlns:a16="http://schemas.microsoft.com/office/drawing/2014/main" id="{E64B5512-769F-BE4A-8BCE-4D274B7ABF29}"/>
              </a:ext>
            </a:extLst>
          </p:cNvPr>
          <p:cNvSpPr txBox="1"/>
          <p:nvPr/>
        </p:nvSpPr>
        <p:spPr>
          <a:xfrm>
            <a:off x="437064" y="5913126"/>
            <a:ext cx="1721223"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4" name="TextBox 93">
            <a:extLst>
              <a:ext uri="{FF2B5EF4-FFF2-40B4-BE49-F238E27FC236}">
                <a16:creationId xmlns:a16="http://schemas.microsoft.com/office/drawing/2014/main" id="{35F965BF-1C5D-BD4C-89C4-1F5CB15CDC39}"/>
              </a:ext>
            </a:extLst>
          </p:cNvPr>
          <p:cNvSpPr txBox="1"/>
          <p:nvPr/>
        </p:nvSpPr>
        <p:spPr>
          <a:xfrm>
            <a:off x="2158295" y="5913126"/>
            <a:ext cx="2610034" cy="578882"/>
          </a:xfrm>
          <a:prstGeom prst="roundRect">
            <a:avLst/>
          </a:prstGeom>
          <a:solidFill>
            <a:schemeClr val="bg1">
              <a:lumMod val="95000"/>
            </a:schemeClr>
          </a:solidFill>
          <a:ln>
            <a:solidFill>
              <a:schemeClr val="tx1"/>
            </a:solidFill>
          </a:ln>
        </p:spPr>
        <p:txBody>
          <a:bodyPr wrap="square" rtlCol="0">
            <a:spAutoFit/>
          </a:bodyPr>
          <a:lstStyle/>
          <a:p>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5" name="TextBox 94">
            <a:extLst>
              <a:ext uri="{FF2B5EF4-FFF2-40B4-BE49-F238E27FC236}">
                <a16:creationId xmlns:a16="http://schemas.microsoft.com/office/drawing/2014/main" id="{3FFAB1A3-E926-9745-8825-2651E91BD0D8}"/>
              </a:ext>
            </a:extLst>
          </p:cNvPr>
          <p:cNvSpPr txBox="1"/>
          <p:nvPr/>
        </p:nvSpPr>
        <p:spPr>
          <a:xfrm>
            <a:off x="4907225" y="5913127"/>
            <a:ext cx="1739626"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6" name="TextBox 95">
            <a:extLst>
              <a:ext uri="{FF2B5EF4-FFF2-40B4-BE49-F238E27FC236}">
                <a16:creationId xmlns:a16="http://schemas.microsoft.com/office/drawing/2014/main" id="{B7464563-C103-934A-948E-9D158ABD9F54}"/>
              </a:ext>
            </a:extLst>
          </p:cNvPr>
          <p:cNvSpPr txBox="1"/>
          <p:nvPr/>
        </p:nvSpPr>
        <p:spPr>
          <a:xfrm>
            <a:off x="6785742" y="5913126"/>
            <a:ext cx="2573229" cy="578882"/>
          </a:xfrm>
          <a:prstGeom prst="roundRect">
            <a:avLst/>
          </a:prstGeom>
          <a:solidFill>
            <a:schemeClr val="bg1">
              <a:lumMod val="95000"/>
            </a:schemeClr>
          </a:solidFill>
          <a:ln>
            <a:solidFill>
              <a:schemeClr val="tx1"/>
            </a:solidFill>
          </a:ln>
        </p:spPr>
        <p:txBody>
          <a:bodyPr wrap="square" rtlCol="0">
            <a:spAutoFit/>
          </a:bodyP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97" name="TextBox 96">
            <a:extLst>
              <a:ext uri="{FF2B5EF4-FFF2-40B4-BE49-F238E27FC236}">
                <a16:creationId xmlns:a16="http://schemas.microsoft.com/office/drawing/2014/main" id="{6095DE6E-27DC-AE47-8C7C-374D5F6F5C03}"/>
              </a:ext>
            </a:extLst>
          </p:cNvPr>
          <p:cNvSpPr txBox="1"/>
          <p:nvPr/>
        </p:nvSpPr>
        <p:spPr>
          <a:xfrm>
            <a:off x="2290734" y="2641832"/>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comparison of two things using </a:t>
            </a:r>
            <a:r>
              <a:rPr lang="en-US" sz="1200" b="1" dirty="0">
                <a:latin typeface="Lato" panose="020F0502020204030203" pitchFamily="34" charset="0"/>
                <a:ea typeface="Lato" panose="020F0502020204030203" pitchFamily="34" charset="0"/>
                <a:cs typeface="Lato" panose="020F0502020204030203" pitchFamily="34" charset="0"/>
              </a:rPr>
              <a:t>“like” </a:t>
            </a:r>
            <a:r>
              <a:rPr lang="en-US" sz="1200" dirty="0">
                <a:latin typeface="Lato" panose="020F0502020204030203" pitchFamily="34" charset="0"/>
                <a:ea typeface="Lato" panose="020F0502020204030203" pitchFamily="34" charset="0"/>
                <a:cs typeface="Lato" panose="020F0502020204030203" pitchFamily="34" charset="0"/>
              </a:rPr>
              <a:t>or “</a:t>
            </a:r>
            <a:r>
              <a:rPr lang="en-US" sz="1200" b="1" dirty="0">
                <a:latin typeface="Lato" panose="020F0502020204030203" pitchFamily="34" charset="0"/>
                <a:ea typeface="Lato" panose="020F0502020204030203" pitchFamily="34" charset="0"/>
                <a:cs typeface="Lato" panose="020F0502020204030203" pitchFamily="34" charset="0"/>
              </a:rPr>
              <a:t>as</a:t>
            </a:r>
            <a:r>
              <a:rPr lang="en-US" sz="1200" dirty="0">
                <a:latin typeface="Lato" panose="020F0502020204030203" pitchFamily="34" charset="0"/>
                <a:ea typeface="Lato" panose="020F0502020204030203" pitchFamily="34" charset="0"/>
                <a:cs typeface="Lato" panose="020F0502020204030203" pitchFamily="34" charset="0"/>
              </a:rPr>
              <a:t>”.</a:t>
            </a:r>
          </a:p>
        </p:txBody>
      </p:sp>
      <p:sp>
        <p:nvSpPr>
          <p:cNvPr id="98" name="TextBox 97">
            <a:extLst>
              <a:ext uri="{FF2B5EF4-FFF2-40B4-BE49-F238E27FC236}">
                <a16:creationId xmlns:a16="http://schemas.microsoft.com/office/drawing/2014/main" id="{05E1A5ED-F679-E143-BCE5-C2F2B3CCA0C3}"/>
              </a:ext>
            </a:extLst>
          </p:cNvPr>
          <p:cNvSpPr txBox="1"/>
          <p:nvPr/>
        </p:nvSpPr>
        <p:spPr>
          <a:xfrm>
            <a:off x="2290734" y="3290386"/>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comparison of two things </a:t>
            </a:r>
            <a:r>
              <a:rPr lang="en-US" sz="1200" b="1" dirty="0">
                <a:latin typeface="Lato" panose="020F0502020204030203" pitchFamily="34" charset="0"/>
                <a:ea typeface="Lato" panose="020F0502020204030203" pitchFamily="34" charset="0"/>
                <a:cs typeface="Lato" panose="020F0502020204030203" pitchFamily="34" charset="0"/>
              </a:rPr>
              <a:t>without using </a:t>
            </a:r>
            <a:r>
              <a:rPr lang="en-US" sz="1200" dirty="0">
                <a:latin typeface="Lato" panose="020F0502020204030203" pitchFamily="34" charset="0"/>
                <a:ea typeface="Lato" panose="020F0502020204030203" pitchFamily="34" charset="0"/>
                <a:cs typeface="Lato" panose="020F0502020204030203" pitchFamily="34" charset="0"/>
              </a:rPr>
              <a:t>like or as.</a:t>
            </a:r>
          </a:p>
        </p:txBody>
      </p:sp>
      <p:sp>
        <p:nvSpPr>
          <p:cNvPr id="99" name="TextBox 98">
            <a:extLst>
              <a:ext uri="{FF2B5EF4-FFF2-40B4-BE49-F238E27FC236}">
                <a16:creationId xmlns:a16="http://schemas.microsoft.com/office/drawing/2014/main" id="{B09B4407-FEEE-E14F-8005-53251E3BDA38}"/>
              </a:ext>
            </a:extLst>
          </p:cNvPr>
          <p:cNvSpPr txBox="1"/>
          <p:nvPr/>
        </p:nvSpPr>
        <p:spPr>
          <a:xfrm>
            <a:off x="2290734" y="3958074"/>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question that </a:t>
            </a:r>
            <a:r>
              <a:rPr lang="en-US" sz="1200" b="1" dirty="0">
                <a:latin typeface="Lato" panose="020F0502020204030203" pitchFamily="34" charset="0"/>
                <a:ea typeface="Lato" panose="020F0502020204030203" pitchFamily="34" charset="0"/>
                <a:cs typeface="Lato" panose="020F0502020204030203" pitchFamily="34" charset="0"/>
              </a:rPr>
              <a:t>does not</a:t>
            </a:r>
            <a:r>
              <a:rPr lang="en-US" sz="1200" dirty="0">
                <a:latin typeface="Lato" panose="020F0502020204030203" pitchFamily="34" charset="0"/>
                <a:ea typeface="Lato" panose="020F0502020204030203" pitchFamily="34" charset="0"/>
                <a:cs typeface="Lato" panose="020F0502020204030203" pitchFamily="34" charset="0"/>
              </a:rPr>
              <a:t> require an answer.</a:t>
            </a:r>
          </a:p>
        </p:txBody>
      </p:sp>
      <p:sp>
        <p:nvSpPr>
          <p:cNvPr id="100" name="TextBox 99">
            <a:extLst>
              <a:ext uri="{FF2B5EF4-FFF2-40B4-BE49-F238E27FC236}">
                <a16:creationId xmlns:a16="http://schemas.microsoft.com/office/drawing/2014/main" id="{4328C6CD-15B4-4742-8394-85A22CF89D56}"/>
              </a:ext>
            </a:extLst>
          </p:cNvPr>
          <p:cNvSpPr txBox="1"/>
          <p:nvPr/>
        </p:nvSpPr>
        <p:spPr>
          <a:xfrm>
            <a:off x="2290734" y="4670356"/>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Two </a:t>
            </a:r>
            <a:r>
              <a:rPr lang="en-US" sz="1200" b="1" dirty="0">
                <a:latin typeface="Lato" panose="020F0502020204030203" pitchFamily="34" charset="0"/>
                <a:ea typeface="Lato" panose="020F0502020204030203" pitchFamily="34" charset="0"/>
                <a:cs typeface="Lato" panose="020F0502020204030203" pitchFamily="34" charset="0"/>
              </a:rPr>
              <a:t>opposite</a:t>
            </a:r>
            <a:r>
              <a:rPr lang="en-US" sz="1200" dirty="0">
                <a:latin typeface="Lato" panose="020F0502020204030203" pitchFamily="34" charset="0"/>
                <a:ea typeface="Lato" panose="020F0502020204030203" pitchFamily="34" charset="0"/>
                <a:cs typeface="Lato" panose="020F0502020204030203" pitchFamily="34" charset="0"/>
              </a:rPr>
              <a:t> ideas or images placed </a:t>
            </a:r>
            <a:r>
              <a:rPr lang="en-US" sz="1200" b="1" dirty="0">
                <a:latin typeface="Lato" panose="020F0502020204030203" pitchFamily="34" charset="0"/>
                <a:ea typeface="Lato" panose="020F0502020204030203" pitchFamily="34" charset="0"/>
                <a:cs typeface="Lato" panose="020F0502020204030203" pitchFamily="34" charset="0"/>
              </a:rPr>
              <a:t>side-by-side</a:t>
            </a:r>
            <a:r>
              <a:rPr lang="en-US" sz="1200" dirty="0">
                <a:latin typeface="Lato" panose="020F0502020204030203" pitchFamily="34" charset="0"/>
                <a:ea typeface="Lato" panose="020F0502020204030203" pitchFamily="34" charset="0"/>
                <a:cs typeface="Lato" panose="020F0502020204030203" pitchFamily="34" charset="0"/>
              </a:rPr>
              <a:t> for effect.</a:t>
            </a:r>
          </a:p>
        </p:txBody>
      </p:sp>
      <p:sp>
        <p:nvSpPr>
          <p:cNvPr id="101" name="TextBox 100">
            <a:extLst>
              <a:ext uri="{FF2B5EF4-FFF2-40B4-BE49-F238E27FC236}">
                <a16:creationId xmlns:a16="http://schemas.microsoft.com/office/drawing/2014/main" id="{61A57D82-5F1D-0F45-AAA6-CD3AC4573443}"/>
              </a:ext>
            </a:extLst>
          </p:cNvPr>
          <p:cNvSpPr txBox="1"/>
          <p:nvPr/>
        </p:nvSpPr>
        <p:spPr>
          <a:xfrm>
            <a:off x="2290735" y="5300969"/>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A sound, phrase or image </a:t>
            </a:r>
            <a:r>
              <a:rPr lang="en-US" sz="1200" b="1" dirty="0">
                <a:latin typeface="Lato" panose="020F0502020204030203" pitchFamily="34" charset="0"/>
                <a:ea typeface="Lato" panose="020F0502020204030203" pitchFamily="34" charset="0"/>
                <a:cs typeface="Lato" panose="020F0502020204030203" pitchFamily="34" charset="0"/>
              </a:rPr>
              <a:t>repeated</a:t>
            </a:r>
            <a:r>
              <a:rPr lang="en-US" sz="1200" dirty="0">
                <a:latin typeface="Lato" panose="020F0502020204030203" pitchFamily="34" charset="0"/>
                <a:ea typeface="Lato" panose="020F0502020204030203" pitchFamily="34" charset="0"/>
                <a:cs typeface="Lato" panose="020F0502020204030203" pitchFamily="34" charset="0"/>
              </a:rPr>
              <a:t> two or more times.</a:t>
            </a:r>
          </a:p>
        </p:txBody>
      </p:sp>
      <p:sp>
        <p:nvSpPr>
          <p:cNvPr id="102" name="TextBox 101">
            <a:extLst>
              <a:ext uri="{FF2B5EF4-FFF2-40B4-BE49-F238E27FC236}">
                <a16:creationId xmlns:a16="http://schemas.microsoft.com/office/drawing/2014/main" id="{43CFA4F1-7118-4F44-840E-7F1D6104DD58}"/>
              </a:ext>
            </a:extLst>
          </p:cNvPr>
          <p:cNvSpPr txBox="1"/>
          <p:nvPr/>
        </p:nvSpPr>
        <p:spPr>
          <a:xfrm>
            <a:off x="2290734" y="5951972"/>
            <a:ext cx="2345149" cy="461665"/>
          </a:xfrm>
          <a:prstGeom prst="rect">
            <a:avLst/>
          </a:prstGeom>
          <a:noFill/>
        </p:spPr>
        <p:txBody>
          <a:bodyPr wrap="square" rtlCol="0">
            <a:spAutoFit/>
          </a:bodyPr>
          <a:lstStyle/>
          <a:p>
            <a:pPr algn="ctr"/>
            <a:r>
              <a:rPr lang="en-US" sz="1200" dirty="0">
                <a:latin typeface="Lato" panose="020F0502020204030203" pitchFamily="34" charset="0"/>
                <a:ea typeface="Lato" panose="020F0502020204030203" pitchFamily="34" charset="0"/>
                <a:cs typeface="Lato" panose="020F0502020204030203" pitchFamily="34" charset="0"/>
              </a:rPr>
              <a:t>Where a word’s sound and/or spelling </a:t>
            </a:r>
            <a:r>
              <a:rPr lang="en-US" sz="1200" b="1" dirty="0">
                <a:latin typeface="Lato" panose="020F0502020204030203" pitchFamily="34" charset="0"/>
                <a:ea typeface="Lato" panose="020F0502020204030203" pitchFamily="34" charset="0"/>
                <a:cs typeface="Lato" panose="020F0502020204030203" pitchFamily="34" charset="0"/>
              </a:rPr>
              <a:t>mimic</a:t>
            </a:r>
            <a:r>
              <a:rPr lang="en-US" sz="1200" dirty="0">
                <a:latin typeface="Lato" panose="020F0502020204030203" pitchFamily="34" charset="0"/>
                <a:ea typeface="Lato" panose="020F0502020204030203" pitchFamily="34" charset="0"/>
                <a:cs typeface="Lato" panose="020F0502020204030203" pitchFamily="34" charset="0"/>
              </a:rPr>
              <a:t> a</a:t>
            </a:r>
            <a:r>
              <a:rPr lang="en-US" sz="1200" b="1" dirty="0">
                <a:latin typeface="Lato" panose="020F0502020204030203" pitchFamily="34" charset="0"/>
                <a:ea typeface="Lato" panose="020F0502020204030203" pitchFamily="34" charset="0"/>
                <a:cs typeface="Lato" panose="020F0502020204030203" pitchFamily="34" charset="0"/>
              </a:rPr>
              <a:t> sound</a:t>
            </a:r>
            <a:r>
              <a:rPr lang="en-US" sz="1200" dirty="0">
                <a:latin typeface="Lato" panose="020F0502020204030203" pitchFamily="34" charset="0"/>
                <a:ea typeface="Lato" panose="020F0502020204030203" pitchFamily="34" charset="0"/>
                <a:cs typeface="Lato" panose="020F0502020204030203" pitchFamily="34" charset="0"/>
              </a:rPr>
              <a:t>.</a:t>
            </a:r>
          </a:p>
        </p:txBody>
      </p:sp>
      <p:sp>
        <p:nvSpPr>
          <p:cNvPr id="103" name="TextBox 102">
            <a:extLst>
              <a:ext uri="{FF2B5EF4-FFF2-40B4-BE49-F238E27FC236}">
                <a16:creationId xmlns:a16="http://schemas.microsoft.com/office/drawing/2014/main" id="{7E09725B-2183-814C-9746-7FBBD86332EA}"/>
              </a:ext>
            </a:extLst>
          </p:cNvPr>
          <p:cNvSpPr txBox="1"/>
          <p:nvPr/>
        </p:nvSpPr>
        <p:spPr>
          <a:xfrm>
            <a:off x="427881" y="1044912"/>
            <a:ext cx="8931090"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Before viewing </a:t>
            </a:r>
            <a:r>
              <a:rPr lang="en-US" sz="1400" dirty="0">
                <a:latin typeface="Lato" panose="020F0502020204030203" pitchFamily="34" charset="0"/>
                <a:ea typeface="Lato" panose="020F0502020204030203" pitchFamily="34" charset="0"/>
                <a:cs typeface="Lato" panose="020F0502020204030203" pitchFamily="34" charset="0"/>
                <a:hlinkClick r:id="rId2"/>
              </a:rPr>
              <a:t>the clip</a:t>
            </a:r>
            <a:r>
              <a:rPr lang="en-US" sz="1400" dirty="0">
                <a:latin typeface="Lato" panose="020F0502020204030203" pitchFamily="34" charset="0"/>
                <a:ea typeface="Lato" panose="020F0502020204030203" pitchFamily="34" charset="0"/>
                <a:cs typeface="Lato" panose="020F0502020204030203" pitchFamily="34" charset="0"/>
              </a:rPr>
              <a:t>, match the figurative language techniques below to their correct definition.</a:t>
            </a:r>
          </a:p>
          <a:p>
            <a:r>
              <a:rPr lang="en-US" sz="1400" dirty="0">
                <a:latin typeface="Lato" panose="020F0502020204030203" pitchFamily="34" charset="0"/>
                <a:ea typeface="Lato" panose="020F0502020204030203" pitchFamily="34" charset="0"/>
                <a:cs typeface="Lato" panose="020F0502020204030203" pitchFamily="34" charset="0"/>
              </a:rPr>
              <a:t>	</a:t>
            </a:r>
          </a:p>
        </p:txBody>
      </p:sp>
      <p:sp>
        <p:nvSpPr>
          <p:cNvPr id="104" name="TextBox 103">
            <a:extLst>
              <a:ext uri="{FF2B5EF4-FFF2-40B4-BE49-F238E27FC236}">
                <a16:creationId xmlns:a16="http://schemas.microsoft.com/office/drawing/2014/main" id="{16969FA1-2AAC-8D40-81C3-F75142D3AF2B}"/>
              </a:ext>
            </a:extLst>
          </p:cNvPr>
          <p:cNvSpPr txBox="1"/>
          <p:nvPr/>
        </p:nvSpPr>
        <p:spPr>
          <a:xfrm>
            <a:off x="437053" y="1340376"/>
            <a:ext cx="8921918" cy="276999"/>
          </a:xfrm>
          <a:prstGeom prst="rect">
            <a:avLst/>
          </a:prstGeom>
          <a:noFill/>
        </p:spPr>
        <p:txBody>
          <a:bodyPr wrap="square" rtlCol="0">
            <a:spAutoFit/>
          </a:bodyPr>
          <a:lstStyle/>
          <a:p>
            <a:pPr algn="ctr"/>
            <a:r>
              <a:rPr lang="en-US" sz="1200" i="1" dirty="0">
                <a:latin typeface="Lato" panose="020F0502020204030203" pitchFamily="34" charset="0"/>
                <a:ea typeface="Lato" panose="020F0502020204030203" pitchFamily="34" charset="0"/>
                <a:cs typeface="Lato" panose="020F0502020204030203" pitchFamily="34" charset="0"/>
              </a:rPr>
              <a:t>Repetition; Rhetorical Questions; Simile; Metaphor; Juxtaposition; Onomatopoeia</a:t>
            </a:r>
            <a:endParaRPr lang="en-US" sz="1200" i="1" dirty="0"/>
          </a:p>
        </p:txBody>
      </p:sp>
      <p:sp>
        <p:nvSpPr>
          <p:cNvPr id="106" name="TextBox 105">
            <a:extLst>
              <a:ext uri="{FF2B5EF4-FFF2-40B4-BE49-F238E27FC236}">
                <a16:creationId xmlns:a16="http://schemas.microsoft.com/office/drawing/2014/main" id="{3A36E520-86E3-644A-BD35-C99F20C5007E}"/>
              </a:ext>
            </a:extLst>
          </p:cNvPr>
          <p:cNvSpPr txBox="1"/>
          <p:nvPr/>
        </p:nvSpPr>
        <p:spPr>
          <a:xfrm>
            <a:off x="7233557" y="6611779"/>
            <a:ext cx="2982686" cy="246221"/>
          </a:xfrm>
          <a:prstGeom prst="rect">
            <a:avLst/>
          </a:prstGeom>
          <a:noFill/>
        </p:spPr>
        <p:txBody>
          <a:bodyPr wrap="square" rtlCol="0">
            <a:spAutoFit/>
          </a:bodyPr>
          <a:lstStyle/>
          <a:p>
            <a:pPr algn="ctr"/>
            <a:r>
              <a:rPr lang="en-US" sz="1000" dirty="0"/>
              <a:t>© Growth Through the Middle Years 2019 </a:t>
            </a:r>
          </a:p>
        </p:txBody>
      </p:sp>
      <p:sp>
        <p:nvSpPr>
          <p:cNvPr id="107" name="TextBox 106">
            <a:extLst>
              <a:ext uri="{FF2B5EF4-FFF2-40B4-BE49-F238E27FC236}">
                <a16:creationId xmlns:a16="http://schemas.microsoft.com/office/drawing/2014/main" id="{2269B48E-7A98-5044-A3FA-C57FE4F08620}"/>
              </a:ext>
            </a:extLst>
          </p:cNvPr>
          <p:cNvSpPr txBox="1"/>
          <p:nvPr/>
        </p:nvSpPr>
        <p:spPr>
          <a:xfrm>
            <a:off x="203027" y="67622"/>
            <a:ext cx="3050105" cy="276999"/>
          </a:xfrm>
          <a:prstGeom prst="rect">
            <a:avLst/>
          </a:prstGeom>
          <a:noFill/>
        </p:spPr>
        <p:txBody>
          <a:bodyPr wrap="square" rtlCol="0">
            <a:spAutoFit/>
          </a:bodyPr>
          <a:lstStyle/>
          <a:p>
            <a:r>
              <a:rPr lang="en-US" sz="1200" dirty="0"/>
              <a:t>Name: </a:t>
            </a:r>
            <a:r>
              <a:rPr lang="en-US" sz="1200" dirty="0">
                <a:latin typeface="Times New Roman" panose="02020603050405020304" pitchFamily="18" charset="0"/>
                <a:cs typeface="Times New Roman" panose="02020603050405020304" pitchFamily="18" charset="0"/>
              </a:rPr>
              <a:t>_______________________</a:t>
            </a:r>
          </a:p>
        </p:txBody>
      </p:sp>
      <p:sp>
        <p:nvSpPr>
          <p:cNvPr id="108" name="TextBox 107">
            <a:extLst>
              <a:ext uri="{FF2B5EF4-FFF2-40B4-BE49-F238E27FC236}">
                <a16:creationId xmlns:a16="http://schemas.microsoft.com/office/drawing/2014/main" id="{F67C8009-1BF2-5C48-9B54-A60830C24A8C}"/>
              </a:ext>
            </a:extLst>
          </p:cNvPr>
          <p:cNvSpPr txBox="1"/>
          <p:nvPr/>
        </p:nvSpPr>
        <p:spPr>
          <a:xfrm>
            <a:off x="6992595" y="66407"/>
            <a:ext cx="3050105" cy="276999"/>
          </a:xfrm>
          <a:prstGeom prst="rect">
            <a:avLst/>
          </a:prstGeom>
          <a:noFill/>
        </p:spPr>
        <p:txBody>
          <a:bodyPr wrap="square" rtlCol="0">
            <a:spAutoFit/>
          </a:bodyPr>
          <a:lstStyle/>
          <a:p>
            <a:r>
              <a:rPr lang="en-US" sz="1200" dirty="0"/>
              <a:t>Date: </a:t>
            </a:r>
            <a:r>
              <a:rPr lang="en-US" sz="1200" dirty="0">
                <a:latin typeface="Times New Roman" panose="02020603050405020304" pitchFamily="18" charset="0"/>
                <a:cs typeface="Times New Roman" panose="02020603050405020304" pitchFamily="18" charset="0"/>
              </a:rPr>
              <a:t>__/__/___		</a:t>
            </a:r>
            <a:r>
              <a:rPr lang="en-US" sz="1200" dirty="0">
                <a:latin typeface="Lato" panose="020F0502020204030203" pitchFamily="34" charset="0"/>
                <a:ea typeface="Lato" panose="020F0502020204030203" pitchFamily="34" charset="0"/>
                <a:cs typeface="Lato" panose="020F0502020204030203" pitchFamily="34" charset="0"/>
              </a:rPr>
              <a:t>Class: </a:t>
            </a:r>
            <a:r>
              <a:rPr lang="en-US" sz="1200" dirty="0">
                <a:latin typeface="Times New Roman" panose="02020603050405020304" pitchFamily="18" charset="0"/>
                <a:cs typeface="Times New Roman" panose="02020603050405020304" pitchFamily="18" charset="0"/>
              </a:rPr>
              <a:t>_____</a:t>
            </a:r>
            <a:endParaRPr lang="en-US" sz="1200" dirty="0">
              <a:latin typeface="Lato" panose="020F0502020204030203" pitchFamily="34" charset="0"/>
              <a:ea typeface="Lato" panose="020F0502020204030203" pitchFamily="34" charset="0"/>
              <a:cs typeface="Lato" panose="020F0502020204030203" pitchFamily="34" charset="0"/>
            </a:endParaRPr>
          </a:p>
        </p:txBody>
      </p:sp>
      <p:pic>
        <p:nvPicPr>
          <p:cNvPr id="109" name="Picture 8" descr="Image result for quotation marks">
            <a:extLst>
              <a:ext uri="{FF2B5EF4-FFF2-40B4-BE49-F238E27FC236}">
                <a16:creationId xmlns:a16="http://schemas.microsoft.com/office/drawing/2014/main" id="{706873EC-16FA-794D-9AE8-2FE4ED232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2615939"/>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Image result for quotation marks">
            <a:extLst>
              <a:ext uri="{FF2B5EF4-FFF2-40B4-BE49-F238E27FC236}">
                <a16:creationId xmlns:a16="http://schemas.microsoft.com/office/drawing/2014/main" id="{31433D95-972A-CB4D-85D3-13954F1A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3290386"/>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Image result for quotation marks">
            <a:extLst>
              <a:ext uri="{FF2B5EF4-FFF2-40B4-BE49-F238E27FC236}">
                <a16:creationId xmlns:a16="http://schemas.microsoft.com/office/drawing/2014/main" id="{2404268D-FF00-384E-99FE-8E8CF3DB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3954174"/>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Image result for quotation marks">
            <a:extLst>
              <a:ext uri="{FF2B5EF4-FFF2-40B4-BE49-F238E27FC236}">
                <a16:creationId xmlns:a16="http://schemas.microsoft.com/office/drawing/2014/main" id="{2D7270F6-19E8-954E-8819-11F11227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4670356"/>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Image result for quotation marks">
            <a:extLst>
              <a:ext uri="{FF2B5EF4-FFF2-40B4-BE49-F238E27FC236}">
                <a16:creationId xmlns:a16="http://schemas.microsoft.com/office/drawing/2014/main" id="{E8C3114A-4B2C-3A4F-8871-220263349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5317408"/>
            <a:ext cx="163456" cy="13643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Image result for quotation marks">
            <a:extLst>
              <a:ext uri="{FF2B5EF4-FFF2-40B4-BE49-F238E27FC236}">
                <a16:creationId xmlns:a16="http://schemas.microsoft.com/office/drawing/2014/main" id="{1B64743D-9D22-9D41-9720-06F3EC60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139" y="5973016"/>
            <a:ext cx="163456" cy="136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7E8235-6441-1B4C-A334-3E6B509E5CFC}"/>
              </a:ext>
            </a:extLst>
          </p:cNvPr>
          <p:cNvSpPr txBox="1"/>
          <p:nvPr/>
        </p:nvSpPr>
        <p:spPr>
          <a:xfrm>
            <a:off x="6992595" y="2573716"/>
            <a:ext cx="2366376" cy="646331"/>
          </a:xfrm>
          <a:prstGeom prst="rect">
            <a:avLst/>
          </a:prstGeom>
          <a:noFill/>
        </p:spPr>
        <p:txBody>
          <a:bodyPr wrap="square" rtlCol="0">
            <a:spAutoFit/>
          </a:bodyPr>
          <a:lstStyle/>
          <a:p>
            <a:r>
              <a:rPr lang="en-US" sz="1200" dirty="0">
                <a:solidFill>
                  <a:srgbClr val="FF0000"/>
                </a:solidFill>
              </a:rPr>
              <a:t>This is a man… It’s like a pirate had a baby with an angel” </a:t>
            </a:r>
            <a:br>
              <a:rPr lang="en-US" sz="1200" dirty="0">
                <a:solidFill>
                  <a:srgbClr val="FF0000"/>
                </a:solidFill>
              </a:rPr>
            </a:br>
            <a:r>
              <a:rPr lang="en-US" sz="1200" dirty="0">
                <a:solidFill>
                  <a:srgbClr val="FF0000"/>
                </a:solidFill>
              </a:rPr>
              <a:t>(Drax, </a:t>
            </a:r>
            <a:r>
              <a:rPr lang="en-US" sz="1200" i="1" dirty="0">
                <a:solidFill>
                  <a:srgbClr val="FF0000"/>
                </a:solidFill>
              </a:rPr>
              <a:t>Infinity War</a:t>
            </a:r>
            <a:r>
              <a:rPr lang="en-US" sz="1200" dirty="0">
                <a:solidFill>
                  <a:srgbClr val="FF0000"/>
                </a:solidFill>
              </a:rPr>
              <a:t>)</a:t>
            </a:r>
          </a:p>
        </p:txBody>
      </p:sp>
      <p:sp>
        <p:nvSpPr>
          <p:cNvPr id="61" name="TextBox 60">
            <a:extLst>
              <a:ext uri="{FF2B5EF4-FFF2-40B4-BE49-F238E27FC236}">
                <a16:creationId xmlns:a16="http://schemas.microsoft.com/office/drawing/2014/main" id="{7E750DC4-CC83-6645-A0B8-1D2F4BC13087}"/>
              </a:ext>
            </a:extLst>
          </p:cNvPr>
          <p:cNvSpPr txBox="1"/>
          <p:nvPr/>
        </p:nvSpPr>
        <p:spPr>
          <a:xfrm>
            <a:off x="547029" y="3362714"/>
            <a:ext cx="1413164" cy="369332"/>
          </a:xfrm>
          <a:prstGeom prst="rect">
            <a:avLst/>
          </a:prstGeom>
          <a:noFill/>
        </p:spPr>
        <p:txBody>
          <a:bodyPr wrap="square" rtlCol="0">
            <a:spAutoFit/>
          </a:bodyPr>
          <a:lstStyle/>
          <a:p>
            <a:pPr algn="ctr"/>
            <a:r>
              <a:rPr lang="en-US" dirty="0">
                <a:solidFill>
                  <a:srgbClr val="FF0000"/>
                </a:solidFill>
              </a:rPr>
              <a:t>metaphor</a:t>
            </a:r>
          </a:p>
        </p:txBody>
      </p:sp>
      <p:sp>
        <p:nvSpPr>
          <p:cNvPr id="62" name="TextBox 61">
            <a:extLst>
              <a:ext uri="{FF2B5EF4-FFF2-40B4-BE49-F238E27FC236}">
                <a16:creationId xmlns:a16="http://schemas.microsoft.com/office/drawing/2014/main" id="{EC7FE2C6-6989-4548-8CA2-64D2E3F8312E}"/>
              </a:ext>
            </a:extLst>
          </p:cNvPr>
          <p:cNvSpPr txBox="1"/>
          <p:nvPr/>
        </p:nvSpPr>
        <p:spPr>
          <a:xfrm>
            <a:off x="547029" y="3967480"/>
            <a:ext cx="1413164" cy="557204"/>
          </a:xfrm>
          <a:prstGeom prst="rect">
            <a:avLst/>
          </a:prstGeom>
          <a:noFill/>
        </p:spPr>
        <p:txBody>
          <a:bodyPr wrap="square" rtlCol="0">
            <a:spAutoFit/>
          </a:bodyPr>
          <a:lstStyle/>
          <a:p>
            <a:pPr algn="ctr">
              <a:lnSpc>
                <a:spcPts val="1800"/>
              </a:lnSpc>
            </a:pPr>
            <a:r>
              <a:rPr lang="en-US" dirty="0">
                <a:solidFill>
                  <a:srgbClr val="FF0000"/>
                </a:solidFill>
              </a:rPr>
              <a:t>rhetorical question</a:t>
            </a:r>
          </a:p>
        </p:txBody>
      </p:sp>
      <p:sp>
        <p:nvSpPr>
          <p:cNvPr id="63" name="TextBox 62">
            <a:extLst>
              <a:ext uri="{FF2B5EF4-FFF2-40B4-BE49-F238E27FC236}">
                <a16:creationId xmlns:a16="http://schemas.microsoft.com/office/drawing/2014/main" id="{6DBD844A-FC69-FC45-996D-E5176DAB16F9}"/>
              </a:ext>
            </a:extLst>
          </p:cNvPr>
          <p:cNvSpPr txBox="1"/>
          <p:nvPr/>
        </p:nvSpPr>
        <p:spPr>
          <a:xfrm>
            <a:off x="591082" y="4766413"/>
            <a:ext cx="1413164" cy="307135"/>
          </a:xfrm>
          <a:prstGeom prst="rect">
            <a:avLst/>
          </a:prstGeom>
          <a:noFill/>
        </p:spPr>
        <p:txBody>
          <a:bodyPr wrap="square" rtlCol="0">
            <a:spAutoFit/>
          </a:bodyPr>
          <a:lstStyle/>
          <a:p>
            <a:pPr algn="ctr">
              <a:lnSpc>
                <a:spcPts val="1600"/>
              </a:lnSpc>
            </a:pPr>
            <a:r>
              <a:rPr lang="en-US" dirty="0">
                <a:solidFill>
                  <a:srgbClr val="FF0000"/>
                </a:solidFill>
              </a:rPr>
              <a:t>juxtaposition</a:t>
            </a:r>
          </a:p>
        </p:txBody>
      </p:sp>
      <p:sp>
        <p:nvSpPr>
          <p:cNvPr id="64" name="TextBox 63">
            <a:extLst>
              <a:ext uri="{FF2B5EF4-FFF2-40B4-BE49-F238E27FC236}">
                <a16:creationId xmlns:a16="http://schemas.microsoft.com/office/drawing/2014/main" id="{288DA837-1177-7D44-87F4-F5A731ABFC92}"/>
              </a:ext>
            </a:extLst>
          </p:cNvPr>
          <p:cNvSpPr txBox="1"/>
          <p:nvPr/>
        </p:nvSpPr>
        <p:spPr>
          <a:xfrm>
            <a:off x="575447" y="5420305"/>
            <a:ext cx="1413164" cy="307135"/>
          </a:xfrm>
          <a:prstGeom prst="rect">
            <a:avLst/>
          </a:prstGeom>
          <a:noFill/>
        </p:spPr>
        <p:txBody>
          <a:bodyPr wrap="square" rtlCol="0">
            <a:spAutoFit/>
          </a:bodyPr>
          <a:lstStyle/>
          <a:p>
            <a:pPr algn="ctr">
              <a:lnSpc>
                <a:spcPts val="1600"/>
              </a:lnSpc>
            </a:pPr>
            <a:r>
              <a:rPr lang="en-US" dirty="0">
                <a:solidFill>
                  <a:srgbClr val="FF0000"/>
                </a:solidFill>
              </a:rPr>
              <a:t>repetition</a:t>
            </a:r>
          </a:p>
        </p:txBody>
      </p:sp>
      <p:sp>
        <p:nvSpPr>
          <p:cNvPr id="65" name="TextBox 64">
            <a:extLst>
              <a:ext uri="{FF2B5EF4-FFF2-40B4-BE49-F238E27FC236}">
                <a16:creationId xmlns:a16="http://schemas.microsoft.com/office/drawing/2014/main" id="{B1CBC0F9-81BA-4F45-B260-6C17C467A780}"/>
              </a:ext>
            </a:extLst>
          </p:cNvPr>
          <p:cNvSpPr txBox="1"/>
          <p:nvPr/>
        </p:nvSpPr>
        <p:spPr>
          <a:xfrm>
            <a:off x="437053" y="6041234"/>
            <a:ext cx="1714789" cy="307135"/>
          </a:xfrm>
          <a:prstGeom prst="rect">
            <a:avLst/>
          </a:prstGeom>
          <a:noFill/>
        </p:spPr>
        <p:txBody>
          <a:bodyPr wrap="square" rtlCol="0">
            <a:spAutoFit/>
          </a:bodyPr>
          <a:lstStyle/>
          <a:p>
            <a:pPr algn="ctr">
              <a:lnSpc>
                <a:spcPts val="1600"/>
              </a:lnSpc>
            </a:pPr>
            <a:r>
              <a:rPr lang="en-US" dirty="0">
                <a:solidFill>
                  <a:srgbClr val="FF0000"/>
                </a:solidFill>
              </a:rPr>
              <a:t>onomatopoeia</a:t>
            </a:r>
          </a:p>
        </p:txBody>
      </p:sp>
      <p:sp>
        <p:nvSpPr>
          <p:cNvPr id="66" name="TextBox 65">
            <a:extLst>
              <a:ext uri="{FF2B5EF4-FFF2-40B4-BE49-F238E27FC236}">
                <a16:creationId xmlns:a16="http://schemas.microsoft.com/office/drawing/2014/main" id="{D1F2E5C9-1847-034A-8737-A4C1AB54F301}"/>
              </a:ext>
            </a:extLst>
          </p:cNvPr>
          <p:cNvSpPr txBox="1"/>
          <p:nvPr/>
        </p:nvSpPr>
        <p:spPr>
          <a:xfrm>
            <a:off x="5070453" y="2641832"/>
            <a:ext cx="1413164" cy="430887"/>
          </a:xfrm>
          <a:prstGeom prst="rect">
            <a:avLst/>
          </a:prstGeom>
          <a:noFill/>
        </p:spPr>
        <p:txBody>
          <a:bodyPr wrap="square" rtlCol="0">
            <a:spAutoFit/>
          </a:bodyPr>
          <a:lstStyle/>
          <a:p>
            <a:pPr algn="ctr"/>
            <a:r>
              <a:rPr lang="en-US" sz="2200" dirty="0">
                <a:solidFill>
                  <a:srgbClr val="FF0000"/>
                </a:solidFill>
              </a:rPr>
              <a:t>IIII IIII </a:t>
            </a:r>
            <a:r>
              <a:rPr lang="en-US" dirty="0">
                <a:solidFill>
                  <a:srgbClr val="FF0000"/>
                </a:solidFill>
              </a:rPr>
              <a:t>(9)</a:t>
            </a:r>
          </a:p>
        </p:txBody>
      </p:sp>
      <p:sp>
        <p:nvSpPr>
          <p:cNvPr id="67" name="TextBox 66">
            <a:extLst>
              <a:ext uri="{FF2B5EF4-FFF2-40B4-BE49-F238E27FC236}">
                <a16:creationId xmlns:a16="http://schemas.microsoft.com/office/drawing/2014/main" id="{6E5E4573-7CEC-A24D-80CB-9C4C59838955}"/>
              </a:ext>
            </a:extLst>
          </p:cNvPr>
          <p:cNvSpPr txBox="1"/>
          <p:nvPr/>
        </p:nvSpPr>
        <p:spPr>
          <a:xfrm>
            <a:off x="5070453" y="3322500"/>
            <a:ext cx="1413164" cy="430887"/>
          </a:xfrm>
          <a:prstGeom prst="rect">
            <a:avLst/>
          </a:prstGeom>
          <a:noFill/>
        </p:spPr>
        <p:txBody>
          <a:bodyPr wrap="square" rtlCol="0">
            <a:spAutoFit/>
          </a:bodyPr>
          <a:lstStyle/>
          <a:p>
            <a:pPr algn="ctr"/>
            <a:r>
              <a:rPr lang="en-US" sz="2200" dirty="0">
                <a:solidFill>
                  <a:srgbClr val="FF0000"/>
                </a:solidFill>
              </a:rPr>
              <a:t>IIII III </a:t>
            </a:r>
            <a:r>
              <a:rPr lang="en-US" dirty="0">
                <a:solidFill>
                  <a:srgbClr val="FF0000"/>
                </a:solidFill>
              </a:rPr>
              <a:t>(8)</a:t>
            </a:r>
          </a:p>
        </p:txBody>
      </p:sp>
      <p:sp>
        <p:nvSpPr>
          <p:cNvPr id="68" name="TextBox 67">
            <a:extLst>
              <a:ext uri="{FF2B5EF4-FFF2-40B4-BE49-F238E27FC236}">
                <a16:creationId xmlns:a16="http://schemas.microsoft.com/office/drawing/2014/main" id="{A2C4D7C3-19A5-3242-A5E8-B953EFDE419D}"/>
              </a:ext>
            </a:extLst>
          </p:cNvPr>
          <p:cNvSpPr txBox="1"/>
          <p:nvPr/>
        </p:nvSpPr>
        <p:spPr>
          <a:xfrm>
            <a:off x="5070453" y="3992370"/>
            <a:ext cx="1413164" cy="430887"/>
          </a:xfrm>
          <a:prstGeom prst="rect">
            <a:avLst/>
          </a:prstGeom>
          <a:noFill/>
        </p:spPr>
        <p:txBody>
          <a:bodyPr wrap="square" rtlCol="0">
            <a:spAutoFit/>
          </a:bodyPr>
          <a:lstStyle/>
          <a:p>
            <a:pPr algn="ctr"/>
            <a:r>
              <a:rPr lang="en-US" sz="2200" dirty="0">
                <a:solidFill>
                  <a:srgbClr val="FF0000"/>
                </a:solidFill>
              </a:rPr>
              <a:t>IIII II </a:t>
            </a:r>
            <a:r>
              <a:rPr lang="en-US" dirty="0">
                <a:solidFill>
                  <a:srgbClr val="FF0000"/>
                </a:solidFill>
              </a:rPr>
              <a:t>(7)</a:t>
            </a:r>
          </a:p>
        </p:txBody>
      </p:sp>
      <p:sp>
        <p:nvSpPr>
          <p:cNvPr id="71" name="TextBox 70">
            <a:extLst>
              <a:ext uri="{FF2B5EF4-FFF2-40B4-BE49-F238E27FC236}">
                <a16:creationId xmlns:a16="http://schemas.microsoft.com/office/drawing/2014/main" id="{84762008-436C-0248-8FC1-244D89C933ED}"/>
              </a:ext>
            </a:extLst>
          </p:cNvPr>
          <p:cNvSpPr txBox="1"/>
          <p:nvPr/>
        </p:nvSpPr>
        <p:spPr>
          <a:xfrm>
            <a:off x="5070453" y="4685626"/>
            <a:ext cx="1413164" cy="430887"/>
          </a:xfrm>
          <a:prstGeom prst="rect">
            <a:avLst/>
          </a:prstGeom>
          <a:noFill/>
        </p:spPr>
        <p:txBody>
          <a:bodyPr wrap="square" rtlCol="0">
            <a:spAutoFit/>
          </a:bodyPr>
          <a:lstStyle/>
          <a:p>
            <a:pPr algn="ctr"/>
            <a:r>
              <a:rPr lang="en-US" sz="2200" dirty="0">
                <a:solidFill>
                  <a:srgbClr val="FF0000"/>
                </a:solidFill>
              </a:rPr>
              <a:t>IIII I </a:t>
            </a:r>
            <a:r>
              <a:rPr lang="en-US" dirty="0">
                <a:solidFill>
                  <a:srgbClr val="FF0000"/>
                </a:solidFill>
              </a:rPr>
              <a:t>(6)</a:t>
            </a:r>
          </a:p>
        </p:txBody>
      </p:sp>
      <p:sp>
        <p:nvSpPr>
          <p:cNvPr id="72" name="TextBox 71">
            <a:extLst>
              <a:ext uri="{FF2B5EF4-FFF2-40B4-BE49-F238E27FC236}">
                <a16:creationId xmlns:a16="http://schemas.microsoft.com/office/drawing/2014/main" id="{965724B2-FF17-1748-8F25-69ED46931020}"/>
              </a:ext>
            </a:extLst>
          </p:cNvPr>
          <p:cNvSpPr txBox="1"/>
          <p:nvPr/>
        </p:nvSpPr>
        <p:spPr>
          <a:xfrm>
            <a:off x="5070453" y="5336494"/>
            <a:ext cx="1413164" cy="430887"/>
          </a:xfrm>
          <a:prstGeom prst="rect">
            <a:avLst/>
          </a:prstGeom>
          <a:noFill/>
        </p:spPr>
        <p:txBody>
          <a:bodyPr wrap="square" rtlCol="0">
            <a:spAutoFit/>
          </a:bodyPr>
          <a:lstStyle/>
          <a:p>
            <a:pPr algn="ctr"/>
            <a:r>
              <a:rPr lang="en-US" sz="2200" dirty="0">
                <a:solidFill>
                  <a:srgbClr val="FF0000"/>
                </a:solidFill>
              </a:rPr>
              <a:t>IIII </a:t>
            </a:r>
            <a:r>
              <a:rPr lang="en-US" dirty="0">
                <a:solidFill>
                  <a:srgbClr val="FF0000"/>
                </a:solidFill>
              </a:rPr>
              <a:t>(4)</a:t>
            </a:r>
          </a:p>
        </p:txBody>
      </p:sp>
      <p:sp>
        <p:nvSpPr>
          <p:cNvPr id="73" name="TextBox 72">
            <a:extLst>
              <a:ext uri="{FF2B5EF4-FFF2-40B4-BE49-F238E27FC236}">
                <a16:creationId xmlns:a16="http://schemas.microsoft.com/office/drawing/2014/main" id="{5E009AA2-4E70-764B-8CEC-55DD2913B6AE}"/>
              </a:ext>
            </a:extLst>
          </p:cNvPr>
          <p:cNvSpPr txBox="1"/>
          <p:nvPr/>
        </p:nvSpPr>
        <p:spPr>
          <a:xfrm>
            <a:off x="5070453" y="5947706"/>
            <a:ext cx="1413164" cy="430887"/>
          </a:xfrm>
          <a:prstGeom prst="rect">
            <a:avLst/>
          </a:prstGeom>
          <a:noFill/>
        </p:spPr>
        <p:txBody>
          <a:bodyPr wrap="square" rtlCol="0">
            <a:spAutoFit/>
          </a:bodyPr>
          <a:lstStyle/>
          <a:p>
            <a:pPr algn="ctr"/>
            <a:r>
              <a:rPr lang="en-US" sz="2200" dirty="0">
                <a:solidFill>
                  <a:srgbClr val="FF0000"/>
                </a:solidFill>
              </a:rPr>
              <a:t>II </a:t>
            </a:r>
            <a:r>
              <a:rPr lang="en-US" dirty="0">
                <a:solidFill>
                  <a:srgbClr val="FF0000"/>
                </a:solidFill>
              </a:rPr>
              <a:t>(2)</a:t>
            </a:r>
          </a:p>
        </p:txBody>
      </p:sp>
      <p:cxnSp>
        <p:nvCxnSpPr>
          <p:cNvPr id="8" name="Straight Connector 7">
            <a:extLst>
              <a:ext uri="{FF2B5EF4-FFF2-40B4-BE49-F238E27FC236}">
                <a16:creationId xmlns:a16="http://schemas.microsoft.com/office/drawing/2014/main" id="{A433EBED-AED9-304A-9ED5-87392D502DC7}"/>
              </a:ext>
            </a:extLst>
          </p:cNvPr>
          <p:cNvCxnSpPr/>
          <p:nvPr/>
        </p:nvCxnSpPr>
        <p:spPr>
          <a:xfrm flipV="1">
            <a:off x="5313038" y="2780592"/>
            <a:ext cx="265142" cy="163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5DA7995-E7C0-A54B-9F04-747A9856540A}"/>
              </a:ext>
            </a:extLst>
          </p:cNvPr>
          <p:cNvCxnSpPr/>
          <p:nvPr/>
        </p:nvCxnSpPr>
        <p:spPr>
          <a:xfrm flipV="1">
            <a:off x="5346464" y="3456362"/>
            <a:ext cx="265142" cy="163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0BA530-B691-0E4D-91CF-E237625FB94A}"/>
              </a:ext>
            </a:extLst>
          </p:cNvPr>
          <p:cNvCxnSpPr/>
          <p:nvPr/>
        </p:nvCxnSpPr>
        <p:spPr>
          <a:xfrm flipV="1">
            <a:off x="5379322" y="4129949"/>
            <a:ext cx="265142" cy="163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2F3C3E8-2553-314D-87AE-024FE698CE9A}"/>
              </a:ext>
            </a:extLst>
          </p:cNvPr>
          <p:cNvCxnSpPr/>
          <p:nvPr/>
        </p:nvCxnSpPr>
        <p:spPr>
          <a:xfrm flipV="1">
            <a:off x="5417883" y="4819487"/>
            <a:ext cx="265142" cy="163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DCDF50B-E3FA-A345-8FCD-F8C65E471A2B}"/>
              </a:ext>
            </a:extLst>
          </p:cNvPr>
          <p:cNvSpPr txBox="1"/>
          <p:nvPr/>
        </p:nvSpPr>
        <p:spPr>
          <a:xfrm>
            <a:off x="595505" y="2721854"/>
            <a:ext cx="1413164" cy="369332"/>
          </a:xfrm>
          <a:prstGeom prst="rect">
            <a:avLst/>
          </a:prstGeom>
          <a:noFill/>
        </p:spPr>
        <p:txBody>
          <a:bodyPr wrap="square" rtlCol="0">
            <a:spAutoFit/>
          </a:bodyPr>
          <a:lstStyle/>
          <a:p>
            <a:pPr algn="ctr"/>
            <a:r>
              <a:rPr lang="en-US" dirty="0">
                <a:solidFill>
                  <a:srgbClr val="FF0000"/>
                </a:solidFill>
              </a:rPr>
              <a:t>simile</a:t>
            </a:r>
          </a:p>
        </p:txBody>
      </p:sp>
      <p:sp>
        <p:nvSpPr>
          <p:cNvPr id="78" name="TextBox 77">
            <a:extLst>
              <a:ext uri="{FF2B5EF4-FFF2-40B4-BE49-F238E27FC236}">
                <a16:creationId xmlns:a16="http://schemas.microsoft.com/office/drawing/2014/main" id="{65A4951E-7C4A-A042-8B1D-DEF72A655310}"/>
              </a:ext>
            </a:extLst>
          </p:cNvPr>
          <p:cNvSpPr txBox="1"/>
          <p:nvPr/>
        </p:nvSpPr>
        <p:spPr>
          <a:xfrm>
            <a:off x="6964177" y="5329865"/>
            <a:ext cx="2366376" cy="461665"/>
          </a:xfrm>
          <a:prstGeom prst="rect">
            <a:avLst/>
          </a:prstGeom>
          <a:noFill/>
        </p:spPr>
        <p:txBody>
          <a:bodyPr wrap="square" rtlCol="0">
            <a:spAutoFit/>
          </a:bodyPr>
          <a:lstStyle/>
          <a:p>
            <a:r>
              <a:rPr lang="en-US" sz="1200" dirty="0">
                <a:solidFill>
                  <a:srgbClr val="FF0000"/>
                </a:solidFill>
              </a:rPr>
              <a:t>Whatever it takes” </a:t>
            </a:r>
            <a:br>
              <a:rPr lang="en-US" sz="1200" dirty="0">
                <a:solidFill>
                  <a:srgbClr val="FF0000"/>
                </a:solidFill>
              </a:rPr>
            </a:br>
            <a:r>
              <a:rPr lang="en-US" sz="1200" dirty="0">
                <a:solidFill>
                  <a:srgbClr val="FF0000"/>
                </a:solidFill>
              </a:rPr>
              <a:t>(</a:t>
            </a:r>
            <a:r>
              <a:rPr lang="en-US" sz="1200" i="1" dirty="0">
                <a:solidFill>
                  <a:srgbClr val="FF0000"/>
                </a:solidFill>
              </a:rPr>
              <a:t>Avengers: Endgame Trailer)</a:t>
            </a:r>
            <a:endParaRPr lang="en-US" sz="1200" dirty="0">
              <a:solidFill>
                <a:srgbClr val="FF0000"/>
              </a:solidFill>
            </a:endParaRPr>
          </a:p>
        </p:txBody>
      </p:sp>
      <p:sp>
        <p:nvSpPr>
          <p:cNvPr id="79" name="TextBox 78">
            <a:extLst>
              <a:ext uri="{FF2B5EF4-FFF2-40B4-BE49-F238E27FC236}">
                <a16:creationId xmlns:a16="http://schemas.microsoft.com/office/drawing/2014/main" id="{681565C9-5D36-4740-A649-24146C58D418}"/>
              </a:ext>
            </a:extLst>
          </p:cNvPr>
          <p:cNvSpPr txBox="1"/>
          <p:nvPr/>
        </p:nvSpPr>
        <p:spPr>
          <a:xfrm>
            <a:off x="6952182" y="5944934"/>
            <a:ext cx="2610034" cy="461665"/>
          </a:xfrm>
          <a:prstGeom prst="rect">
            <a:avLst/>
          </a:prstGeom>
          <a:noFill/>
        </p:spPr>
        <p:txBody>
          <a:bodyPr wrap="square" rtlCol="0">
            <a:spAutoFit/>
          </a:bodyPr>
          <a:lstStyle/>
          <a:p>
            <a:r>
              <a:rPr lang="en-US" sz="1200" dirty="0">
                <a:solidFill>
                  <a:srgbClr val="FF0000"/>
                </a:solidFill>
              </a:rPr>
              <a:t>I’m like BOOM… you lookin’ for this?”  </a:t>
            </a:r>
            <a:br>
              <a:rPr lang="en-US" sz="1200" dirty="0">
                <a:solidFill>
                  <a:srgbClr val="FF0000"/>
                </a:solidFill>
              </a:rPr>
            </a:br>
            <a:r>
              <a:rPr lang="en-US" sz="1200" dirty="0">
                <a:solidFill>
                  <a:srgbClr val="FF0000"/>
                </a:solidFill>
              </a:rPr>
              <a:t>(James Rhodes, </a:t>
            </a:r>
            <a:r>
              <a:rPr lang="en-US" sz="1200" i="1" dirty="0">
                <a:solidFill>
                  <a:srgbClr val="FF0000"/>
                </a:solidFill>
              </a:rPr>
              <a:t>Age of Ultron)</a:t>
            </a:r>
            <a:endParaRPr lang="en-US" sz="1200" dirty="0">
              <a:solidFill>
                <a:srgbClr val="FF0000"/>
              </a:solidFill>
            </a:endParaRPr>
          </a:p>
        </p:txBody>
      </p:sp>
      <p:sp>
        <p:nvSpPr>
          <p:cNvPr id="80" name="TextBox 79">
            <a:extLst>
              <a:ext uri="{FF2B5EF4-FFF2-40B4-BE49-F238E27FC236}">
                <a16:creationId xmlns:a16="http://schemas.microsoft.com/office/drawing/2014/main" id="{389CD954-6F38-4241-A63C-B108123659DC}"/>
              </a:ext>
            </a:extLst>
          </p:cNvPr>
          <p:cNvSpPr txBox="1"/>
          <p:nvPr/>
        </p:nvSpPr>
        <p:spPr>
          <a:xfrm>
            <a:off x="6964177" y="3235993"/>
            <a:ext cx="2366376" cy="646331"/>
          </a:xfrm>
          <a:prstGeom prst="rect">
            <a:avLst/>
          </a:prstGeom>
          <a:noFill/>
        </p:spPr>
        <p:txBody>
          <a:bodyPr wrap="square" rtlCol="0">
            <a:spAutoFit/>
          </a:bodyPr>
          <a:lstStyle/>
          <a:p>
            <a:r>
              <a:rPr lang="en-US" sz="1200" dirty="0">
                <a:solidFill>
                  <a:srgbClr val="FF0000"/>
                </a:solidFill>
              </a:rPr>
              <a:t>You put a dime in him, you gotta let the whole song play out” </a:t>
            </a:r>
            <a:br>
              <a:rPr lang="en-US" sz="1200" dirty="0">
                <a:solidFill>
                  <a:srgbClr val="FF0000"/>
                </a:solidFill>
              </a:rPr>
            </a:br>
            <a:r>
              <a:rPr lang="en-US" sz="1200" dirty="0">
                <a:solidFill>
                  <a:srgbClr val="FF0000"/>
                </a:solidFill>
              </a:rPr>
              <a:t>(Dave, </a:t>
            </a:r>
            <a:r>
              <a:rPr lang="en-US" sz="1200" i="1" dirty="0">
                <a:solidFill>
                  <a:srgbClr val="FF0000"/>
                </a:solidFill>
              </a:rPr>
              <a:t>Ant-man and the Wasp</a:t>
            </a:r>
            <a:r>
              <a:rPr lang="en-US" sz="1200" dirty="0">
                <a:solidFill>
                  <a:srgbClr val="FF0000"/>
                </a:solidFill>
              </a:rPr>
              <a:t>)</a:t>
            </a:r>
          </a:p>
        </p:txBody>
      </p:sp>
      <p:sp>
        <p:nvSpPr>
          <p:cNvPr id="81" name="TextBox 80">
            <a:extLst>
              <a:ext uri="{FF2B5EF4-FFF2-40B4-BE49-F238E27FC236}">
                <a16:creationId xmlns:a16="http://schemas.microsoft.com/office/drawing/2014/main" id="{AC2BC946-C18A-AA49-9420-FB0D9B186E4F}"/>
              </a:ext>
            </a:extLst>
          </p:cNvPr>
          <p:cNvSpPr txBox="1"/>
          <p:nvPr/>
        </p:nvSpPr>
        <p:spPr>
          <a:xfrm>
            <a:off x="6992595" y="4607156"/>
            <a:ext cx="2722905" cy="646331"/>
          </a:xfrm>
          <a:prstGeom prst="rect">
            <a:avLst/>
          </a:prstGeom>
          <a:noFill/>
        </p:spPr>
        <p:txBody>
          <a:bodyPr wrap="square" rtlCol="0">
            <a:spAutoFit/>
          </a:bodyPr>
          <a:lstStyle/>
          <a:p>
            <a:r>
              <a:rPr lang="en-US" sz="1200" dirty="0">
                <a:solidFill>
                  <a:srgbClr val="FF0000"/>
                </a:solidFill>
              </a:rPr>
              <a:t>Don’t do anything I would do and…</a:t>
            </a:r>
            <a:br>
              <a:rPr lang="en-US" sz="1200" dirty="0">
                <a:solidFill>
                  <a:srgbClr val="FF0000"/>
                </a:solidFill>
              </a:rPr>
            </a:br>
            <a:r>
              <a:rPr lang="en-US" sz="1200" dirty="0">
                <a:solidFill>
                  <a:srgbClr val="FF0000"/>
                </a:solidFill>
              </a:rPr>
              <a:t>don’t do anything I wouldn’t do” </a:t>
            </a:r>
            <a:br>
              <a:rPr lang="en-US" sz="1200" dirty="0">
                <a:solidFill>
                  <a:srgbClr val="FF0000"/>
                </a:solidFill>
              </a:rPr>
            </a:br>
            <a:r>
              <a:rPr lang="en-US" sz="1200" dirty="0">
                <a:solidFill>
                  <a:srgbClr val="FF0000"/>
                </a:solidFill>
              </a:rPr>
              <a:t>(Stark, </a:t>
            </a:r>
            <a:r>
              <a:rPr lang="en-US" sz="1200" i="1" dirty="0">
                <a:solidFill>
                  <a:srgbClr val="FF0000"/>
                </a:solidFill>
              </a:rPr>
              <a:t>Spiderman: Homecoming</a:t>
            </a:r>
            <a:r>
              <a:rPr lang="en-US" sz="1200" dirty="0">
                <a:solidFill>
                  <a:srgbClr val="FF0000"/>
                </a:solidFill>
              </a:rPr>
              <a:t>)</a:t>
            </a:r>
          </a:p>
        </p:txBody>
      </p:sp>
      <p:sp>
        <p:nvSpPr>
          <p:cNvPr id="82" name="TextBox 81">
            <a:extLst>
              <a:ext uri="{FF2B5EF4-FFF2-40B4-BE49-F238E27FC236}">
                <a16:creationId xmlns:a16="http://schemas.microsoft.com/office/drawing/2014/main" id="{8B4370B5-4B8C-5E43-B6CD-2A32ACE02E39}"/>
              </a:ext>
            </a:extLst>
          </p:cNvPr>
          <p:cNvSpPr txBox="1"/>
          <p:nvPr/>
        </p:nvSpPr>
        <p:spPr>
          <a:xfrm>
            <a:off x="7002622" y="3910406"/>
            <a:ext cx="2366376" cy="646331"/>
          </a:xfrm>
          <a:prstGeom prst="rect">
            <a:avLst/>
          </a:prstGeom>
          <a:noFill/>
        </p:spPr>
        <p:txBody>
          <a:bodyPr wrap="square" rtlCol="0">
            <a:spAutoFit/>
          </a:bodyPr>
          <a:lstStyle/>
          <a:p>
            <a:r>
              <a:rPr lang="en-US" sz="1200" dirty="0">
                <a:solidFill>
                  <a:srgbClr val="FF0000"/>
                </a:solidFill>
              </a:rPr>
              <a:t>How was I supposed to know?</a:t>
            </a:r>
            <a:br>
              <a:rPr lang="en-US" sz="1200" dirty="0">
                <a:solidFill>
                  <a:srgbClr val="FF0000"/>
                </a:solidFill>
              </a:rPr>
            </a:br>
            <a:r>
              <a:rPr lang="en-US" sz="1200" dirty="0">
                <a:solidFill>
                  <a:srgbClr val="FF0000"/>
                </a:solidFill>
              </a:rPr>
              <a:t> I’m not a witch” </a:t>
            </a:r>
            <a:br>
              <a:rPr lang="en-US" sz="1200" dirty="0">
                <a:solidFill>
                  <a:srgbClr val="FF0000"/>
                </a:solidFill>
              </a:rPr>
            </a:br>
            <a:r>
              <a:rPr lang="en-US" sz="1200" dirty="0">
                <a:solidFill>
                  <a:srgbClr val="FF0000"/>
                </a:solidFill>
              </a:rPr>
              <a:t>(Loki, </a:t>
            </a:r>
            <a:r>
              <a:rPr lang="en-US" sz="1200" i="1" dirty="0">
                <a:solidFill>
                  <a:srgbClr val="FF0000"/>
                </a:solidFill>
              </a:rPr>
              <a:t>Thor: Ragnarok)</a:t>
            </a:r>
            <a:endParaRPr lang="en-US" sz="1200" dirty="0">
              <a:solidFill>
                <a:srgbClr val="FF0000"/>
              </a:solidFill>
            </a:endParaRPr>
          </a:p>
        </p:txBody>
      </p:sp>
      <p:sp>
        <p:nvSpPr>
          <p:cNvPr id="9" name="TextBox 8">
            <a:extLst>
              <a:ext uri="{FF2B5EF4-FFF2-40B4-BE49-F238E27FC236}">
                <a16:creationId xmlns:a16="http://schemas.microsoft.com/office/drawing/2014/main" id="{A97B0254-DDBC-2646-9EFF-6F9BBCB1DA1C}"/>
              </a:ext>
            </a:extLst>
          </p:cNvPr>
          <p:cNvSpPr txBox="1"/>
          <p:nvPr/>
        </p:nvSpPr>
        <p:spPr>
          <a:xfrm>
            <a:off x="575447" y="407111"/>
            <a:ext cx="1560760" cy="307777"/>
          </a:xfrm>
          <a:prstGeom prst="rect">
            <a:avLst/>
          </a:prstGeom>
          <a:noFill/>
        </p:spPr>
        <p:txBody>
          <a:bodyPr wrap="square" rtlCol="0">
            <a:spAutoFit/>
          </a:bodyPr>
          <a:lstStyle/>
          <a:p>
            <a:pPr algn="ct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Click for</a:t>
            </a:r>
          </a:p>
        </p:txBody>
      </p:sp>
      <p:sp>
        <p:nvSpPr>
          <p:cNvPr id="84" name="TextBox 83">
            <a:extLst>
              <a:ext uri="{FF2B5EF4-FFF2-40B4-BE49-F238E27FC236}">
                <a16:creationId xmlns:a16="http://schemas.microsoft.com/office/drawing/2014/main" id="{CF576F94-5C7B-1A43-B9D6-946CD33C38BB}"/>
              </a:ext>
            </a:extLst>
          </p:cNvPr>
          <p:cNvSpPr txBox="1"/>
          <p:nvPr/>
        </p:nvSpPr>
        <p:spPr>
          <a:xfrm>
            <a:off x="427881" y="6532664"/>
            <a:ext cx="3658694" cy="461665"/>
          </a:xfrm>
          <a:prstGeom prst="rect">
            <a:avLst/>
          </a:prstGeom>
          <a:noFill/>
        </p:spPr>
        <p:txBody>
          <a:bodyPr wrap="none" rtlCol="0">
            <a:spAutoFit/>
          </a:bodyPr>
          <a:lstStyle/>
          <a:p>
            <a:r>
              <a:rPr lang="en-AU" sz="1200" u="sng" dirty="0">
                <a:hlinkClick r:id="rId4"/>
              </a:rPr>
              <a:t>Clip</a:t>
            </a:r>
            <a:r>
              <a:rPr lang="en-AU" sz="1200" u="sng" dirty="0">
                <a:hlinkClick r:id="rId2"/>
              </a:rPr>
              <a:t>: </a:t>
            </a:r>
            <a:r>
              <a:rPr lang="en-AU" sz="1200" dirty="0">
                <a:hlinkClick r:id="rId2"/>
              </a:rPr>
              <a:t>https://www.youtube.com/watch?v=ccx2VMZbErE</a:t>
            </a:r>
            <a:endParaRPr lang="en-AU" sz="1200" dirty="0"/>
          </a:p>
          <a:p>
            <a:endParaRPr lang="en-US" sz="1200" dirty="0"/>
          </a:p>
        </p:txBody>
      </p:sp>
    </p:spTree>
    <p:extLst>
      <p:ext uri="{BB962C8B-B14F-4D97-AF65-F5344CB8AC3E}">
        <p14:creationId xmlns:p14="http://schemas.microsoft.com/office/powerpoint/2010/main" val="38552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additive="base">
                                        <p:cTn id="41" dur="500" fill="hold"/>
                                        <p:tgtEl>
                                          <p:spTgt spid="74"/>
                                        </p:tgtEl>
                                        <p:attrNameLst>
                                          <p:attrName>ppt_x</p:attrName>
                                        </p:attrNameLst>
                                      </p:cBhvr>
                                      <p:tavLst>
                                        <p:tav tm="0">
                                          <p:val>
                                            <p:strVal val="#ppt_x"/>
                                          </p:val>
                                        </p:tav>
                                        <p:tav tm="100000">
                                          <p:val>
                                            <p:strVal val="#ppt_x"/>
                                          </p:val>
                                        </p:tav>
                                      </p:tavLst>
                                    </p:anim>
                                    <p:anim calcmode="lin" valueType="num">
                                      <p:cBhvr additive="base">
                                        <p:cTn id="42" dur="500" fill="hold"/>
                                        <p:tgtEl>
                                          <p:spTgt spid="7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500" fill="hold"/>
                                        <p:tgtEl>
                                          <p:spTgt spid="67"/>
                                        </p:tgtEl>
                                        <p:attrNameLst>
                                          <p:attrName>ppt_x</p:attrName>
                                        </p:attrNameLst>
                                      </p:cBhvr>
                                      <p:tavLst>
                                        <p:tav tm="0">
                                          <p:val>
                                            <p:strVal val="#ppt_x"/>
                                          </p:val>
                                        </p:tav>
                                        <p:tav tm="100000">
                                          <p:val>
                                            <p:strVal val="#ppt_x"/>
                                          </p:val>
                                        </p:tav>
                                      </p:tavLst>
                                    </p:anim>
                                    <p:anim calcmode="lin" valueType="num">
                                      <p:cBhvr additive="base">
                                        <p:cTn id="46" dur="500" fill="hold"/>
                                        <p:tgtEl>
                                          <p:spTgt spid="6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additive="base">
                                        <p:cTn id="49" dur="500" fill="hold"/>
                                        <p:tgtEl>
                                          <p:spTgt spid="75"/>
                                        </p:tgtEl>
                                        <p:attrNameLst>
                                          <p:attrName>ppt_x</p:attrName>
                                        </p:attrNameLst>
                                      </p:cBhvr>
                                      <p:tavLst>
                                        <p:tav tm="0">
                                          <p:val>
                                            <p:strVal val="#ppt_x"/>
                                          </p:val>
                                        </p:tav>
                                        <p:tav tm="100000">
                                          <p:val>
                                            <p:strVal val="#ppt_x"/>
                                          </p:val>
                                        </p:tav>
                                      </p:tavLst>
                                    </p:anim>
                                    <p:anim calcmode="lin" valueType="num">
                                      <p:cBhvr additive="base">
                                        <p:cTn id="50" dur="500" fill="hold"/>
                                        <p:tgtEl>
                                          <p:spTgt spid="7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additive="base">
                                        <p:cTn id="53" dur="500" fill="hold"/>
                                        <p:tgtEl>
                                          <p:spTgt spid="68"/>
                                        </p:tgtEl>
                                        <p:attrNameLst>
                                          <p:attrName>ppt_x</p:attrName>
                                        </p:attrNameLst>
                                      </p:cBhvr>
                                      <p:tavLst>
                                        <p:tav tm="0">
                                          <p:val>
                                            <p:strVal val="#ppt_x"/>
                                          </p:val>
                                        </p:tav>
                                        <p:tav tm="100000">
                                          <p:val>
                                            <p:strVal val="#ppt_x"/>
                                          </p:val>
                                        </p:tav>
                                      </p:tavLst>
                                    </p:anim>
                                    <p:anim calcmode="lin" valueType="num">
                                      <p:cBhvr additive="base">
                                        <p:cTn id="54" dur="500" fill="hold"/>
                                        <p:tgtEl>
                                          <p:spTgt spid="6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ppt_x"/>
                                          </p:val>
                                        </p:tav>
                                        <p:tav tm="100000">
                                          <p:val>
                                            <p:strVal val="#ppt_x"/>
                                          </p:val>
                                        </p:tav>
                                      </p:tavLst>
                                    </p:anim>
                                    <p:anim calcmode="lin" valueType="num">
                                      <p:cBhvr additive="base">
                                        <p:cTn id="58" dur="500" fill="hold"/>
                                        <p:tgtEl>
                                          <p:spTgt spid="7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additive="base">
                                        <p:cTn id="61" dur="500" fill="hold"/>
                                        <p:tgtEl>
                                          <p:spTgt spid="71"/>
                                        </p:tgtEl>
                                        <p:attrNameLst>
                                          <p:attrName>ppt_x</p:attrName>
                                        </p:attrNameLst>
                                      </p:cBhvr>
                                      <p:tavLst>
                                        <p:tav tm="0">
                                          <p:val>
                                            <p:strVal val="#ppt_x"/>
                                          </p:val>
                                        </p:tav>
                                        <p:tav tm="100000">
                                          <p:val>
                                            <p:strVal val="#ppt_x"/>
                                          </p:val>
                                        </p:tav>
                                      </p:tavLst>
                                    </p:anim>
                                    <p:anim calcmode="lin" valueType="num">
                                      <p:cBhvr additive="base">
                                        <p:cTn id="62" dur="500" fill="hold"/>
                                        <p:tgtEl>
                                          <p:spTgt spid="7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500" fill="hold"/>
                                        <p:tgtEl>
                                          <p:spTgt spid="72"/>
                                        </p:tgtEl>
                                        <p:attrNameLst>
                                          <p:attrName>ppt_x</p:attrName>
                                        </p:attrNameLst>
                                      </p:cBhvr>
                                      <p:tavLst>
                                        <p:tav tm="0">
                                          <p:val>
                                            <p:strVal val="#ppt_x"/>
                                          </p:val>
                                        </p:tav>
                                        <p:tav tm="100000">
                                          <p:val>
                                            <p:strVal val="#ppt_x"/>
                                          </p:val>
                                        </p:tav>
                                      </p:tavLst>
                                    </p:anim>
                                    <p:anim calcmode="lin" valueType="num">
                                      <p:cBhvr additive="base">
                                        <p:cTn id="66" dur="500" fill="hold"/>
                                        <p:tgtEl>
                                          <p:spTgt spid="7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500" fill="hold"/>
                                        <p:tgtEl>
                                          <p:spTgt spid="73"/>
                                        </p:tgtEl>
                                        <p:attrNameLst>
                                          <p:attrName>ppt_x</p:attrName>
                                        </p:attrNameLst>
                                      </p:cBhvr>
                                      <p:tavLst>
                                        <p:tav tm="0">
                                          <p:val>
                                            <p:strVal val="#ppt_x"/>
                                          </p:val>
                                        </p:tav>
                                        <p:tav tm="100000">
                                          <p:val>
                                            <p:strVal val="#ppt_x"/>
                                          </p:val>
                                        </p:tav>
                                      </p:tavLst>
                                    </p:anim>
                                    <p:anim calcmode="lin" valueType="num">
                                      <p:cBhvr additive="base">
                                        <p:cTn id="7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fill="hold"/>
                                        <p:tgtEl>
                                          <p:spTgt spid="2"/>
                                        </p:tgtEl>
                                        <p:attrNameLst>
                                          <p:attrName>ppt_x</p:attrName>
                                        </p:attrNameLst>
                                      </p:cBhvr>
                                      <p:tavLst>
                                        <p:tav tm="0">
                                          <p:val>
                                            <p:strVal val="#ppt_x"/>
                                          </p:val>
                                        </p:tav>
                                        <p:tav tm="100000">
                                          <p:val>
                                            <p:strVal val="#ppt_x"/>
                                          </p:val>
                                        </p:tav>
                                      </p:tavLst>
                                    </p:anim>
                                    <p:anim calcmode="lin" valueType="num">
                                      <p:cBhvr additive="base">
                                        <p:cTn id="76" dur="500" fill="hold"/>
                                        <p:tgtEl>
                                          <p:spTgt spid="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anim calcmode="lin" valueType="num">
                                      <p:cBhvr additive="base">
                                        <p:cTn id="79" dur="500" fill="hold"/>
                                        <p:tgtEl>
                                          <p:spTgt spid="80"/>
                                        </p:tgtEl>
                                        <p:attrNameLst>
                                          <p:attrName>ppt_x</p:attrName>
                                        </p:attrNameLst>
                                      </p:cBhvr>
                                      <p:tavLst>
                                        <p:tav tm="0">
                                          <p:val>
                                            <p:strVal val="#ppt_x"/>
                                          </p:val>
                                        </p:tav>
                                        <p:tav tm="100000">
                                          <p:val>
                                            <p:strVal val="#ppt_x"/>
                                          </p:val>
                                        </p:tav>
                                      </p:tavLst>
                                    </p:anim>
                                    <p:anim calcmode="lin" valueType="num">
                                      <p:cBhvr additive="base">
                                        <p:cTn id="80" dur="500" fill="hold"/>
                                        <p:tgtEl>
                                          <p:spTgt spid="8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 calcmode="lin" valueType="num">
                                      <p:cBhvr additive="base">
                                        <p:cTn id="83" dur="500" fill="hold"/>
                                        <p:tgtEl>
                                          <p:spTgt spid="82"/>
                                        </p:tgtEl>
                                        <p:attrNameLst>
                                          <p:attrName>ppt_x</p:attrName>
                                        </p:attrNameLst>
                                      </p:cBhvr>
                                      <p:tavLst>
                                        <p:tav tm="0">
                                          <p:val>
                                            <p:strVal val="#ppt_x"/>
                                          </p:val>
                                        </p:tav>
                                        <p:tav tm="100000">
                                          <p:val>
                                            <p:strVal val="#ppt_x"/>
                                          </p:val>
                                        </p:tav>
                                      </p:tavLst>
                                    </p:anim>
                                    <p:anim calcmode="lin" valueType="num">
                                      <p:cBhvr additive="base">
                                        <p:cTn id="84" dur="500" fill="hold"/>
                                        <p:tgtEl>
                                          <p:spTgt spid="8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anim calcmode="lin" valueType="num">
                                      <p:cBhvr additive="base">
                                        <p:cTn id="87" dur="500" fill="hold"/>
                                        <p:tgtEl>
                                          <p:spTgt spid="81"/>
                                        </p:tgtEl>
                                        <p:attrNameLst>
                                          <p:attrName>ppt_x</p:attrName>
                                        </p:attrNameLst>
                                      </p:cBhvr>
                                      <p:tavLst>
                                        <p:tav tm="0">
                                          <p:val>
                                            <p:strVal val="#ppt_x"/>
                                          </p:val>
                                        </p:tav>
                                        <p:tav tm="100000">
                                          <p:val>
                                            <p:strVal val="#ppt_x"/>
                                          </p:val>
                                        </p:tav>
                                      </p:tavLst>
                                    </p:anim>
                                    <p:anim calcmode="lin" valueType="num">
                                      <p:cBhvr additive="base">
                                        <p:cTn id="88" dur="500" fill="hold"/>
                                        <p:tgtEl>
                                          <p:spTgt spid="8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additive="base">
                                        <p:cTn id="91" dur="500" fill="hold"/>
                                        <p:tgtEl>
                                          <p:spTgt spid="78"/>
                                        </p:tgtEl>
                                        <p:attrNameLst>
                                          <p:attrName>ppt_x</p:attrName>
                                        </p:attrNameLst>
                                      </p:cBhvr>
                                      <p:tavLst>
                                        <p:tav tm="0">
                                          <p:val>
                                            <p:strVal val="#ppt_x"/>
                                          </p:val>
                                        </p:tav>
                                        <p:tav tm="100000">
                                          <p:val>
                                            <p:strVal val="#ppt_x"/>
                                          </p:val>
                                        </p:tav>
                                      </p:tavLst>
                                    </p:anim>
                                    <p:anim calcmode="lin" valueType="num">
                                      <p:cBhvr additive="base">
                                        <p:cTn id="92" dur="500" fill="hold"/>
                                        <p:tgtEl>
                                          <p:spTgt spid="7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9"/>
                                        </p:tgtEl>
                                        <p:attrNameLst>
                                          <p:attrName>style.visibility</p:attrName>
                                        </p:attrNameLst>
                                      </p:cBhvr>
                                      <p:to>
                                        <p:strVal val="visible"/>
                                      </p:to>
                                    </p:set>
                                    <p:anim calcmode="lin" valueType="num">
                                      <p:cBhvr additive="base">
                                        <p:cTn id="95" dur="500" fill="hold"/>
                                        <p:tgtEl>
                                          <p:spTgt spid="79"/>
                                        </p:tgtEl>
                                        <p:attrNameLst>
                                          <p:attrName>ppt_x</p:attrName>
                                        </p:attrNameLst>
                                      </p:cBhvr>
                                      <p:tavLst>
                                        <p:tav tm="0">
                                          <p:val>
                                            <p:strVal val="#ppt_x"/>
                                          </p:val>
                                        </p:tav>
                                        <p:tav tm="100000">
                                          <p:val>
                                            <p:strVal val="#ppt_x"/>
                                          </p:val>
                                        </p:tav>
                                      </p:tavLst>
                                    </p:anim>
                                    <p:anim calcmode="lin" valueType="num">
                                      <p:cBhvr additive="base">
                                        <p:cTn id="9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 grpId="0"/>
      <p:bldP spid="62" grpId="0"/>
      <p:bldP spid="63" grpId="0"/>
      <p:bldP spid="64" grpId="0"/>
      <p:bldP spid="65" grpId="0"/>
      <p:bldP spid="66" grpId="0"/>
      <p:bldP spid="67" grpId="0"/>
      <p:bldP spid="68" grpId="0"/>
      <p:bldP spid="71" grpId="0"/>
      <p:bldP spid="72" grpId="0"/>
      <p:bldP spid="73" grpId="0"/>
      <p:bldP spid="77" grpId="0"/>
      <p:bldP spid="78" grpId="0"/>
      <p:bldP spid="79" grpId="0"/>
      <p:bldP spid="80" grpId="0"/>
      <p:bldP spid="81" grpId="0"/>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CB8244BB-FD49-1340-B895-501CE4EE5BAB}"/>
              </a:ext>
            </a:extLst>
          </p:cNvPr>
          <p:cNvSpPr/>
          <p:nvPr/>
        </p:nvSpPr>
        <p:spPr>
          <a:xfrm>
            <a:off x="427880" y="4714974"/>
            <a:ext cx="9171777" cy="195252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638020-7A75-7A4C-8610-DAC54E8F7CDE}"/>
              </a:ext>
            </a:extLst>
          </p:cNvPr>
          <p:cNvSpPr txBox="1"/>
          <p:nvPr/>
        </p:nvSpPr>
        <p:spPr>
          <a:xfrm>
            <a:off x="427880" y="419117"/>
            <a:ext cx="8940261" cy="477054"/>
          </a:xfrm>
          <a:prstGeom prst="rect">
            <a:avLst/>
          </a:prstGeom>
          <a:noFill/>
        </p:spPr>
        <p:txBody>
          <a:bodyPr wrap="square" rtlCol="0">
            <a:spAutoFit/>
          </a:bodyPr>
          <a:lstStyle/>
          <a:p>
            <a:pPr algn="ctr"/>
            <a:r>
              <a:rPr lang="en-US" sz="2500" b="1" dirty="0">
                <a:latin typeface="Lato" panose="020F0502020204030203" pitchFamily="34" charset="0"/>
                <a:ea typeface="Lato" panose="020F0502020204030203" pitchFamily="34" charset="0"/>
                <a:cs typeface="Lato" panose="020F0502020204030203" pitchFamily="34" charset="0"/>
              </a:rPr>
              <a:t>Enjoyed this resource? Some products you might like…</a:t>
            </a:r>
          </a:p>
        </p:txBody>
      </p:sp>
      <p:pic>
        <p:nvPicPr>
          <p:cNvPr id="8" name="Picture 7">
            <a:extLst>
              <a:ext uri="{FF2B5EF4-FFF2-40B4-BE49-F238E27FC236}">
                <a16:creationId xmlns:a16="http://schemas.microsoft.com/office/drawing/2014/main" id="{779DBA98-BD98-6143-8512-168878EFA783}"/>
              </a:ext>
            </a:extLst>
          </p:cNvPr>
          <p:cNvPicPr>
            <a:picLocks noChangeAspect="1"/>
          </p:cNvPicPr>
          <p:nvPr/>
        </p:nvPicPr>
        <p:blipFill>
          <a:blip r:embed="rId2"/>
          <a:stretch>
            <a:fillRect/>
          </a:stretch>
        </p:blipFill>
        <p:spPr>
          <a:xfrm>
            <a:off x="427880" y="1624758"/>
            <a:ext cx="2892790" cy="2882900"/>
          </a:xfrm>
          <a:prstGeom prst="rect">
            <a:avLst/>
          </a:prstGeom>
        </p:spPr>
      </p:pic>
      <p:sp>
        <p:nvSpPr>
          <p:cNvPr id="13" name="TextBox 12">
            <a:extLst>
              <a:ext uri="{FF2B5EF4-FFF2-40B4-BE49-F238E27FC236}">
                <a16:creationId xmlns:a16="http://schemas.microsoft.com/office/drawing/2014/main" id="{AE224196-6252-3C4E-9AA4-6BC73D22B15F}"/>
              </a:ext>
            </a:extLst>
          </p:cNvPr>
          <p:cNvSpPr txBox="1"/>
          <p:nvPr/>
        </p:nvSpPr>
        <p:spPr>
          <a:xfrm>
            <a:off x="574945" y="4741879"/>
            <a:ext cx="2355965" cy="861774"/>
          </a:xfrm>
          <a:prstGeom prst="rect">
            <a:avLst/>
          </a:prstGeom>
          <a:noFill/>
        </p:spPr>
        <p:txBody>
          <a:bodyPr wrap="square" rtlCol="0">
            <a:spAutoFit/>
          </a:bodyPr>
          <a:lstStyle/>
          <a:p>
            <a:r>
              <a:rPr lang="en-US" sz="2500" b="1" dirty="0">
                <a:latin typeface="Lato" panose="020F0502020204030203" pitchFamily="34" charset="0"/>
                <a:ea typeface="Lato" panose="020F0502020204030203" pitchFamily="34" charset="0"/>
                <a:cs typeface="Lato" panose="020F0502020204030203" pitchFamily="34" charset="0"/>
              </a:rPr>
              <a:t>More </a:t>
            </a:r>
            <a:br>
              <a:rPr lang="en-US" sz="2500" b="1" dirty="0">
                <a:latin typeface="Lato" panose="020F0502020204030203" pitchFamily="34" charset="0"/>
                <a:ea typeface="Lato" panose="020F0502020204030203" pitchFamily="34" charset="0"/>
                <a:cs typeface="Lato" panose="020F0502020204030203" pitchFamily="34" charset="0"/>
              </a:rPr>
            </a:br>
            <a:r>
              <a:rPr lang="en-US" sz="2500" b="1" dirty="0">
                <a:latin typeface="Lato" panose="020F0502020204030203" pitchFamily="34" charset="0"/>
                <a:ea typeface="Lato" panose="020F0502020204030203" pitchFamily="34" charset="0"/>
                <a:cs typeface="Lato" panose="020F0502020204030203" pitchFamily="34" charset="0"/>
              </a:rPr>
              <a:t>freebies:</a:t>
            </a:r>
          </a:p>
        </p:txBody>
      </p:sp>
      <p:sp>
        <p:nvSpPr>
          <p:cNvPr id="22" name="TextBox 21">
            <a:extLst>
              <a:ext uri="{FF2B5EF4-FFF2-40B4-BE49-F238E27FC236}">
                <a16:creationId xmlns:a16="http://schemas.microsoft.com/office/drawing/2014/main" id="{067D19C0-CF67-BE42-9D5A-7A8F8AE166C1}"/>
              </a:ext>
            </a:extLst>
          </p:cNvPr>
          <p:cNvSpPr txBox="1"/>
          <p:nvPr/>
        </p:nvSpPr>
        <p:spPr>
          <a:xfrm>
            <a:off x="262780" y="1007042"/>
            <a:ext cx="3191620" cy="523220"/>
          </a:xfrm>
          <a:prstGeom prst="rect">
            <a:avLst/>
          </a:prstGeom>
          <a:noFill/>
        </p:spPr>
        <p:txBody>
          <a:bodyPr wrap="square" rtlCol="0">
            <a:spAutoFit/>
          </a:bodyPr>
          <a:lstStyle/>
          <a:p>
            <a:pPr algn="ctr"/>
            <a:r>
              <a:rPr lang="en-US" sz="1400" dirty="0"/>
              <a:t>Students </a:t>
            </a:r>
            <a:r>
              <a:rPr lang="en-US" sz="1400" dirty="0">
                <a:hlinkClick r:id="rId3"/>
              </a:rPr>
              <a:t>analyze ANY song for figurative language before writing their own</a:t>
            </a:r>
            <a:endParaRPr lang="en-US" sz="1400" dirty="0"/>
          </a:p>
        </p:txBody>
      </p:sp>
      <p:sp>
        <p:nvSpPr>
          <p:cNvPr id="23" name="TextBox 22">
            <a:extLst>
              <a:ext uri="{FF2B5EF4-FFF2-40B4-BE49-F238E27FC236}">
                <a16:creationId xmlns:a16="http://schemas.microsoft.com/office/drawing/2014/main" id="{AFEEC04D-1C0B-F541-B0C8-BBB65E115919}"/>
              </a:ext>
            </a:extLst>
          </p:cNvPr>
          <p:cNvSpPr txBox="1"/>
          <p:nvPr/>
        </p:nvSpPr>
        <p:spPr>
          <a:xfrm>
            <a:off x="3339880" y="1006325"/>
            <a:ext cx="3191620" cy="523220"/>
          </a:xfrm>
          <a:prstGeom prst="rect">
            <a:avLst/>
          </a:prstGeom>
          <a:noFill/>
        </p:spPr>
        <p:txBody>
          <a:bodyPr wrap="square" rtlCol="0">
            <a:spAutoFit/>
          </a:bodyPr>
          <a:lstStyle/>
          <a:p>
            <a:pPr algn="ctr"/>
            <a:r>
              <a:rPr lang="en-US" sz="1400" dirty="0"/>
              <a:t>Students </a:t>
            </a:r>
            <a:r>
              <a:rPr lang="en-US" sz="1400" dirty="0">
                <a:hlinkClick r:id="rId4"/>
              </a:rPr>
              <a:t>study similes and metaphors using pop culture movies and songs.</a:t>
            </a:r>
            <a:endParaRPr lang="en-US" sz="1400" dirty="0"/>
          </a:p>
        </p:txBody>
      </p:sp>
      <p:sp>
        <p:nvSpPr>
          <p:cNvPr id="24" name="TextBox 23">
            <a:extLst>
              <a:ext uri="{FF2B5EF4-FFF2-40B4-BE49-F238E27FC236}">
                <a16:creationId xmlns:a16="http://schemas.microsoft.com/office/drawing/2014/main" id="{2FE48FAC-D3AF-614B-9EB1-FF1086BBBBFE}"/>
              </a:ext>
            </a:extLst>
          </p:cNvPr>
          <p:cNvSpPr txBox="1"/>
          <p:nvPr/>
        </p:nvSpPr>
        <p:spPr>
          <a:xfrm>
            <a:off x="6408037" y="1048061"/>
            <a:ext cx="3191620" cy="523220"/>
          </a:xfrm>
          <a:prstGeom prst="rect">
            <a:avLst/>
          </a:prstGeom>
          <a:noFill/>
        </p:spPr>
        <p:txBody>
          <a:bodyPr wrap="square" rtlCol="0">
            <a:spAutoFit/>
          </a:bodyPr>
          <a:lstStyle/>
          <a:p>
            <a:pPr algn="ctr"/>
            <a:r>
              <a:rPr lang="en-US" sz="1400" dirty="0">
                <a:hlinkClick r:id="rId5"/>
              </a:rPr>
              <a:t>Full Figurative Language Unit Bundle</a:t>
            </a:r>
            <a:r>
              <a:rPr lang="en-US" sz="1400" dirty="0"/>
              <a:t>, 4+ weeks of classes including assessments. </a:t>
            </a:r>
          </a:p>
        </p:txBody>
      </p:sp>
      <p:sp>
        <p:nvSpPr>
          <p:cNvPr id="28" name="TextBox 27">
            <a:extLst>
              <a:ext uri="{FF2B5EF4-FFF2-40B4-BE49-F238E27FC236}">
                <a16:creationId xmlns:a16="http://schemas.microsoft.com/office/drawing/2014/main" id="{1A5D1623-B7FD-5242-9F9A-A431B3D482A8}"/>
              </a:ext>
            </a:extLst>
          </p:cNvPr>
          <p:cNvSpPr txBox="1"/>
          <p:nvPr/>
        </p:nvSpPr>
        <p:spPr>
          <a:xfrm>
            <a:off x="1494630" y="5424974"/>
            <a:ext cx="1117007" cy="646331"/>
          </a:xfrm>
          <a:prstGeom prst="rect">
            <a:avLst/>
          </a:prstGeom>
          <a:noFill/>
        </p:spPr>
        <p:txBody>
          <a:bodyPr wrap="square" rtlCol="0">
            <a:spAutoFit/>
          </a:bodyPr>
          <a:lstStyle/>
          <a:p>
            <a:pPr algn="r"/>
            <a:r>
              <a:rPr lang="en-US" sz="1200" dirty="0">
                <a:hlinkClick r:id="rId6"/>
              </a:rPr>
              <a:t>Similes &amp; metaphors </a:t>
            </a:r>
            <a:r>
              <a:rPr lang="en-US" sz="1200" dirty="0"/>
              <a:t>“taster” task.</a:t>
            </a:r>
          </a:p>
        </p:txBody>
      </p:sp>
      <p:pic>
        <p:nvPicPr>
          <p:cNvPr id="29" name="Picture 28" descr="A screenshot of text&#10;&#10;Description automatically generated">
            <a:extLst>
              <a:ext uri="{FF2B5EF4-FFF2-40B4-BE49-F238E27FC236}">
                <a16:creationId xmlns:a16="http://schemas.microsoft.com/office/drawing/2014/main" id="{1B00051B-C2E6-1945-8273-162624D833F7}"/>
              </a:ext>
            </a:extLst>
          </p:cNvPr>
          <p:cNvPicPr>
            <a:picLocks noChangeAspect="1"/>
          </p:cNvPicPr>
          <p:nvPr/>
        </p:nvPicPr>
        <p:blipFill>
          <a:blip r:embed="rId7"/>
          <a:stretch>
            <a:fillRect/>
          </a:stretch>
        </p:blipFill>
        <p:spPr>
          <a:xfrm rot="216655">
            <a:off x="2696506" y="4968099"/>
            <a:ext cx="1558131" cy="1560083"/>
          </a:xfrm>
          <a:prstGeom prst="rect">
            <a:avLst/>
          </a:prstGeom>
          <a:ln>
            <a:solidFill>
              <a:schemeClr val="tx1"/>
            </a:solidFill>
          </a:ln>
        </p:spPr>
      </p:pic>
      <p:sp>
        <p:nvSpPr>
          <p:cNvPr id="30" name="TextBox 29">
            <a:extLst>
              <a:ext uri="{FF2B5EF4-FFF2-40B4-BE49-F238E27FC236}">
                <a16:creationId xmlns:a16="http://schemas.microsoft.com/office/drawing/2014/main" id="{73F932C7-174E-CC4D-B26A-ACFDD2F43568}"/>
              </a:ext>
            </a:extLst>
          </p:cNvPr>
          <p:cNvSpPr txBox="1"/>
          <p:nvPr/>
        </p:nvSpPr>
        <p:spPr>
          <a:xfrm>
            <a:off x="4339506" y="5408374"/>
            <a:ext cx="1117007" cy="830997"/>
          </a:xfrm>
          <a:prstGeom prst="rect">
            <a:avLst/>
          </a:prstGeom>
          <a:noFill/>
        </p:spPr>
        <p:txBody>
          <a:bodyPr wrap="square" rtlCol="0">
            <a:spAutoFit/>
          </a:bodyPr>
          <a:lstStyle/>
          <a:p>
            <a:pPr algn="r"/>
            <a:r>
              <a:rPr lang="en-US" sz="1200" dirty="0">
                <a:hlinkClick r:id="rId8"/>
              </a:rPr>
              <a:t>Character Profile</a:t>
            </a:r>
            <a:r>
              <a:rPr lang="en-US" sz="1200" dirty="0"/>
              <a:t> for ANY book, movie or artist.</a:t>
            </a:r>
          </a:p>
        </p:txBody>
      </p:sp>
      <p:sp>
        <p:nvSpPr>
          <p:cNvPr id="31" name="TextBox 30">
            <a:extLst>
              <a:ext uri="{FF2B5EF4-FFF2-40B4-BE49-F238E27FC236}">
                <a16:creationId xmlns:a16="http://schemas.microsoft.com/office/drawing/2014/main" id="{37352484-C6E7-444E-A891-1A100A3D6047}"/>
              </a:ext>
            </a:extLst>
          </p:cNvPr>
          <p:cNvSpPr txBox="1"/>
          <p:nvPr/>
        </p:nvSpPr>
        <p:spPr>
          <a:xfrm>
            <a:off x="7320510" y="4811439"/>
            <a:ext cx="2167503" cy="2108269"/>
          </a:xfrm>
          <a:prstGeom prst="rect">
            <a:avLst/>
          </a:prstGeom>
          <a:noFill/>
        </p:spPr>
        <p:txBody>
          <a:bodyPr wrap="square" rtlCol="0">
            <a:spAutoFit/>
          </a:bodyPr>
          <a:lstStyle/>
          <a:p>
            <a:r>
              <a:rPr lang="en-US" sz="1400" b="1" dirty="0">
                <a:latin typeface="Lato" panose="020F0502020204030203" pitchFamily="34" charset="0"/>
                <a:ea typeface="Lato" panose="020F0502020204030203" pitchFamily="34" charset="0"/>
                <a:cs typeface="Lato" panose="020F0502020204030203" pitchFamily="34" charset="0"/>
              </a:rPr>
              <a:t>YouTube</a:t>
            </a:r>
            <a:r>
              <a:rPr lang="en-US" sz="1400" dirty="0">
                <a:latin typeface="Lato" panose="020F0502020204030203" pitchFamily="34" charset="0"/>
                <a:ea typeface="Lato" panose="020F0502020204030203" pitchFamily="34" charset="0"/>
                <a:cs typeface="Lato" panose="020F0502020204030203" pitchFamily="34" charset="0"/>
              </a:rPr>
              <a:t> links:</a:t>
            </a:r>
            <a:br>
              <a:rPr lang="en-US" sz="1400" dirty="0">
                <a:latin typeface="Lato" panose="020F0502020204030203" pitchFamily="34" charset="0"/>
                <a:ea typeface="Lato" panose="020F0502020204030203" pitchFamily="34" charset="0"/>
                <a:cs typeface="Lato" panose="020F0502020204030203" pitchFamily="34" charset="0"/>
              </a:rPr>
            </a:br>
            <a:endParaRPr lang="en-US" sz="5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hlinkClick r:id="rId9"/>
              </a:rPr>
              <a:t>Simile &amp; metaphors in songs (2019)</a:t>
            </a:r>
            <a:br>
              <a:rPr lang="en-US" sz="1400" dirty="0">
                <a:latin typeface="Lato" panose="020F0502020204030203" pitchFamily="34" charset="0"/>
                <a:ea typeface="Lato" panose="020F0502020204030203" pitchFamily="34" charset="0"/>
                <a:cs typeface="Lato" panose="020F0502020204030203" pitchFamily="34" charset="0"/>
              </a:rPr>
            </a:br>
            <a:endParaRPr lang="en-US" sz="5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hlinkClick r:id="rId10"/>
              </a:rPr>
              <a:t>Rhetorical Questions in movies (2019)</a:t>
            </a:r>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5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hlinkClick r:id="rId11"/>
              </a:rPr>
              <a:t>Juxtapositions in movies and TV</a:t>
            </a:r>
            <a:endParaRPr lang="en-US" sz="1400" dirty="0">
              <a:latin typeface="Lato" panose="020F0502020204030203" pitchFamily="34" charset="0"/>
              <a:ea typeface="Lato" panose="020F0502020204030203" pitchFamily="34" charset="0"/>
              <a:cs typeface="Lato" panose="020F0502020204030203" pitchFamily="34" charset="0"/>
            </a:endParaRPr>
          </a:p>
          <a:p>
            <a:endParaRPr lang="en-US" dirty="0"/>
          </a:p>
        </p:txBody>
      </p:sp>
      <p:pic>
        <p:nvPicPr>
          <p:cNvPr id="32" name="Picture 31" descr="A screenshot of a cell phone screen with text&#10;&#10;Description automatically generated">
            <a:extLst>
              <a:ext uri="{FF2B5EF4-FFF2-40B4-BE49-F238E27FC236}">
                <a16:creationId xmlns:a16="http://schemas.microsoft.com/office/drawing/2014/main" id="{BBDDC72F-7410-AA42-B01D-B09F34ADCEC6}"/>
              </a:ext>
            </a:extLst>
          </p:cNvPr>
          <p:cNvPicPr>
            <a:picLocks noChangeAspect="1"/>
          </p:cNvPicPr>
          <p:nvPr/>
        </p:nvPicPr>
        <p:blipFill>
          <a:blip r:embed="rId12"/>
          <a:stretch>
            <a:fillRect/>
          </a:stretch>
        </p:blipFill>
        <p:spPr>
          <a:xfrm rot="21257036">
            <a:off x="5507180" y="4953501"/>
            <a:ext cx="1558131" cy="1548453"/>
          </a:xfrm>
          <a:prstGeom prst="rect">
            <a:avLst/>
          </a:prstGeom>
          <a:ln>
            <a:solidFill>
              <a:schemeClr val="tx1"/>
            </a:solidFill>
          </a:ln>
        </p:spPr>
      </p:pic>
      <p:sp>
        <p:nvSpPr>
          <p:cNvPr id="33" name="TextBox 32">
            <a:extLst>
              <a:ext uri="{FF2B5EF4-FFF2-40B4-BE49-F238E27FC236}">
                <a16:creationId xmlns:a16="http://schemas.microsoft.com/office/drawing/2014/main" id="{27CB2220-CC33-074C-B5F0-BD200FB17382}"/>
              </a:ext>
            </a:extLst>
          </p:cNvPr>
          <p:cNvSpPr txBox="1"/>
          <p:nvPr/>
        </p:nvSpPr>
        <p:spPr>
          <a:xfrm>
            <a:off x="6923314" y="28578"/>
            <a:ext cx="2982686" cy="246221"/>
          </a:xfrm>
          <a:prstGeom prst="rect">
            <a:avLst/>
          </a:prstGeom>
          <a:noFill/>
        </p:spPr>
        <p:txBody>
          <a:bodyPr wrap="square" rtlCol="0">
            <a:spAutoFit/>
          </a:bodyPr>
          <a:lstStyle/>
          <a:p>
            <a:pPr algn="r"/>
            <a:r>
              <a:rPr lang="en-US" sz="1000" dirty="0"/>
              <a:t>© Growth Through the Middle Years 2019 </a:t>
            </a:r>
          </a:p>
        </p:txBody>
      </p:sp>
      <p:pic>
        <p:nvPicPr>
          <p:cNvPr id="3" name="Picture 2" descr="A close up of text on a black background&#10;&#10;Description automatically generated">
            <a:extLst>
              <a:ext uri="{FF2B5EF4-FFF2-40B4-BE49-F238E27FC236}">
                <a16:creationId xmlns:a16="http://schemas.microsoft.com/office/drawing/2014/main" id="{62FA4C21-469B-9E44-926A-24195FE4F1C6}"/>
              </a:ext>
            </a:extLst>
          </p:cNvPr>
          <p:cNvPicPr>
            <a:picLocks noChangeAspect="1"/>
          </p:cNvPicPr>
          <p:nvPr/>
        </p:nvPicPr>
        <p:blipFill>
          <a:blip r:embed="rId13"/>
          <a:stretch>
            <a:fillRect/>
          </a:stretch>
        </p:blipFill>
        <p:spPr>
          <a:xfrm>
            <a:off x="3506605" y="1628749"/>
            <a:ext cx="2892790" cy="2874822"/>
          </a:xfrm>
          <a:prstGeom prst="rect">
            <a:avLst/>
          </a:prstGeom>
        </p:spPr>
      </p:pic>
      <p:pic>
        <p:nvPicPr>
          <p:cNvPr id="6" name="Picture 5" descr="A close up of a sign&#10;&#10;Description automatically generated">
            <a:extLst>
              <a:ext uri="{FF2B5EF4-FFF2-40B4-BE49-F238E27FC236}">
                <a16:creationId xmlns:a16="http://schemas.microsoft.com/office/drawing/2014/main" id="{66A94F88-017B-B04C-A476-F2D40EEE0315}"/>
              </a:ext>
            </a:extLst>
          </p:cNvPr>
          <p:cNvPicPr>
            <a:picLocks noChangeAspect="1"/>
          </p:cNvPicPr>
          <p:nvPr/>
        </p:nvPicPr>
        <p:blipFill>
          <a:blip r:embed="rId14"/>
          <a:stretch>
            <a:fillRect/>
          </a:stretch>
        </p:blipFill>
        <p:spPr>
          <a:xfrm>
            <a:off x="6595223" y="1626474"/>
            <a:ext cx="2892790" cy="2877097"/>
          </a:xfrm>
          <a:prstGeom prst="rect">
            <a:avLst/>
          </a:prstGeom>
        </p:spPr>
      </p:pic>
    </p:spTree>
    <p:extLst>
      <p:ext uri="{BB962C8B-B14F-4D97-AF65-F5344CB8AC3E}">
        <p14:creationId xmlns:p14="http://schemas.microsoft.com/office/powerpoint/2010/main" val="3454061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3636B3F-BB48-204C-BEA7-3ED78E2DB8B7}"/>
              </a:ext>
            </a:extLst>
          </p:cNvPr>
          <p:cNvSpPr/>
          <p:nvPr/>
        </p:nvSpPr>
        <p:spPr>
          <a:xfrm>
            <a:off x="6437805" y="5568864"/>
            <a:ext cx="3338207" cy="118855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D8C3F6-A130-B54F-BA7C-F77CBD46C373}"/>
              </a:ext>
            </a:extLst>
          </p:cNvPr>
          <p:cNvSpPr/>
          <p:nvPr/>
        </p:nvSpPr>
        <p:spPr>
          <a:xfrm>
            <a:off x="551329" y="977047"/>
            <a:ext cx="8930558" cy="2123658"/>
          </a:xfrm>
          <a:prstGeom prst="rect">
            <a:avLst/>
          </a:prstGeom>
        </p:spPr>
        <p:txBody>
          <a:bodyPr wrap="square">
            <a:spAutoFit/>
          </a:bodyPr>
          <a:lstStyle/>
          <a:p>
            <a:r>
              <a:rPr lang="en-AU" sz="1200" dirty="0">
                <a:latin typeface="Lato" panose="020F0502020204030203" pitchFamily="34" charset="0"/>
                <a:ea typeface="Lato" panose="020F0502020204030203" pitchFamily="34" charset="0"/>
                <a:cs typeface="Lato" panose="020F0502020204030203" pitchFamily="34" charset="0"/>
              </a:rPr>
              <a:t>Thank you for downloading this product! I hope that you and your students find it as useful as mine have! </a:t>
            </a:r>
          </a:p>
          <a:p>
            <a:endParaRPr lang="en-AU" sz="1200" dirty="0">
              <a:latin typeface="Lato" panose="020F0502020204030203" pitchFamily="34" charset="0"/>
              <a:ea typeface="Lato" panose="020F0502020204030203" pitchFamily="34" charset="0"/>
              <a:cs typeface="Lato" panose="020F0502020204030203" pitchFamily="34" charset="0"/>
            </a:endParaRPr>
          </a:p>
          <a:p>
            <a:r>
              <a:rPr lang="en-AU" sz="1200" dirty="0">
                <a:latin typeface="Lato" panose="020F0502020204030203" pitchFamily="34" charset="0"/>
                <a:ea typeface="Lato" panose="020F0502020204030203" pitchFamily="34" charset="0"/>
                <a:cs typeface="Lato" panose="020F0502020204030203" pitchFamily="34" charset="0"/>
              </a:rPr>
              <a:t>This product is licensed to the purchaser only for classroom or personal use as a single user. You may reference this product on social media or in person provided credit is given to the author and a link to the TpT store is included. </a:t>
            </a:r>
          </a:p>
          <a:p>
            <a:r>
              <a:rPr lang="en-AU" sz="1200" dirty="0">
                <a:latin typeface="Lato" panose="020F0502020204030203" pitchFamily="34" charset="0"/>
                <a:ea typeface="Lato" panose="020F0502020204030203" pitchFamily="34" charset="0"/>
                <a:cs typeface="Lato" panose="020F0502020204030203" pitchFamily="34" charset="0"/>
              </a:rPr>
              <a:t>You may not claim this work as your own, alter the files in any way or attempt to remove copyright symbols. </a:t>
            </a:r>
          </a:p>
          <a:p>
            <a:endParaRPr lang="en-AU" sz="1200" dirty="0">
              <a:latin typeface="Lato" panose="020F0502020204030203" pitchFamily="34" charset="0"/>
              <a:ea typeface="Lato" panose="020F0502020204030203" pitchFamily="34" charset="0"/>
              <a:cs typeface="Lato" panose="020F0502020204030203" pitchFamily="34" charset="0"/>
            </a:endParaRPr>
          </a:p>
          <a:p>
            <a:r>
              <a:rPr lang="en-AU" sz="1200" dirty="0">
                <a:latin typeface="Lato" panose="020F0502020204030203" pitchFamily="34" charset="0"/>
                <a:ea typeface="Lato" panose="020F0502020204030203" pitchFamily="34" charset="0"/>
                <a:cs typeface="Lato" panose="020F0502020204030203" pitchFamily="34" charset="0"/>
              </a:rPr>
              <a:t>You may not sell any part of this product or combine them with any other products other than for classroom use. You may not make copies available to others, this is a strict violation of TpT’s Terms of Use. </a:t>
            </a:r>
          </a:p>
          <a:p>
            <a:endParaRPr lang="en-AU" sz="1200" dirty="0">
              <a:latin typeface="Lato" panose="020F0502020204030203" pitchFamily="34" charset="0"/>
              <a:ea typeface="Lato" panose="020F0502020204030203" pitchFamily="34" charset="0"/>
              <a:cs typeface="Lato" panose="020F0502020204030203" pitchFamily="34" charset="0"/>
            </a:endParaRPr>
          </a:p>
          <a:p>
            <a:r>
              <a:rPr lang="en-AU" sz="1200" dirty="0">
                <a:latin typeface="Lato" panose="020F0502020204030203" pitchFamily="34" charset="0"/>
                <a:ea typeface="Lato" panose="020F0502020204030203" pitchFamily="34" charset="0"/>
                <a:cs typeface="Lato" panose="020F0502020204030203" pitchFamily="34" charset="0"/>
              </a:rPr>
              <a:t>Please respect the time and effort put into this product. I would love for your colleagues to use my resources too – please direct them to my TpT store at </a:t>
            </a:r>
            <a:r>
              <a:rPr lang="en-AU" sz="1200" u="sng" dirty="0">
                <a:solidFill>
                  <a:srgbClr val="0563C1"/>
                </a:solidFill>
                <a:latin typeface="Lato" panose="020F0502020204030203" pitchFamily="34" charset="0"/>
                <a:ea typeface="Lato" panose="020F0502020204030203" pitchFamily="34" charset="0"/>
                <a:cs typeface="Lato" panose="020F0502020204030203" pitchFamily="34" charset="0"/>
                <a:hlinkClick r:id="rId2"/>
              </a:rPr>
              <a:t>https://www.teacherspayteachers.com/Store/Growth-Through-The-Middle-Years</a:t>
            </a:r>
            <a:endParaRPr lang="en-AU" sz="12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7540E008-66A6-5247-A9A9-82591474CFA8}"/>
              </a:ext>
            </a:extLst>
          </p:cNvPr>
          <p:cNvPicPr/>
          <p:nvPr/>
        </p:nvPicPr>
        <p:blipFill>
          <a:blip r:embed="rId3">
            <a:extLst>
              <a:ext uri="{28A0092B-C50C-407E-A947-70E740481C1C}">
                <a14:useLocalDpi xmlns:a14="http://schemas.microsoft.com/office/drawing/2010/main" val="0"/>
              </a:ext>
            </a:extLst>
          </a:blip>
          <a:stretch>
            <a:fillRect/>
          </a:stretch>
        </p:blipFill>
        <p:spPr>
          <a:xfrm>
            <a:off x="2433918" y="169550"/>
            <a:ext cx="4208930" cy="861044"/>
          </a:xfrm>
          <a:prstGeom prst="rect">
            <a:avLst/>
          </a:prstGeom>
        </p:spPr>
      </p:pic>
      <p:pic>
        <p:nvPicPr>
          <p:cNvPr id="6" name="Picture 5">
            <a:extLst>
              <a:ext uri="{FF2B5EF4-FFF2-40B4-BE49-F238E27FC236}">
                <a16:creationId xmlns:a16="http://schemas.microsoft.com/office/drawing/2014/main" id="{E1586AD7-9770-254E-882F-DB6C15D96DC2}"/>
              </a:ext>
            </a:extLst>
          </p:cNvPr>
          <p:cNvPicPr>
            <a:picLocks noChangeAspect="1"/>
          </p:cNvPicPr>
          <p:nvPr/>
        </p:nvPicPr>
        <p:blipFill>
          <a:blip r:embed="rId4"/>
          <a:stretch>
            <a:fillRect/>
          </a:stretch>
        </p:blipFill>
        <p:spPr>
          <a:xfrm rot="711042">
            <a:off x="8613179" y="119576"/>
            <a:ext cx="940682" cy="1017048"/>
          </a:xfrm>
          <a:prstGeom prst="rect">
            <a:avLst/>
          </a:prstGeom>
        </p:spPr>
      </p:pic>
      <p:pic>
        <p:nvPicPr>
          <p:cNvPr id="7" name="Picture 6">
            <a:extLst>
              <a:ext uri="{FF2B5EF4-FFF2-40B4-BE49-F238E27FC236}">
                <a16:creationId xmlns:a16="http://schemas.microsoft.com/office/drawing/2014/main" id="{15F712ED-8D87-E342-B921-F68495858907}"/>
              </a:ext>
            </a:extLst>
          </p:cNvPr>
          <p:cNvPicPr/>
          <p:nvPr/>
        </p:nvPicPr>
        <p:blipFill>
          <a:blip r:embed="rId5">
            <a:extLst>
              <a:ext uri="{28A0092B-C50C-407E-A947-70E740481C1C}">
                <a14:useLocalDpi xmlns:a14="http://schemas.microsoft.com/office/drawing/2010/main" val="0"/>
              </a:ext>
            </a:extLst>
          </a:blip>
          <a:stretch>
            <a:fillRect/>
          </a:stretch>
        </p:blipFill>
        <p:spPr>
          <a:xfrm>
            <a:off x="2284348" y="3429000"/>
            <a:ext cx="5337304" cy="732667"/>
          </a:xfrm>
          <a:prstGeom prst="rect">
            <a:avLst/>
          </a:prstGeom>
        </p:spPr>
      </p:pic>
      <p:sp>
        <p:nvSpPr>
          <p:cNvPr id="8" name="Content Placeholder 2">
            <a:extLst>
              <a:ext uri="{FF2B5EF4-FFF2-40B4-BE49-F238E27FC236}">
                <a16:creationId xmlns:a16="http://schemas.microsoft.com/office/drawing/2014/main" id="{6DA988BC-551B-AA46-9B13-DEB412ADE9F8}"/>
              </a:ext>
            </a:extLst>
          </p:cNvPr>
          <p:cNvSpPr>
            <a:spLocks noGrp="1"/>
          </p:cNvSpPr>
          <p:nvPr>
            <p:ph idx="1"/>
          </p:nvPr>
        </p:nvSpPr>
        <p:spPr>
          <a:xfrm>
            <a:off x="551329" y="4238253"/>
            <a:ext cx="8930558" cy="2123658"/>
          </a:xfrm>
        </p:spPr>
        <p:txBody>
          <a:bodyPr>
            <a:normAutofit/>
          </a:bodyPr>
          <a:lstStyle/>
          <a:p>
            <a:pPr marL="0" indent="0" fontAlgn="base">
              <a:buNone/>
            </a:pPr>
            <a:r>
              <a:rPr lang="en-AU" sz="1200" dirty="0">
                <a:latin typeface="Lato" panose="020F0502020204030203" pitchFamily="34" charset="0"/>
                <a:ea typeface="Lato" panose="020F0502020204030203" pitchFamily="34" charset="0"/>
                <a:cs typeface="Lato" panose="020F0502020204030203" pitchFamily="34" charset="0"/>
              </a:rPr>
              <a:t>Images and clips compiled as part of this educational resource are used under </a:t>
            </a:r>
            <a:r>
              <a:rPr lang="en-AU" sz="1200" b="1" dirty="0">
                <a:latin typeface="Lato" panose="020F0502020204030203" pitchFamily="34" charset="0"/>
                <a:ea typeface="Lato" panose="020F0502020204030203" pitchFamily="34" charset="0"/>
                <a:cs typeface="Lato" panose="020F0502020204030203" pitchFamily="34" charset="0"/>
              </a:rPr>
              <a:t>Fair Use copyright. </a:t>
            </a:r>
          </a:p>
          <a:p>
            <a:pPr marL="0" indent="0" fontAlgn="base">
              <a:buNone/>
            </a:pPr>
            <a:r>
              <a:rPr lang="en-AU" sz="1200" i="1" dirty="0">
                <a:latin typeface="Lato" panose="020F0502020204030203" pitchFamily="34" charset="0"/>
                <a:ea typeface="Lato" panose="020F0502020204030203" pitchFamily="34" charset="0"/>
                <a:cs typeface="Lato" panose="020F0502020204030203" pitchFamily="34" charset="0"/>
              </a:rPr>
              <a:t>Under section 107 of the Copyright Act of 1976, allowance is made for “fair use” for purposes such as criticism, comment, news reporting, teaching, scholarship, education and research. Fair use is a use permitted by copyright statute that might otherwise be infringing.</a:t>
            </a:r>
            <a:br>
              <a:rPr lang="en-AU" sz="1200" i="1" dirty="0">
                <a:latin typeface="Lato" panose="020F0502020204030203" pitchFamily="34" charset="0"/>
                <a:ea typeface="Lato" panose="020F0502020204030203" pitchFamily="34" charset="0"/>
                <a:cs typeface="Lato" panose="020F0502020204030203" pitchFamily="34" charset="0"/>
              </a:rPr>
            </a:br>
            <a:endParaRPr lang="en-US" sz="1200" b="1"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200" b="1" dirty="0">
                <a:latin typeface="Lato" panose="020F0502020204030203" pitchFamily="34" charset="0"/>
                <a:ea typeface="Lato" panose="020F0502020204030203" pitchFamily="34" charset="0"/>
                <a:cs typeface="Lato" panose="020F0502020204030203" pitchFamily="34" charset="0"/>
              </a:rPr>
              <a:t>All clips edited and compiled from: </a:t>
            </a:r>
            <a:r>
              <a:rPr lang="en-US" sz="1200" dirty="0">
                <a:latin typeface="Lato" panose="020F0502020204030203" pitchFamily="34" charset="0"/>
                <a:ea typeface="Lato" panose="020F0502020204030203" pitchFamily="34" charset="0"/>
                <a:cs typeface="Lato" panose="020F0502020204030203" pitchFamily="34" charset="0"/>
                <a:hlinkClick r:id="rId6"/>
              </a:rPr>
              <a:t>https://www.youtube.com/</a:t>
            </a:r>
            <a:r>
              <a:rPr lang="en-US" sz="1200" dirty="0">
                <a:latin typeface="Lato" panose="020F0502020204030203" pitchFamily="34" charset="0"/>
                <a:ea typeface="Lato" panose="020F0502020204030203" pitchFamily="34" charset="0"/>
                <a:cs typeface="Lato" panose="020F0502020204030203" pitchFamily="34" charset="0"/>
              </a:rPr>
              <a:t> using </a:t>
            </a:r>
            <a:r>
              <a:rPr lang="en-US" sz="1200" dirty="0">
                <a:latin typeface="Lato" panose="020F0502020204030203" pitchFamily="34" charset="0"/>
                <a:ea typeface="Lato" panose="020F0502020204030203" pitchFamily="34" charset="0"/>
                <a:cs typeface="Lato" panose="020F0502020204030203" pitchFamily="34" charset="0"/>
                <a:hlinkClick r:id="rId7"/>
              </a:rPr>
              <a:t>https://www.4kdownload.com/</a:t>
            </a:r>
            <a:endParaRPr lang="en-US" sz="12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200" b="1" dirty="0">
                <a:latin typeface="Lato" panose="020F0502020204030203" pitchFamily="34" charset="0"/>
                <a:ea typeface="Lato" panose="020F0502020204030203" pitchFamily="34" charset="0"/>
                <a:cs typeface="Lato" panose="020F0502020204030203" pitchFamily="34" charset="0"/>
              </a:rPr>
              <a:t>YouTube description: </a:t>
            </a:r>
            <a:r>
              <a:rPr lang="en-US" sz="1200" dirty="0">
                <a:latin typeface="Lato" panose="020F0502020204030203" pitchFamily="34" charset="0"/>
                <a:ea typeface="Lato" panose="020F0502020204030203" pitchFamily="34" charset="0"/>
                <a:cs typeface="Lato" panose="020F0502020204030203" pitchFamily="34" charset="0"/>
              </a:rPr>
              <a:t>Includes full list of clips, original URLs and copyright details.</a:t>
            </a:r>
          </a:p>
          <a:p>
            <a:pPr marL="0" indent="0">
              <a:buNone/>
            </a:pPr>
            <a:r>
              <a:rPr lang="en-US" sz="1200" b="1" dirty="0">
                <a:latin typeface="Lato" panose="020F0502020204030203" pitchFamily="34" charset="0"/>
                <a:ea typeface="Lato" panose="020F0502020204030203" pitchFamily="34" charset="0"/>
                <a:cs typeface="Lato" panose="020F0502020204030203" pitchFamily="34" charset="0"/>
              </a:rPr>
              <a:t>Emojis:</a:t>
            </a:r>
            <a:r>
              <a:rPr lang="en-US" sz="1200" dirty="0">
                <a:latin typeface="Lato" panose="020F0502020204030203" pitchFamily="34" charset="0"/>
                <a:ea typeface="Lato" panose="020F0502020204030203" pitchFamily="34" charset="0"/>
                <a:cs typeface="Lato" panose="020F0502020204030203" pitchFamily="34" charset="0"/>
              </a:rPr>
              <a:t> </a:t>
            </a:r>
            <a:r>
              <a:rPr lang="en-AU" sz="1200" u="sng" dirty="0">
                <a:latin typeface="Lato" panose="020F0502020204030203" pitchFamily="34" charset="0"/>
                <a:ea typeface="Lato" panose="020F0502020204030203" pitchFamily="34" charset="0"/>
                <a:cs typeface="Lato" panose="020F0502020204030203" pitchFamily="34" charset="0"/>
                <a:hlinkClick r:id="rId8"/>
              </a:rPr>
              <a:t>http://emojione.com</a:t>
            </a:r>
            <a:endParaRPr lang="en-AU" sz="1200" u="sng"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E0D6DE04-911E-6445-8BB1-41607A69BAE6}"/>
              </a:ext>
            </a:extLst>
          </p:cNvPr>
          <p:cNvPicPr>
            <a:picLocks noChangeAspect="1"/>
          </p:cNvPicPr>
          <p:nvPr/>
        </p:nvPicPr>
        <p:blipFill rotWithShape="1">
          <a:blip r:embed="rId9">
            <a:extLst>
              <a:ext uri="{28A0092B-C50C-407E-A947-70E740481C1C}">
                <a14:useLocalDpi xmlns:a14="http://schemas.microsoft.com/office/drawing/2010/main" val="0"/>
              </a:ext>
            </a:extLst>
          </a:blip>
          <a:srcRect l="31543" t="14760" r="11152" b="54662"/>
          <a:stretch/>
        </p:blipFill>
        <p:spPr>
          <a:xfrm>
            <a:off x="8532716" y="5620610"/>
            <a:ext cx="1115551" cy="1072176"/>
          </a:xfrm>
          <a:prstGeom prst="ellipse">
            <a:avLst/>
          </a:prstGeom>
        </p:spPr>
      </p:pic>
      <p:sp>
        <p:nvSpPr>
          <p:cNvPr id="2" name="TextBox 1">
            <a:extLst>
              <a:ext uri="{FF2B5EF4-FFF2-40B4-BE49-F238E27FC236}">
                <a16:creationId xmlns:a16="http://schemas.microsoft.com/office/drawing/2014/main" id="{61D8506E-E07A-DF4C-BD92-88FC20748EAE}"/>
              </a:ext>
            </a:extLst>
          </p:cNvPr>
          <p:cNvSpPr txBox="1"/>
          <p:nvPr/>
        </p:nvSpPr>
        <p:spPr>
          <a:xfrm>
            <a:off x="6437805" y="5741199"/>
            <a:ext cx="2094911" cy="907941"/>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Make my day and  </a:t>
            </a:r>
            <a:r>
              <a:rPr lang="en-US" sz="1400" b="1" u="sng" dirty="0">
                <a:latin typeface="Lato" panose="020F0502020204030203" pitchFamily="34" charset="0"/>
                <a:ea typeface="Lato" panose="020F0502020204030203" pitchFamily="34" charset="0"/>
                <a:cs typeface="Lato" panose="020F0502020204030203" pitchFamily="34" charset="0"/>
                <a:hlinkClick r:id="rId10"/>
              </a:rPr>
              <a:t>review</a:t>
            </a:r>
            <a:r>
              <a:rPr lang="en-US" sz="1400" dirty="0">
                <a:latin typeface="Lato" panose="020F0502020204030203" pitchFamily="34" charset="0"/>
                <a:ea typeface="Lato" panose="020F0502020204030203" pitchFamily="34" charset="0"/>
                <a:cs typeface="Lato" panose="020F0502020204030203" pitchFamily="34" charset="0"/>
              </a:rPr>
              <a:t> this resource.</a:t>
            </a:r>
            <a:br>
              <a:rPr lang="en-US" sz="1400" dirty="0">
                <a:latin typeface="Lato" panose="020F0502020204030203" pitchFamily="34" charset="0"/>
                <a:ea typeface="Lato" panose="020F0502020204030203" pitchFamily="34" charset="0"/>
                <a:cs typeface="Lato" panose="020F0502020204030203" pitchFamily="34" charset="0"/>
              </a:rPr>
            </a:br>
            <a:endParaRPr lang="en-US" sz="500" dirty="0">
              <a:latin typeface="Lato" panose="020F0502020204030203" pitchFamily="34" charset="0"/>
              <a:ea typeface="Lato" panose="020F0502020204030203" pitchFamily="34" charset="0"/>
              <a:cs typeface="Lato" panose="020F0502020204030203" pitchFamily="34" charset="0"/>
            </a:endParaRPr>
          </a:p>
          <a:p>
            <a:pPr algn="ctr"/>
            <a:r>
              <a:rPr lang="en-US" sz="1000" dirty="0">
                <a:latin typeface="Lato" panose="020F0502020204030203" pitchFamily="34" charset="0"/>
                <a:ea typeface="Lato" panose="020F0502020204030203" pitchFamily="34" charset="0"/>
                <a:cs typeface="Lato" panose="020F0502020204030203" pitchFamily="34" charset="0"/>
              </a:rPr>
              <a:t>Return to the TpT download page and follow the review prompts!</a:t>
            </a:r>
          </a:p>
        </p:txBody>
      </p:sp>
    </p:spTree>
    <p:extLst>
      <p:ext uri="{BB962C8B-B14F-4D97-AF65-F5344CB8AC3E}">
        <p14:creationId xmlns:p14="http://schemas.microsoft.com/office/powerpoint/2010/main" val="1856128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TotalTime>
  <Words>729</Words>
  <Application>Microsoft Macintosh PowerPoint</Application>
  <PresentationFormat>A4 Paper (210x297 mm)</PresentationFormat>
  <Paragraphs>89</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Lato</vt:lpstr>
      <vt:lpstr>Times New Roman</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Kingston</dc:creator>
  <cp:lastModifiedBy>Michael Kingston</cp:lastModifiedBy>
  <cp:revision>39</cp:revision>
  <dcterms:created xsi:type="dcterms:W3CDTF">2019-04-15T01:06:37Z</dcterms:created>
  <dcterms:modified xsi:type="dcterms:W3CDTF">2019-06-03T06:37:06Z</dcterms:modified>
</cp:coreProperties>
</file>