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9" r:id="rId3"/>
    <p:sldId id="260" r:id="rId4"/>
    <p:sldId id="282" r:id="rId5"/>
    <p:sldId id="281" r:id="rId6"/>
    <p:sldId id="283" r:id="rId7"/>
    <p:sldId id="262" r:id="rId8"/>
    <p:sldId id="261" r:id="rId9"/>
    <p:sldId id="279" r:id="rId10"/>
    <p:sldId id="263" r:id="rId11"/>
    <p:sldId id="266" r:id="rId12"/>
    <p:sldId id="278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>
        <p:scale>
          <a:sx n="100" d="100"/>
          <a:sy n="100" d="100"/>
        </p:scale>
        <p:origin x="-1548" y="522"/>
      </p:cViewPr>
      <p:guideLst>
        <p:guide orient="horz" pos="2927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te, Erin" userId="a3f030dd-d14b-4864-b235-6b37cb1a1c30" providerId="ADAL" clId="{5C550314-01E2-4E7E-B491-5D42F2E7C1C5}"/>
    <pc:docChg chg="delSld">
      <pc:chgData name="Tate, Erin" userId="a3f030dd-d14b-4864-b235-6b37cb1a1c30" providerId="ADAL" clId="{5C550314-01E2-4E7E-B491-5D42F2E7C1C5}" dt="2020-10-28T22:00:44.007" v="0" actId="47"/>
      <pc:docMkLst>
        <pc:docMk/>
      </pc:docMkLst>
      <pc:sldChg chg="del">
        <pc:chgData name="Tate, Erin" userId="a3f030dd-d14b-4864-b235-6b37cb1a1c30" providerId="ADAL" clId="{5C550314-01E2-4E7E-B491-5D42F2E7C1C5}" dt="2020-10-28T22:00:44.007" v="0" actId="47"/>
        <pc:sldMkLst>
          <pc:docMk/>
          <pc:sldMk cId="620346952" sldId="28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2967" tIns="46484" rIns="92967" bIns="464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2967" tIns="46484" rIns="92967" bIns="46484" rtlCol="0"/>
          <a:lstStyle>
            <a:lvl1pPr algn="r">
              <a:defRPr sz="1200"/>
            </a:lvl1pPr>
          </a:lstStyle>
          <a:p>
            <a:fld id="{C1342ABB-E118-D646-BBAD-96AA58806E42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67" tIns="46484" rIns="92967" bIns="4648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2967" tIns="46484" rIns="92967" bIns="4648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2967" tIns="46484" rIns="92967" bIns="464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2967" tIns="46484" rIns="92967" bIns="46484" rtlCol="0" anchor="b"/>
          <a:lstStyle>
            <a:lvl1pPr algn="r">
              <a:defRPr sz="1200"/>
            </a:lvl1pPr>
          </a:lstStyle>
          <a:p>
            <a:fld id="{929817C6-EE8F-CB40-846F-0CB13F2A0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564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817C6-EE8F-CB40-846F-0CB13F2A062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4698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Gov’t spent $ on</a:t>
            </a:r>
            <a:r>
              <a:rPr lang="en-US" baseline="0" dirty="0"/>
              <a:t> building the CPR, instead of providing farming tools and education; government’s intention was to not let the F.N. prosper – goal of assimilation</a:t>
            </a:r>
            <a:endParaRPr lang="en-US" dirty="0"/>
          </a:p>
          <a:p>
            <a:endParaRPr lang="en-US" dirty="0"/>
          </a:p>
          <a:p>
            <a:r>
              <a:rPr lang="en-US" dirty="0"/>
              <a:t>Concept</a:t>
            </a:r>
            <a:r>
              <a:rPr lang="en-US" baseline="0" dirty="0"/>
              <a:t>s of land ownership:  guardians of land, not owners of land = can’t buy or sell land; believed they were sharing the land with Europeans; never explained the size of reserves = no concept of space (link to Metis </a:t>
            </a:r>
            <a:r>
              <a:rPr lang="en-US" baseline="0" dirty="0" err="1"/>
              <a:t>scrips</a:t>
            </a:r>
            <a:r>
              <a:rPr lang="en-US" baseline="0" dirty="0"/>
              <a:t> – didn’t realize the value of scrip paper thus gave it away or sold it for less to land speculators)</a:t>
            </a:r>
          </a:p>
          <a:p>
            <a:endParaRPr lang="en-US" baseline="0" dirty="0"/>
          </a:p>
          <a:p>
            <a:r>
              <a:rPr lang="en-US" baseline="0" dirty="0"/>
              <a:t>Terms of treaty should apply to all treaties – for example, medical services were added to Treaty 6 in 1876, so F.N. believed it should also be provided in T 1-5</a:t>
            </a:r>
          </a:p>
          <a:p>
            <a:endParaRPr lang="en-US" baseline="0" dirty="0"/>
          </a:p>
          <a:p>
            <a:r>
              <a:rPr lang="en-US" baseline="0" dirty="0"/>
              <a:t>Importance of oral history to F. N. </a:t>
            </a:r>
            <a:r>
              <a:rPr lang="en-US" baseline="0" dirty="0" err="1"/>
              <a:t>vs</a:t>
            </a:r>
            <a:r>
              <a:rPr lang="en-US" baseline="0" dirty="0"/>
              <a:t> a written document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817C6-EE8F-CB40-846F-0CB13F2A062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7797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1885,</a:t>
            </a:r>
            <a:r>
              <a:rPr lang="en-US" baseline="0" dirty="0"/>
              <a:t> Indian Act outlawed the potlatch (feasting ceremony).  For the Nisga’a, these ceremonies recognized the succession of chiefs and transfer of cultural property and territory; if the potlatch couldn’t occur, the stories wouldn’t be told and the ability of a family to recite its history and claim to land/living in region would be lost</a:t>
            </a:r>
            <a:endParaRPr lang="en-US" dirty="0"/>
          </a:p>
          <a:p>
            <a:r>
              <a:rPr lang="en-US" dirty="0"/>
              <a:t>Amended Indian Act in 1927</a:t>
            </a:r>
          </a:p>
          <a:p>
            <a:r>
              <a:rPr lang="en-US" dirty="0"/>
              <a:t>As a way to</a:t>
            </a:r>
            <a:r>
              <a:rPr lang="en-US" baseline="0" dirty="0"/>
              <a:t> discourage education; Gov’t amended the Indian Act to state that if you got a degree or became a doctor/lawyer/member of clergy, you were enfranchised and you lost your status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817C6-EE8F-CB40-846F-0CB13F2A062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3983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817C6-EE8F-CB40-846F-0CB13F2A062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8172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Stark contrast between Royal Proclamation and Confederation regarding ownership of land and </a:t>
            </a:r>
            <a:r>
              <a:rPr lang="en-US" baseline="0" dirty="0" err="1"/>
              <a:t>Ab</a:t>
            </a:r>
            <a:r>
              <a:rPr lang="en-US" baseline="0" dirty="0"/>
              <a:t> sovereignty</a:t>
            </a:r>
          </a:p>
          <a:p>
            <a:r>
              <a:rPr lang="en-US" baseline="0" dirty="0"/>
              <a:t>John A. Macdonald had a conflict of interest:  he was negotiating for both Canada and Aboriginals; can you fairly negotiate for both? i.e. you want to build the railway and you need land – how do you get it…do you take it b/c that is cheaper than paying full price? </a:t>
            </a:r>
          </a:p>
          <a:p>
            <a:r>
              <a:rPr lang="en-US" baseline="0" dirty="0"/>
              <a:t>US had fought costly wars with Aboriginals over land; Canada didn’t want to do the same thing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817C6-EE8F-CB40-846F-0CB13F2A062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6872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By 1876, there were so many aboriginal related laws that Parliament consolidated them and created the Indian Act</a:t>
            </a:r>
          </a:p>
          <a:p>
            <a:r>
              <a:rPr lang="en-US" dirty="0"/>
              <a:t>What was the problem?  Who’s problem was it?</a:t>
            </a:r>
          </a:p>
          <a:p>
            <a:r>
              <a:rPr lang="en-US" baseline="0" dirty="0"/>
              <a:t>Gov’t believed they were protecting F.N. from whisky traders and Americans with this Act:  the gov’t would look out for Aboriginals’ best interests (as they couldn’t do it themselves…idea of ‘savage/uncivilized’)</a:t>
            </a:r>
          </a:p>
          <a:p>
            <a:r>
              <a:rPr lang="en-US" baseline="0" dirty="0"/>
              <a:t>Gov’t could begin the process of assimilation once Aboriginals were forced to live in specified areas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817C6-EE8F-CB40-846F-0CB13F2A062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3102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Through</a:t>
            </a:r>
            <a:r>
              <a:rPr lang="en-US" baseline="0" dirty="0"/>
              <a:t> the Indian Act, the Department of Indian Affairs was created:  this federal department would control the lives of First Nations, and still does even to this day (now called Aboriginal Affairs and Northern Development Canada)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817C6-EE8F-CB40-846F-0CB13F2A062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8304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Canadian gov’t believed First Nations were unable to make intelligent decisions or control themselves – thus began a paternal relationship (tutelage):  gov’t is the parent and First Nations are the children</a:t>
            </a:r>
          </a:p>
          <a:p>
            <a:endParaRPr lang="en-US" dirty="0"/>
          </a:p>
          <a:p>
            <a:r>
              <a:rPr lang="en-US" dirty="0"/>
              <a:t>To be given status, one had to be a member of an Aboriginal band that was granted a reserve or government funds or negotiated a treaty (Indian Act doesn’t govern non-status, Inuit, and Metis people)</a:t>
            </a:r>
          </a:p>
          <a:p>
            <a:endParaRPr lang="en-US" dirty="0"/>
          </a:p>
          <a:p>
            <a:r>
              <a:rPr lang="en-US" dirty="0"/>
              <a:t>Couldn’t govern themselves – had to have elected chiefs, not hereditary; governed by Indian Agent, RCMP, federal gov’t</a:t>
            </a:r>
          </a:p>
          <a:p>
            <a:endParaRPr lang="en-US" dirty="0"/>
          </a:p>
          <a:p>
            <a:r>
              <a:rPr lang="en-US" dirty="0"/>
              <a:t>Not allowed to vote in BC until 1947; not allowed to vote in Canada until 1960</a:t>
            </a:r>
          </a:p>
          <a:p>
            <a:endParaRPr lang="en-US" dirty="0"/>
          </a:p>
          <a:p>
            <a:r>
              <a:rPr lang="en-US" dirty="0"/>
              <a:t>Not allowed to leave – for work, school, health services</a:t>
            </a:r>
          </a:p>
          <a:p>
            <a:endParaRPr lang="en-US" dirty="0"/>
          </a:p>
          <a:p>
            <a:r>
              <a:rPr lang="en-US" dirty="0"/>
              <a:t>Have student refer back to their personal rights list – which ones have been covered thus far</a:t>
            </a:r>
          </a:p>
          <a:p>
            <a:r>
              <a:rPr lang="en-US" dirty="0"/>
              <a:t>Simulation of marriage – hand out cards with gender/ethnicity; get students to pair up, then discuss the implications for marriage partner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817C6-EE8F-CB40-846F-0CB13F2A062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5145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817C6-EE8F-CB40-846F-0CB13F2A062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1836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1871-1877:  Treaties 1-7 were signed (Prairies and Ontario)</a:t>
            </a:r>
          </a:p>
          <a:p>
            <a:r>
              <a:rPr lang="en-US" baseline="0" dirty="0"/>
              <a:t>1899-1906:  Treaties 8, 9 10 signed for transportation routes, resources, influx of Am gold miners into Klondike with 1896 gold rush</a:t>
            </a:r>
          </a:p>
          <a:p>
            <a:r>
              <a:rPr lang="en-US" baseline="0" dirty="0"/>
              <a:t>1921:  Treaty 11 signed</a:t>
            </a:r>
          </a:p>
          <a:p>
            <a:endParaRPr lang="en-US" dirty="0"/>
          </a:p>
          <a:p>
            <a:r>
              <a:rPr lang="en-US" dirty="0"/>
              <a:t>Questions around treaty negotiations:  comprehension of language, do all the words/concepts translate (i.e. there is no concept of ownership of land for F.N.)</a:t>
            </a:r>
          </a:p>
          <a:p>
            <a:endParaRPr lang="en-US" baseline="0" dirty="0"/>
          </a:p>
          <a:p>
            <a:r>
              <a:rPr lang="en-US" baseline="0" dirty="0"/>
              <a:t>Collapse of buffalo:  in 1800, there were 50 million, but by 1889, there were only 635 left!; loss of buffalo meant not only loss of food, but also loss of clothing, shelter, tools; this starvation forced them to sign deals with the gov’t = gov’t would provide food and new livelihood – farming; link to Metis support for F. N. as they were pushed West between 1870-1885 and one of the causes of the NW Rebellion 1885</a:t>
            </a:r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817C6-EE8F-CB40-846F-0CB13F2A062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5865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First Nations thought they would be educating children, but gov’t took this over through residential schools</a:t>
            </a:r>
          </a:p>
          <a:p>
            <a:endParaRPr lang="en-US" dirty="0"/>
          </a:p>
          <a:p>
            <a:r>
              <a:rPr lang="en-US" dirty="0"/>
              <a:t>Gov’t believed reserves would be a temporary place of residence</a:t>
            </a:r>
            <a:r>
              <a:rPr lang="en-US" baseline="0" dirty="0"/>
              <a:t> prior to integration into the dominant society (assimilation) </a:t>
            </a:r>
            <a:r>
              <a:rPr lang="en-US" dirty="0"/>
              <a:t>; when in fact the Indian Act worked counter to this goal; the act isolated Indians from mainstream Canadian society instead of integrating them into it.</a:t>
            </a:r>
          </a:p>
          <a:p>
            <a:endParaRPr lang="en-US" baseline="0" dirty="0"/>
          </a:p>
          <a:p>
            <a:r>
              <a:rPr lang="en-US" dirty="0"/>
              <a:t>A</a:t>
            </a:r>
            <a:r>
              <a:rPr lang="en-US" baseline="0" dirty="0"/>
              <a:t>sk students if they have been on or seen a reserve…describe what it looked like?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817C6-EE8F-CB40-846F-0CB13F2A062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1254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When deciding</a:t>
            </a:r>
            <a:r>
              <a:rPr lang="en-US" baseline="0" dirty="0"/>
              <a:t> size and location of reserves, the gov’t didn’t take into account summer and wintering activities/camps; just saw them living in that location and said “They live here; this is where the reserve will be”; made traditional ways of life difficult to continue (gathering food, clothing, shelter, conducting ceremonies)</a:t>
            </a:r>
          </a:p>
          <a:p>
            <a:endParaRPr lang="en-US" baseline="0" dirty="0"/>
          </a:p>
          <a:p>
            <a:r>
              <a:rPr lang="en-US" baseline="0" dirty="0"/>
              <a:t>Problems with negotiations:  a) language barrier – were all words/ideas correctly translated? b) differing concepts of land ownership (guardians of land vs. owners of land) c) F.N. at times were starving and coerced into signing treaties to get food</a:t>
            </a:r>
          </a:p>
          <a:p>
            <a:endParaRPr lang="en-US" baseline="0" dirty="0"/>
          </a:p>
          <a:p>
            <a:r>
              <a:rPr lang="en-US" baseline="0" dirty="0"/>
              <a:t>Poor land for reserves – located near railways, garbage dumps, polluted land; not good farming land even though the gov’t wanted them to become farmers = civilized Europeans; saved best land for railway development</a:t>
            </a:r>
            <a:r>
              <a:rPr lang="en-US" dirty="0"/>
              <a:t> &amp;</a:t>
            </a:r>
            <a:r>
              <a:rPr lang="en-US" baseline="0" dirty="0"/>
              <a:t> settlement of immigrants</a:t>
            </a:r>
          </a:p>
          <a:p>
            <a:endParaRPr lang="en-US" baseline="0" dirty="0"/>
          </a:p>
          <a:p>
            <a:r>
              <a:rPr lang="en-US" baseline="0" dirty="0"/>
              <a:t>Gov’t builds and owns houses – can’t make upgrades to housing – explains poor conditions on reserves; if you choose to leave the reserve, you have no credit at the bank to prove you could get a loan and pay back</a:t>
            </a:r>
          </a:p>
          <a:p>
            <a:endParaRPr lang="en-US" baseline="0" dirty="0"/>
          </a:p>
          <a:p>
            <a:r>
              <a:rPr lang="en-US" baseline="0" dirty="0"/>
              <a:t>Given a certain amount of land – as more generations were born and the number of family members increased – this led to overcrowding and less land per person…do simulation of 2 parents, 3 kids, 3 spouses + each have 3 kids, who then marry, and have kids of their own, etc. – gets crowded pretty quickly! = DO SIMULATION ON THE FLOOR WITH TAPE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817C6-EE8F-CB40-846F-0CB13F2A062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125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2DF66AD8-BC4A-4004-9882-414398D930CA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8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7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The Indian Act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Past and present impacts on First Nations in Canada</a:t>
            </a:r>
          </a:p>
        </p:txBody>
      </p:sp>
    </p:spTree>
    <p:extLst>
      <p:ext uri="{BB962C8B-B14F-4D97-AF65-F5344CB8AC3E}">
        <p14:creationId xmlns:p14="http://schemas.microsoft.com/office/powerpoint/2010/main" val="8609012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Were the terms of the Numbered Treaties </a:t>
            </a:r>
            <a:r>
              <a:rPr lang="en-US" dirty="0" err="1"/>
              <a:t>honoured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0238"/>
            <a:ext cx="7313613" cy="3890962"/>
          </a:xfrm>
        </p:spPr>
        <p:txBody>
          <a:bodyPr/>
          <a:lstStyle/>
          <a:p>
            <a:r>
              <a:rPr lang="en-US" dirty="0"/>
              <a:t>Disputes now surround the lack of fulfillment of treaty terms and misinterpretation</a:t>
            </a:r>
          </a:p>
          <a:p>
            <a:pPr lvl="1"/>
            <a:r>
              <a:rPr lang="en-US" dirty="0"/>
              <a:t>Gov’t only provided financial support for farming for the first 3 years; future assistance was only given to those who continued farming</a:t>
            </a:r>
          </a:p>
          <a:p>
            <a:pPr lvl="1"/>
            <a:r>
              <a:rPr lang="en-US" dirty="0"/>
              <a:t>Different concepts of land ownership</a:t>
            </a:r>
          </a:p>
          <a:p>
            <a:pPr lvl="1"/>
            <a:r>
              <a:rPr lang="en-US" dirty="0"/>
              <a:t>Belief that the terms of one treaty should apply to all signed treaties</a:t>
            </a:r>
          </a:p>
          <a:p>
            <a:pPr lvl="1"/>
            <a:r>
              <a:rPr lang="en-US" dirty="0"/>
              <a:t>Oral promises have not been upheld</a:t>
            </a:r>
          </a:p>
        </p:txBody>
      </p:sp>
    </p:spTree>
    <p:extLst>
      <p:ext uri="{BB962C8B-B14F-4D97-AF65-F5344CB8AC3E}">
        <p14:creationId xmlns:p14="http://schemas.microsoft.com/office/powerpoint/2010/main" val="4109564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didn’t Aboriginals fight for their rights and land?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914400" y="1953490"/>
            <a:ext cx="7313613" cy="3837709"/>
          </a:xfrm>
        </p:spPr>
        <p:txBody>
          <a:bodyPr>
            <a:normAutofit/>
          </a:bodyPr>
          <a:lstStyle/>
          <a:p>
            <a:r>
              <a:rPr lang="en-US" dirty="0"/>
              <a:t>Changes were made to the Indian Act to ensure Aboriginals couldn’t fight for their rights or land</a:t>
            </a:r>
          </a:p>
          <a:p>
            <a:pPr lvl="1"/>
            <a:r>
              <a:rPr lang="en-US" dirty="0"/>
              <a:t>Since they were not citizens, they had no representation in court</a:t>
            </a:r>
          </a:p>
          <a:p>
            <a:pPr lvl="1"/>
            <a:r>
              <a:rPr lang="en-US" dirty="0"/>
              <a:t>Were not allowed to hire lawyers</a:t>
            </a:r>
          </a:p>
          <a:p>
            <a:pPr lvl="1"/>
            <a:r>
              <a:rPr lang="en-US" dirty="0"/>
              <a:t>Were not allowed to raise money for land claim disputes</a:t>
            </a:r>
          </a:p>
          <a:p>
            <a:pPr lvl="1"/>
            <a:r>
              <a:rPr lang="en-US" dirty="0"/>
              <a:t>Were not allowed to create organizations to fight for land claims</a:t>
            </a:r>
          </a:p>
        </p:txBody>
      </p:sp>
    </p:spTree>
    <p:extLst>
      <p:ext uri="{BB962C8B-B14F-4D97-AF65-F5344CB8AC3E}">
        <p14:creationId xmlns:p14="http://schemas.microsoft.com/office/powerpoint/2010/main" val="24516000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8000" dirty="0"/>
              <a:t>The</a:t>
            </a:r>
            <a:r>
              <a:rPr lang="en-US" dirty="0"/>
              <a:t> </a:t>
            </a:r>
            <a:r>
              <a:rPr lang="en-US" sz="8000" dirty="0"/>
              <a:t>Indian Act</a:t>
            </a: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832410" y="3833095"/>
            <a:ext cx="5852803" cy="1209964"/>
          </a:xfrm>
        </p:spPr>
        <p:txBody>
          <a:bodyPr/>
          <a:lstStyle/>
          <a:p>
            <a:r>
              <a:rPr lang="en-US" dirty="0"/>
              <a:t>Created by Ms. Ross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Socials 9</a:t>
            </a:r>
          </a:p>
          <a:p>
            <a:r>
              <a:rPr lang="en-US" dirty="0"/>
              <a:t>Riverside Secondary</a:t>
            </a:r>
          </a:p>
          <a:p>
            <a:r>
              <a:rPr lang="en-US"/>
              <a:t>Updated January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151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Confederation 1867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Responsibility for Aboriginals transferred from Britain to the Federal government</a:t>
            </a:r>
          </a:p>
          <a:p>
            <a:r>
              <a:rPr lang="en-US" dirty="0"/>
              <a:t>Questions?????</a:t>
            </a:r>
          </a:p>
          <a:p>
            <a:pPr lvl="1"/>
            <a:r>
              <a:rPr lang="en-US" dirty="0"/>
              <a:t>Expanding the country</a:t>
            </a:r>
          </a:p>
          <a:p>
            <a:pPr lvl="1"/>
            <a:r>
              <a:rPr lang="en-US" dirty="0"/>
              <a:t>Building the CPR</a:t>
            </a:r>
          </a:p>
          <a:p>
            <a:pPr lvl="1"/>
            <a:r>
              <a:rPr lang="en-US" dirty="0"/>
              <a:t>Settling the West</a:t>
            </a:r>
          </a:p>
          <a:p>
            <a:pPr lvl="1"/>
            <a:r>
              <a:rPr lang="en-US" dirty="0"/>
              <a:t>Costly wars in America for land</a:t>
            </a:r>
          </a:p>
        </p:txBody>
      </p:sp>
      <p:pic>
        <p:nvPicPr>
          <p:cNvPr id="5" name="Content Placeholder 4" descr="Canada 1867.jpg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2909" b="-22909"/>
          <a:stretch>
            <a:fillRect/>
          </a:stretch>
        </p:blipFill>
        <p:spPr>
          <a:xfrm>
            <a:off x="4783303" y="2444411"/>
            <a:ext cx="4248391" cy="4832015"/>
          </a:xfr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47823" y="1371600"/>
            <a:ext cx="1362625" cy="1734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1796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Indian Act 1876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Goal:  Assimilate the Aboriginal population into the dominate, white, European society = eliminate the “Indian problem”</a:t>
            </a:r>
          </a:p>
          <a:p>
            <a:r>
              <a:rPr lang="en-US" dirty="0"/>
              <a:t>The Indian Act allowed the Government of Canada to extinguish Aboriginal rights and title to land completely and created treaties that granted back </a:t>
            </a:r>
            <a:r>
              <a:rPr lang="en-US" u="sng" dirty="0"/>
              <a:t>certain</a:t>
            </a:r>
            <a:r>
              <a:rPr lang="en-US" dirty="0"/>
              <a:t> specified rights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endParaRPr lang="en-US" dirty="0"/>
          </a:p>
        </p:txBody>
      </p:sp>
      <p:grpSp>
        <p:nvGrpSpPr>
          <p:cNvPr id="6" name="Group 9"/>
          <p:cNvGrpSpPr>
            <a:grpSpLocks/>
          </p:cNvGrpSpPr>
          <p:nvPr/>
        </p:nvGrpSpPr>
        <p:grpSpPr bwMode="auto">
          <a:xfrm>
            <a:off x="5181081" y="2043111"/>
            <a:ext cx="2119309" cy="2530990"/>
            <a:chOff x="19432328" y="23859489"/>
            <a:chExt cx="1828802" cy="2607170"/>
          </a:xfrm>
          <a:solidFill>
            <a:srgbClr val="F14124">
              <a:lumMod val="75000"/>
            </a:srgbClr>
          </a:solidFill>
        </p:grpSpPr>
        <p:grpSp>
          <p:nvGrpSpPr>
            <p:cNvPr id="7" name="Group 10"/>
            <p:cNvGrpSpPr>
              <a:grpSpLocks/>
            </p:cNvGrpSpPr>
            <p:nvPr/>
          </p:nvGrpSpPr>
          <p:grpSpPr bwMode="auto">
            <a:xfrm>
              <a:off x="19432328" y="23859489"/>
              <a:ext cx="1828802" cy="2607170"/>
              <a:chOff x="19432328" y="23859489"/>
              <a:chExt cx="1828802" cy="2607170"/>
            </a:xfrm>
            <a:grpFill/>
          </p:grpSpPr>
          <p:sp>
            <p:nvSpPr>
              <p:cNvPr id="9" name="Text Box 11"/>
              <p:cNvSpPr txBox="1">
                <a:spLocks noChangeArrowheads="1"/>
              </p:cNvSpPr>
              <p:nvPr/>
            </p:nvSpPr>
            <p:spPr bwMode="auto">
              <a:xfrm>
                <a:off x="19432330" y="24294959"/>
                <a:ext cx="1828800" cy="2171700"/>
              </a:xfrm>
              <a:prstGeom prst="rect">
                <a:avLst/>
              </a:prstGeom>
              <a:grpFill/>
              <a:ln w="12700" algn="in">
                <a:solidFill>
                  <a:sysClr val="window" lastClr="FFFFFF"/>
                </a:solidFill>
                <a:miter lim="800000"/>
                <a:headEnd/>
                <a:tailEnd/>
              </a:ln>
            </p:spPr>
            <p:txBody>
              <a:bodyPr lIns="36195" tIns="36195" rIns="36195" bIns="36195"/>
              <a:lstStyle>
                <a:lvl1pPr eaLnBrk="0" hangingPunct="0">
                  <a:defRPr sz="12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12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12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12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12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212745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rgbClr val="212745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Indian Act</a:t>
                </a:r>
              </a:p>
            </p:txBody>
          </p:sp>
          <p:sp>
            <p:nvSpPr>
              <p:cNvPr id="10" name="Line 12"/>
              <p:cNvSpPr>
                <a:spLocks noChangeShapeType="1"/>
              </p:cNvSpPr>
              <p:nvPr/>
            </p:nvSpPr>
            <p:spPr bwMode="auto">
              <a:xfrm flipH="1">
                <a:off x="19432328" y="24154799"/>
                <a:ext cx="1600201" cy="140160"/>
              </a:xfrm>
              <a:prstGeom prst="line">
                <a:avLst/>
              </a:prstGeom>
              <a:grpFill/>
              <a:ln w="1270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 lIns="36576" tIns="36576" rIns="36576" bIns="36576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CA" sz="1800" b="0" i="0" u="none" strike="noStrike" kern="0" cap="none" spc="0" normalizeH="0" baseline="0" noProof="0">
                  <a:ln>
                    <a:noFill/>
                  </a:ln>
                  <a:solidFill>
                    <a:srgbClr val="212745"/>
                  </a:solidFill>
                  <a:effectLst/>
                  <a:uLnTx/>
                  <a:uFillTx/>
                  <a:latin typeface="Trebuchet MS"/>
                  <a:cs typeface="+mn-cs"/>
                </a:endParaRPr>
              </a:p>
            </p:txBody>
          </p:sp>
          <p:sp>
            <p:nvSpPr>
              <p:cNvPr id="11" name="Line 13"/>
              <p:cNvSpPr>
                <a:spLocks noChangeShapeType="1"/>
              </p:cNvSpPr>
              <p:nvPr/>
            </p:nvSpPr>
            <p:spPr bwMode="auto">
              <a:xfrm>
                <a:off x="21032530" y="23859489"/>
                <a:ext cx="0" cy="435470"/>
              </a:xfrm>
              <a:prstGeom prst="line">
                <a:avLst/>
              </a:prstGeom>
              <a:grpFill/>
              <a:ln w="1270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 lIns="36576" tIns="36576" rIns="36576" bIns="36576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CA" sz="1800" b="0" i="0" u="none" strike="noStrike" kern="0" cap="none" spc="0" normalizeH="0" baseline="0" noProof="0">
                  <a:ln>
                    <a:noFill/>
                  </a:ln>
                  <a:solidFill>
                    <a:srgbClr val="212745"/>
                  </a:solidFill>
                  <a:effectLst/>
                  <a:uLnTx/>
                  <a:uFillTx/>
                  <a:latin typeface="Trebuchet MS"/>
                  <a:cs typeface="+mn-cs"/>
                </a:endParaRPr>
              </a:p>
            </p:txBody>
          </p:sp>
          <p:sp>
            <p:nvSpPr>
              <p:cNvPr id="12" name="Line 14"/>
              <p:cNvSpPr>
                <a:spLocks noChangeShapeType="1"/>
              </p:cNvSpPr>
              <p:nvPr/>
            </p:nvSpPr>
            <p:spPr bwMode="auto">
              <a:xfrm flipH="1">
                <a:off x="19432329" y="23859490"/>
                <a:ext cx="1600199" cy="435470"/>
              </a:xfrm>
              <a:prstGeom prst="line">
                <a:avLst/>
              </a:prstGeom>
              <a:grpFill/>
              <a:ln w="1270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 lIns="36576" tIns="36576" rIns="36576" bIns="36576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CA" sz="1800" b="0" i="0" u="none" strike="noStrike" kern="0" cap="none" spc="0" normalizeH="0" baseline="0" noProof="0">
                  <a:ln>
                    <a:noFill/>
                  </a:ln>
                  <a:solidFill>
                    <a:srgbClr val="212745"/>
                  </a:solidFill>
                  <a:effectLst/>
                  <a:uLnTx/>
                  <a:uFillTx/>
                  <a:latin typeface="Trebuchet MS"/>
                  <a:cs typeface="+mn-cs"/>
                </a:endParaRPr>
              </a:p>
            </p:txBody>
          </p:sp>
          <p:sp>
            <p:nvSpPr>
              <p:cNvPr id="13" name="Line 15"/>
              <p:cNvSpPr>
                <a:spLocks noChangeShapeType="1"/>
              </p:cNvSpPr>
              <p:nvPr/>
            </p:nvSpPr>
            <p:spPr bwMode="auto">
              <a:xfrm flipH="1">
                <a:off x="19432330" y="24014641"/>
                <a:ext cx="1600198" cy="280318"/>
              </a:xfrm>
              <a:prstGeom prst="line">
                <a:avLst/>
              </a:prstGeom>
              <a:grpFill/>
              <a:ln w="1270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 lIns="36576" tIns="36576" rIns="36576" bIns="36576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CA" sz="1800" b="0" i="0" u="none" strike="noStrike" kern="0" cap="none" spc="0" normalizeH="0" baseline="0" noProof="0">
                  <a:ln>
                    <a:noFill/>
                  </a:ln>
                  <a:solidFill>
                    <a:srgbClr val="212745"/>
                  </a:solidFill>
                  <a:effectLst/>
                  <a:uLnTx/>
                  <a:uFillTx/>
                  <a:latin typeface="Trebuchet MS"/>
                  <a:cs typeface="+mn-cs"/>
                </a:endParaRPr>
              </a:p>
            </p:txBody>
          </p:sp>
        </p:grpSp>
        <p:sp>
          <p:nvSpPr>
            <p:cNvPr id="8" name="Rectangle 16"/>
            <p:cNvSpPr>
              <a:spLocks noChangeArrowheads="1"/>
            </p:cNvSpPr>
            <p:nvPr/>
          </p:nvSpPr>
          <p:spPr bwMode="auto">
            <a:xfrm>
              <a:off x="19545300" y="24403050"/>
              <a:ext cx="1657350" cy="514350"/>
            </a:xfrm>
            <a:prstGeom prst="rect">
              <a:avLst/>
            </a:prstGeom>
            <a:grpFill/>
            <a:ln w="12700" algn="in">
              <a:solidFill>
                <a:sysClr val="windowText" lastClr="000000"/>
              </a:solidFill>
              <a:miter lim="800000"/>
              <a:headEnd/>
              <a:tailEnd/>
            </a:ln>
          </p:spPr>
          <p:txBody>
            <a:bodyPr lIns="36576" tIns="36576" rIns="36576" bIns="36576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800" b="0" i="0" u="none" strike="noStrike" kern="0" cap="none" spc="0" normalizeH="0" baseline="0" noProof="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uLnTx/>
                  <a:uFillTx/>
                  <a:latin typeface="Trebuchet MS"/>
                  <a:cs typeface="+mn-cs"/>
                </a:rPr>
                <a:t>Indian Act</a:t>
              </a: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5577840" y="3200400"/>
            <a:ext cx="14576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Law 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that governs Indians</a:t>
            </a:r>
          </a:p>
        </p:txBody>
      </p:sp>
    </p:spTree>
    <p:extLst>
      <p:ext uri="{BB962C8B-B14F-4D97-AF65-F5344CB8AC3E}">
        <p14:creationId xmlns:p14="http://schemas.microsoft.com/office/powerpoint/2010/main" val="2066661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914400" y="581891"/>
            <a:ext cx="3566160" cy="520931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/>
              <a:t>“I want to get rid of the Indian problem. I do not think as a matter of fact, that the country ought to continuously protect a class of people who are able to stand alone… Our objective is to continue until there is not a single Indian in Canada that has not been absorbed into the body politic and there is no Indian question, and no Indian Department…</a:t>
            </a:r>
            <a:endParaRPr lang="en-CA" sz="24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199" y="1080654"/>
            <a:ext cx="4072903" cy="338050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648200" y="4752109"/>
            <a:ext cx="38723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/>
              <a:t>Dr. Duncan Campbell Scott – 1920</a:t>
            </a:r>
          </a:p>
          <a:p>
            <a:pPr algn="ctr"/>
            <a:r>
              <a:rPr lang="en-CA" dirty="0"/>
              <a:t>Department of Indian Affairs</a:t>
            </a:r>
          </a:p>
          <a:p>
            <a:pPr algn="ctr"/>
            <a:r>
              <a:rPr lang="en-CA" dirty="0"/>
              <a:t>1913 - 1932</a:t>
            </a:r>
          </a:p>
        </p:txBody>
      </p:sp>
    </p:spTree>
    <p:extLst>
      <p:ext uri="{BB962C8B-B14F-4D97-AF65-F5344CB8AC3E}">
        <p14:creationId xmlns:p14="http://schemas.microsoft.com/office/powerpoint/2010/main" val="849257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Loss of Aboriginal Rights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14400" y="1371600"/>
            <a:ext cx="7313613" cy="4419600"/>
          </a:xfrm>
        </p:spPr>
        <p:txBody>
          <a:bodyPr/>
          <a:lstStyle/>
          <a:p>
            <a:pPr marL="234950" lvl="1" indent="-234950">
              <a:buFont typeface="Arial" pitchFamily="34" charset="0"/>
              <a:buChar char="•"/>
            </a:pPr>
            <a:r>
              <a:rPr lang="en-US" dirty="0"/>
              <a:t>Defined who was “Indian” (identity was a number)</a:t>
            </a:r>
          </a:p>
          <a:p>
            <a:pPr marL="234950" lvl="1" indent="-234950">
              <a:buFont typeface="Arial" pitchFamily="34" charset="0"/>
              <a:buChar char="•"/>
            </a:pPr>
            <a:r>
              <a:rPr lang="en-US" dirty="0"/>
              <a:t>Couldn’t govern themselves (end to hereditary chiefs)</a:t>
            </a:r>
          </a:p>
          <a:p>
            <a:pPr marL="234950" lvl="1" indent="-234950">
              <a:buFont typeface="Arial" pitchFamily="34" charset="0"/>
              <a:buChar char="•"/>
            </a:pPr>
            <a:r>
              <a:rPr lang="en-US" dirty="0"/>
              <a:t>Not allowed to vote</a:t>
            </a:r>
          </a:p>
          <a:p>
            <a:pPr marL="234950" lvl="1" indent="-234950">
              <a:buFont typeface="Arial" pitchFamily="34" charset="0"/>
              <a:buChar char="•"/>
            </a:pPr>
            <a:r>
              <a:rPr lang="en-US" dirty="0"/>
              <a:t>Prohibited from buying or consuming alcohol</a:t>
            </a:r>
          </a:p>
          <a:p>
            <a:pPr marL="234950" lvl="1" indent="-234950">
              <a:buFont typeface="Arial" pitchFamily="34" charset="0"/>
              <a:buChar char="•"/>
            </a:pPr>
            <a:r>
              <a:rPr lang="en-US" dirty="0"/>
              <a:t>Couldn’t leave the reserve without Indian Agent permission</a:t>
            </a:r>
          </a:p>
          <a:p>
            <a:pPr marL="234950" lvl="1" indent="-234950">
              <a:buFont typeface="Arial" pitchFamily="34" charset="0"/>
              <a:buChar char="•"/>
            </a:pPr>
            <a:r>
              <a:rPr lang="en-US" dirty="0"/>
              <a:t>Limited economic activities on the reserve and couldn’t sell products off the reserve</a:t>
            </a:r>
          </a:p>
          <a:p>
            <a:pPr marL="234950" lvl="1" indent="-234950">
              <a:buFont typeface="Arial" pitchFamily="34" charset="0"/>
              <a:buChar char="•"/>
            </a:pPr>
            <a:r>
              <a:rPr lang="en-US" dirty="0"/>
              <a:t>Forbidden from holding traditional ceremonies (i.e. potlatch, Sun Dance)</a:t>
            </a:r>
          </a:p>
          <a:p>
            <a:pPr marL="234950" lvl="1" indent="-234950">
              <a:buFont typeface="Arial" pitchFamily="34" charset="0"/>
              <a:buChar char="•"/>
            </a:pPr>
            <a:r>
              <a:rPr lang="en-US" dirty="0"/>
              <a:t>Educated at government run schools only</a:t>
            </a:r>
          </a:p>
          <a:p>
            <a:pPr marL="234950" lvl="1" indent="-234950">
              <a:buFont typeface="Arial" pitchFamily="34" charset="0"/>
              <a:buChar char="•"/>
            </a:pPr>
            <a:r>
              <a:rPr lang="en-US" dirty="0"/>
              <a:t>Choice of marriage partner had ramifications</a:t>
            </a:r>
          </a:p>
        </p:txBody>
      </p:sp>
    </p:spTree>
    <p:extLst>
      <p:ext uri="{BB962C8B-B14F-4D97-AF65-F5344CB8AC3E}">
        <p14:creationId xmlns:p14="http://schemas.microsoft.com/office/powerpoint/2010/main" val="990587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Further amendments that took away rights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/>
              <a:t>Forced relocation if your reserve was near a town of more than 8,000 people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Couldn’t appear in Aboriginal regalia without permission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Indian Agent is the justice of the peace on reserves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If you obtained post secondary education = automatically lose your Aboriginal identity</a:t>
            </a:r>
          </a:p>
        </p:txBody>
      </p:sp>
    </p:spTree>
    <p:extLst>
      <p:ext uri="{BB962C8B-B14F-4D97-AF65-F5344CB8AC3E}">
        <p14:creationId xmlns:p14="http://schemas.microsoft.com/office/powerpoint/2010/main" val="3033368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Loss of Aboriginal title to land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85763" y="1437920"/>
            <a:ext cx="4094797" cy="4353281"/>
          </a:xfrm>
        </p:spPr>
        <p:txBody>
          <a:bodyPr>
            <a:normAutofit fontScale="92500"/>
          </a:bodyPr>
          <a:lstStyle/>
          <a:p>
            <a:r>
              <a:rPr lang="en-US" dirty="0"/>
              <a:t>11 treaties were signed between 1871 and 1929</a:t>
            </a:r>
          </a:p>
          <a:p>
            <a:r>
              <a:rPr lang="en-US" dirty="0"/>
              <a:t>Why did Aboriginals sign these treaties?</a:t>
            </a:r>
          </a:p>
          <a:p>
            <a:pPr lvl="1"/>
            <a:r>
              <a:rPr lang="en-US" dirty="0"/>
              <a:t>Didn’t believe they were giving up their claim to the land – they were negotiating its use</a:t>
            </a:r>
          </a:p>
          <a:p>
            <a:pPr lvl="1"/>
            <a:r>
              <a:rPr lang="en-US" dirty="0"/>
              <a:t>Believed they were protecting their people and rights</a:t>
            </a:r>
          </a:p>
          <a:p>
            <a:pPr lvl="1"/>
            <a:r>
              <a:rPr lang="en-US" dirty="0"/>
              <a:t>In some cases, their way of life was collapsing and needed a new means of livelihood</a:t>
            </a:r>
          </a:p>
        </p:txBody>
      </p:sp>
      <p:pic>
        <p:nvPicPr>
          <p:cNvPr id="6" name="Content Placeholder 5" descr="Numbered Treaties map.jpg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4388" b="-14388"/>
          <a:stretch>
            <a:fillRect/>
          </a:stretch>
        </p:blipFill>
        <p:spPr>
          <a:xfrm>
            <a:off x="4648200" y="1437920"/>
            <a:ext cx="4376740" cy="4977996"/>
          </a:xfrm>
        </p:spPr>
      </p:pic>
    </p:spTree>
    <p:extLst>
      <p:ext uri="{BB962C8B-B14F-4D97-AF65-F5344CB8AC3E}">
        <p14:creationId xmlns:p14="http://schemas.microsoft.com/office/powerpoint/2010/main" val="36839454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Terms of the treaties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Treaties promised the following:  </a:t>
            </a:r>
          </a:p>
          <a:p>
            <a:pPr marL="0" indent="0">
              <a:buNone/>
            </a:pPr>
            <a:r>
              <a:rPr lang="en-US" dirty="0"/>
              <a:t>	land grants of 160-640 acres per family of 5</a:t>
            </a:r>
          </a:p>
          <a:p>
            <a:pPr marL="0" indent="0">
              <a:buNone/>
            </a:pPr>
            <a:r>
              <a:rPr lang="en-US" dirty="0"/>
              <a:t>	schools and education </a:t>
            </a:r>
          </a:p>
          <a:p>
            <a:pPr marL="0" indent="0">
              <a:buNone/>
            </a:pPr>
            <a:r>
              <a:rPr lang="en-US" dirty="0"/>
              <a:t>	livestock and farming tools, seed, farming 	education</a:t>
            </a:r>
          </a:p>
          <a:p>
            <a:pPr marL="0" indent="0">
              <a:buNone/>
            </a:pPr>
            <a:r>
              <a:rPr lang="en-US" dirty="0"/>
              <a:t>	$5 per person per year</a:t>
            </a:r>
          </a:p>
          <a:p>
            <a:pPr marL="0" indent="0">
              <a:buNone/>
            </a:pPr>
            <a:r>
              <a:rPr lang="en-US" dirty="0"/>
              <a:t>	right to hunt and fish in unoccupied land, 	ammunition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8733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Government creates reserves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85900"/>
            <a:ext cx="7313613" cy="4305300"/>
          </a:xfrm>
        </p:spPr>
        <p:txBody>
          <a:bodyPr/>
          <a:lstStyle/>
          <a:p>
            <a:pPr marL="457200" lvl="1" indent="0">
              <a:buNone/>
            </a:pPr>
            <a:endParaRPr lang="en-US" sz="2400" dirty="0"/>
          </a:p>
          <a:p>
            <a:pPr lvl="1"/>
            <a:r>
              <a:rPr lang="en-US" sz="2400" dirty="0"/>
              <a:t>Gov’t decided the location and size of reserves</a:t>
            </a:r>
          </a:p>
          <a:p>
            <a:pPr lvl="1"/>
            <a:r>
              <a:rPr lang="en-US" sz="2400" dirty="0"/>
              <a:t>If there was any negotiation, it wasn’t a fair and equal process</a:t>
            </a:r>
          </a:p>
          <a:p>
            <a:pPr lvl="1"/>
            <a:r>
              <a:rPr lang="en-US" sz="2400" dirty="0"/>
              <a:t>Given poor land to settle upon</a:t>
            </a:r>
          </a:p>
          <a:p>
            <a:pPr lvl="1"/>
            <a:r>
              <a:rPr lang="en-US" sz="2400" dirty="0"/>
              <a:t>Houses would be built and owned by the </a:t>
            </a:r>
            <a:r>
              <a:rPr lang="en-US" sz="2400" dirty="0" err="1"/>
              <a:t>Cdn</a:t>
            </a:r>
            <a:r>
              <a:rPr lang="en-US" sz="2400" dirty="0"/>
              <a:t> gov’t</a:t>
            </a:r>
          </a:p>
          <a:p>
            <a:pPr lvl="1"/>
            <a:r>
              <a:rPr lang="en-US" sz="2400" dirty="0"/>
              <a:t>Families were given a certain amount of land</a:t>
            </a:r>
          </a:p>
        </p:txBody>
      </p:sp>
    </p:spTree>
    <p:extLst>
      <p:ext uri="{BB962C8B-B14F-4D97-AF65-F5344CB8AC3E}">
        <p14:creationId xmlns:p14="http://schemas.microsoft.com/office/powerpoint/2010/main" val="31129085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907</TotalTime>
  <Words>1808</Words>
  <Application>Microsoft Office PowerPoint</Application>
  <PresentationFormat>On-screen Show (4:3)</PresentationFormat>
  <Paragraphs>136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Goudy Old Style</vt:lpstr>
      <vt:lpstr>Impact</vt:lpstr>
      <vt:lpstr>Rockwell</vt:lpstr>
      <vt:lpstr>Trebuchet MS</vt:lpstr>
      <vt:lpstr>Inkwell</vt:lpstr>
      <vt:lpstr>The Indian Act</vt:lpstr>
      <vt:lpstr>Confederation 1867</vt:lpstr>
      <vt:lpstr>Indian Act 1876</vt:lpstr>
      <vt:lpstr>PowerPoint Presentation</vt:lpstr>
      <vt:lpstr>Loss of Aboriginal Rights</vt:lpstr>
      <vt:lpstr>Further amendments that took away rights</vt:lpstr>
      <vt:lpstr>Loss of Aboriginal title to land </vt:lpstr>
      <vt:lpstr>Terms of the treaties</vt:lpstr>
      <vt:lpstr>Government creates reserves</vt:lpstr>
      <vt:lpstr>Were the terms of the Numbered Treaties honoured?</vt:lpstr>
      <vt:lpstr>Why didn’t Aboriginals fight for their rights and land?</vt:lpstr>
      <vt:lpstr>Created by Ms. Ross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Land Question</dc:title>
  <dc:creator>Caroline Ross</dc:creator>
  <cp:lastModifiedBy>Tate, Erin</cp:lastModifiedBy>
  <cp:revision>69</cp:revision>
  <cp:lastPrinted>2015-11-24T18:28:54Z</cp:lastPrinted>
  <dcterms:created xsi:type="dcterms:W3CDTF">2011-12-04T20:23:32Z</dcterms:created>
  <dcterms:modified xsi:type="dcterms:W3CDTF">2020-10-28T22:01:03Z</dcterms:modified>
</cp:coreProperties>
</file>