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76" r:id="rId2"/>
    <p:sldId id="261" r:id="rId3"/>
    <p:sldId id="259" r:id="rId4"/>
    <p:sldId id="260" r:id="rId5"/>
    <p:sldId id="258" r:id="rId6"/>
    <p:sldId id="270" r:id="rId7"/>
    <p:sldId id="271" r:id="rId8"/>
    <p:sldId id="272" r:id="rId9"/>
    <p:sldId id="273" r:id="rId10"/>
    <p:sldId id="262" r:id="rId11"/>
    <p:sldId id="263" r:id="rId12"/>
    <p:sldId id="275" r:id="rId13"/>
    <p:sldId id="277" r:id="rId14"/>
    <p:sldId id="264" r:id="rId15"/>
    <p:sldId id="265" r:id="rId16"/>
    <p:sldId id="274" r:id="rId17"/>
    <p:sldId id="266" r:id="rId18"/>
    <p:sldId id="267" r:id="rId19"/>
    <p:sldId id="257"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DFE21-7C20-CA42-B248-B903F0EE1352}" v="10" dt="2021-01-15T21:58:13.623"/>
    <p1510:client id="{1258DA3F-0C4C-725A-3F90-ACD46BBC6AC3}" v="11" dt="2021-01-21T20:07:44.073"/>
    <p1510:client id="{2FDD00B4-092D-C4A7-2B66-6FD618401B9B}" v="1375" dt="2021-01-18T21:57:46.228"/>
    <p1510:client id="{3271047A-19C7-E24A-9132-5C03AA9A7088}" v="46" dt="2021-01-16T02:46:01.044"/>
    <p1510:client id="{3553584A-BF01-374B-CE61-9ED748923E59}" v="1700" dt="2021-01-18T21:57:30.578"/>
    <p1510:client id="{44055CB2-E0EB-3CE2-4240-965A0EBE8C84}" v="152" dt="2021-01-17T22:39:49.208"/>
    <p1510:client id="{4726BAD9-3F6E-1FD5-E324-EC846CF05F86}" v="243" dt="2021-01-20T21:13:03.830"/>
    <p1510:client id="{491974AC-3B0A-6AE4-BC68-A35232385256}" v="494" dt="2021-01-20T21:02:35.589"/>
    <p1510:client id="{588DDF3F-0053-D0BF-4598-F1C8B4C8411C}" v="2613" dt="2021-01-19T21:53:02.599"/>
    <p1510:client id="{5B5743A1-EC15-EACF-B62A-47D3890F7C85}" v="9" dt="2021-01-19T02:29:15.573"/>
    <p1510:client id="{742EDB19-C0CC-FAD8-F216-6C7F6DF17DBF}" v="3" dt="2021-01-20T05:35:59.203"/>
    <p1510:client id="{791DE6B3-BEB3-EC1A-EBE5-310CF66AC64C}" v="1590" dt="2021-01-15T21:59:00.036"/>
    <p1510:client id="{7D566B75-D38A-F418-3FF3-AE2BB92E2969}" v="1283" dt="2021-01-19T21:56:18.251"/>
    <p1510:client id="{7E0DEFB5-1719-DE56-EA72-782B9EB32F6C}" v="333" dt="2021-01-20T21:22:39.027"/>
    <p1510:client id="{7EF40C47-2A94-4F5E-858A-DE87CE499CE9}" v="1761" dt="2021-01-18T21:57:18.693"/>
    <p1510:client id="{9BA71BD4-1FB3-DF31-157E-99EE801730F9}" v="1138" dt="2021-01-19T07:01:52.591"/>
    <p1510:client id="{A1FDC0C2-3CEB-89E9-81BB-3E310E211B96}" v="116" dt="2021-01-18T20:12:49.084"/>
    <p1510:client id="{B0D22668-540C-7F32-281F-12F87999F330}" v="384" dt="2021-01-20T21:29:34.050"/>
    <p1510:client id="{B0F71C89-9732-5EF9-36F8-A5ADF0157352}" v="8" dt="2021-01-18T18:07:15.733"/>
    <p1510:client id="{BBCDA1E9-066B-E7F8-8A24-C97DA0E50FD4}" v="790" dt="2021-01-19T21:37:31.055"/>
    <p1510:client id="{C18484B3-3A86-8A9E-9D98-F3AE3DA2DBB6}" v="2536" dt="2021-01-19T21:54:57.291"/>
    <p1510:client id="{C661B40A-68FB-D516-FE98-5C740ADB2591}" v="4" dt="2021-01-21T06:25:57.711"/>
    <p1510:client id="{C6D1C554-7049-DA9D-B1AD-E38971AE1E4E}" v="171" dt="2021-01-19T21:55:15.091"/>
    <p1510:client id="{D09C4EEC-4C00-8B8B-D364-355803635576}" v="204" dt="2021-01-19T01:50:40.973"/>
    <p1510:client id="{DB05C918-F305-0354-A68C-8FDF38E81AAA}" v="159" dt="2021-01-15T21:55:59.198"/>
    <p1510:client id="{DE93238E-D54A-38ED-322C-51FF9119A034}" v="13" dt="2021-01-19T04:24:47.171"/>
    <p1510:client id="{E7C1CF94-A906-6952-9FD5-0353321CD529}" v="153" dt="2021-01-19T20:10:25.293"/>
    <p1510:client id="{EA66F83C-D65E-FDE3-E256-BE1A556FEB0D}" v="401" dt="2021-01-15T21:56:09.780"/>
    <p1510:client id="{F9C9F9A6-3A02-911B-BCB7-6E1A1C047791}" v="49" dt="2021-01-19T21:57:22.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1439D8-A652-47DE-BF95-A562E5104B81}"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1B35BC15-E33B-403A-8F65-399EC7608B64}">
      <dgm:prSet phldrT="[Text]" phldr="0"/>
      <dgm:spPr/>
      <dgm:t>
        <a:bodyPr/>
        <a:lstStyle/>
        <a:p>
          <a:pPr algn="l">
            <a:lnSpc>
              <a:spcPct val="90000"/>
            </a:lnSpc>
          </a:pPr>
          <a:r>
            <a:rPr lang="en-US"/>
            <a:t>Forrest and urban fires </a:t>
          </a:r>
        </a:p>
      </dgm:t>
    </dgm:pt>
    <dgm:pt modelId="{B1DE4ABD-0AF5-4938-ACD5-4D0CB2E6F04F}" type="parTrans" cxnId="{B84F9686-0D25-4346-B197-A161509C1D18}">
      <dgm:prSet/>
      <dgm:spPr/>
      <dgm:t>
        <a:bodyPr/>
        <a:lstStyle/>
        <a:p>
          <a:endParaRPr lang="en-US"/>
        </a:p>
      </dgm:t>
    </dgm:pt>
    <dgm:pt modelId="{4B8CA1D9-BAC6-4E20-AA0E-8F443CC380CA}" type="sibTrans" cxnId="{B84F9686-0D25-4346-B197-A161509C1D18}">
      <dgm:prSet/>
      <dgm:spPr/>
      <dgm:t>
        <a:bodyPr/>
        <a:lstStyle/>
        <a:p>
          <a:endParaRPr lang="en-US"/>
        </a:p>
      </dgm:t>
    </dgm:pt>
    <dgm:pt modelId="{DA801927-2F76-4EBA-A63B-8FD1E99C2172}">
      <dgm:prSet phldr="0"/>
      <dgm:spPr/>
      <dgm:t>
        <a:bodyPr/>
        <a:lstStyle/>
        <a:p>
          <a:pPr algn="l" rtl="0">
            <a:lnSpc>
              <a:spcPct val="90000"/>
            </a:lnSpc>
          </a:pPr>
          <a:r>
            <a:rPr lang="en-US"/>
            <a:t>Volcanic </a:t>
          </a:r>
          <a:r>
            <a:rPr lang="en-US">
              <a:latin typeface="Calibri Light" panose="020F0302020204030204"/>
            </a:rPr>
            <a:t>Eruptions</a:t>
          </a:r>
          <a:endParaRPr lang="en-US"/>
        </a:p>
      </dgm:t>
    </dgm:pt>
    <dgm:pt modelId="{F34CA501-C4C0-4078-98B6-3C1A86402605}" type="parTrans" cxnId="{4F6CFBDD-7F86-4176-96F5-DDE04112FECC}">
      <dgm:prSet/>
      <dgm:spPr/>
    </dgm:pt>
    <dgm:pt modelId="{076C1423-4E65-41C9-AEFA-7DE70674F5CC}" type="sibTrans" cxnId="{4F6CFBDD-7F86-4176-96F5-DDE04112FECC}">
      <dgm:prSet/>
      <dgm:spPr/>
    </dgm:pt>
    <dgm:pt modelId="{DA4E1225-AFFA-4356-9BA5-E802B613BA88}">
      <dgm:prSet phldr="0"/>
      <dgm:spPr/>
      <dgm:t>
        <a:bodyPr/>
        <a:lstStyle/>
        <a:p>
          <a:pPr algn="l">
            <a:lnSpc>
              <a:spcPct val="90000"/>
            </a:lnSpc>
          </a:pPr>
          <a:r>
            <a:rPr lang="en-US"/>
            <a:t>Earthquakes</a:t>
          </a:r>
        </a:p>
      </dgm:t>
    </dgm:pt>
    <dgm:pt modelId="{CA1A7E7D-B2A0-4CCB-9049-C695E7AFA0C7}" type="parTrans" cxnId="{078A5337-4A7A-42E9-B0C3-13C653D0615D}">
      <dgm:prSet/>
      <dgm:spPr/>
    </dgm:pt>
    <dgm:pt modelId="{737F1663-8274-487A-9387-A65143CC717B}" type="sibTrans" cxnId="{078A5337-4A7A-42E9-B0C3-13C653D0615D}">
      <dgm:prSet/>
      <dgm:spPr/>
    </dgm:pt>
    <dgm:pt modelId="{31396212-D611-4133-9FD6-F5ED32170E1A}">
      <dgm:prSet phldr="0"/>
      <dgm:spPr/>
      <dgm:t>
        <a:bodyPr/>
        <a:lstStyle/>
        <a:p>
          <a:pPr algn="l" rtl="0">
            <a:lnSpc>
              <a:spcPct val="90000"/>
            </a:lnSpc>
          </a:pPr>
          <a:r>
            <a:rPr lang="en-US"/>
            <a:t>Tsunamis (</a:t>
          </a:r>
          <a:r>
            <a:rPr lang="en-US">
              <a:latin typeface="+mn-lt"/>
              <a:ea typeface="+mn-lt"/>
              <a:cs typeface="+mn-lt"/>
            </a:rPr>
            <a:t>due to its extensive coastline and geographic location</a:t>
          </a:r>
          <a:r>
            <a:rPr lang="en-US"/>
            <a:t>)</a:t>
          </a:r>
        </a:p>
      </dgm:t>
    </dgm:pt>
    <dgm:pt modelId="{B4E82756-87D6-41CF-BDC0-4A40D6762AF9}" type="parTrans" cxnId="{B4402883-839C-46D6-98AD-F08B88C8E47E}">
      <dgm:prSet/>
      <dgm:spPr/>
    </dgm:pt>
    <dgm:pt modelId="{723232C2-337F-414A-B86F-9322AF2B3689}" type="sibTrans" cxnId="{B4402883-839C-46D6-98AD-F08B88C8E47E}">
      <dgm:prSet/>
      <dgm:spPr/>
    </dgm:pt>
    <dgm:pt modelId="{E2664C58-773B-4299-85C9-33193C84FE0C}">
      <dgm:prSet phldr="0"/>
      <dgm:spPr/>
      <dgm:t>
        <a:bodyPr/>
        <a:lstStyle/>
        <a:p>
          <a:pPr algn="l">
            <a:lnSpc>
              <a:spcPct val="90000"/>
            </a:lnSpc>
          </a:pPr>
          <a:r>
            <a:rPr lang="en-US"/>
            <a:t>Floods</a:t>
          </a:r>
        </a:p>
      </dgm:t>
    </dgm:pt>
    <dgm:pt modelId="{2871DCE2-91B1-4888-ADBB-82FC2175C637}" type="parTrans" cxnId="{F49266BD-38C7-4938-9B55-01B9F73AC0C1}">
      <dgm:prSet/>
      <dgm:spPr/>
    </dgm:pt>
    <dgm:pt modelId="{F77B31D7-2195-4628-A3EC-97272DA9D81F}" type="sibTrans" cxnId="{F49266BD-38C7-4938-9B55-01B9F73AC0C1}">
      <dgm:prSet/>
      <dgm:spPr/>
    </dgm:pt>
    <dgm:pt modelId="{DF36A004-747B-4FC5-97F7-BE202A6C012D}">
      <dgm:prSet phldr="0"/>
      <dgm:spPr/>
      <dgm:t>
        <a:bodyPr/>
        <a:lstStyle/>
        <a:p>
          <a:pPr algn="l">
            <a:lnSpc>
              <a:spcPct val="90000"/>
            </a:lnSpc>
          </a:pPr>
          <a:r>
            <a:rPr lang="en-US"/>
            <a:t>Avalanches </a:t>
          </a:r>
        </a:p>
      </dgm:t>
    </dgm:pt>
    <dgm:pt modelId="{849F7A9B-065F-48BD-8790-FF72B9B199C2}" type="parTrans" cxnId="{58C5D714-E89E-47E9-8B51-D98B67043E00}">
      <dgm:prSet/>
      <dgm:spPr/>
    </dgm:pt>
    <dgm:pt modelId="{2AD321E4-0E70-4375-85B4-4A1177843844}" type="sibTrans" cxnId="{58C5D714-E89E-47E9-8B51-D98B67043E00}">
      <dgm:prSet/>
      <dgm:spPr/>
    </dgm:pt>
    <dgm:pt modelId="{D898EDE7-2E17-42B0-AAEB-13C9350051E2}" type="pres">
      <dgm:prSet presAssocID="{FA1439D8-A652-47DE-BF95-A562E5104B81}" presName="diagram" presStyleCnt="0">
        <dgm:presLayoutVars>
          <dgm:dir/>
          <dgm:resizeHandles val="exact"/>
        </dgm:presLayoutVars>
      </dgm:prSet>
      <dgm:spPr/>
    </dgm:pt>
    <dgm:pt modelId="{441F5F5E-9212-44D2-90C2-16F7827E616E}" type="pres">
      <dgm:prSet presAssocID="{DA801927-2F76-4EBA-A63B-8FD1E99C2172}" presName="node" presStyleLbl="node1" presStyleIdx="0" presStyleCnt="6">
        <dgm:presLayoutVars>
          <dgm:bulletEnabled val="1"/>
        </dgm:presLayoutVars>
      </dgm:prSet>
      <dgm:spPr/>
    </dgm:pt>
    <dgm:pt modelId="{A45DAD9B-2CF5-45CE-A830-9A7DFEF38E86}" type="pres">
      <dgm:prSet presAssocID="{076C1423-4E65-41C9-AEFA-7DE70674F5CC}" presName="sibTrans" presStyleCnt="0"/>
      <dgm:spPr/>
    </dgm:pt>
    <dgm:pt modelId="{BA76E7CA-05B1-43C9-BA77-67E6246824E8}" type="pres">
      <dgm:prSet presAssocID="{DA4E1225-AFFA-4356-9BA5-E802B613BA88}" presName="node" presStyleLbl="node1" presStyleIdx="1" presStyleCnt="6">
        <dgm:presLayoutVars>
          <dgm:bulletEnabled val="1"/>
        </dgm:presLayoutVars>
      </dgm:prSet>
      <dgm:spPr/>
    </dgm:pt>
    <dgm:pt modelId="{BF47D0B8-6AF5-4013-AD95-FF2686E01333}" type="pres">
      <dgm:prSet presAssocID="{737F1663-8274-487A-9387-A65143CC717B}" presName="sibTrans" presStyleCnt="0"/>
      <dgm:spPr/>
    </dgm:pt>
    <dgm:pt modelId="{AAA65DA4-24AB-4543-976B-05FCA19ACF6A}" type="pres">
      <dgm:prSet presAssocID="{31396212-D611-4133-9FD6-F5ED32170E1A}" presName="node" presStyleLbl="node1" presStyleIdx="2" presStyleCnt="6">
        <dgm:presLayoutVars>
          <dgm:bulletEnabled val="1"/>
        </dgm:presLayoutVars>
      </dgm:prSet>
      <dgm:spPr/>
    </dgm:pt>
    <dgm:pt modelId="{D86F1558-E74B-4210-85C2-C420268AF0E9}" type="pres">
      <dgm:prSet presAssocID="{723232C2-337F-414A-B86F-9322AF2B3689}" presName="sibTrans" presStyleCnt="0"/>
      <dgm:spPr/>
    </dgm:pt>
    <dgm:pt modelId="{7E698100-FCC6-44E1-AC01-CF89521E8F79}" type="pres">
      <dgm:prSet presAssocID="{E2664C58-773B-4299-85C9-33193C84FE0C}" presName="node" presStyleLbl="node1" presStyleIdx="3" presStyleCnt="6">
        <dgm:presLayoutVars>
          <dgm:bulletEnabled val="1"/>
        </dgm:presLayoutVars>
      </dgm:prSet>
      <dgm:spPr/>
    </dgm:pt>
    <dgm:pt modelId="{9C15B7CA-3CEB-4B0B-82B2-0BFD5DB57DF3}" type="pres">
      <dgm:prSet presAssocID="{F77B31D7-2195-4628-A3EC-97272DA9D81F}" presName="sibTrans" presStyleCnt="0"/>
      <dgm:spPr/>
    </dgm:pt>
    <dgm:pt modelId="{E1E96B5D-4EE5-4232-870C-18CD648C6F2E}" type="pres">
      <dgm:prSet presAssocID="{DF36A004-747B-4FC5-97F7-BE202A6C012D}" presName="node" presStyleLbl="node1" presStyleIdx="4" presStyleCnt="6">
        <dgm:presLayoutVars>
          <dgm:bulletEnabled val="1"/>
        </dgm:presLayoutVars>
      </dgm:prSet>
      <dgm:spPr/>
    </dgm:pt>
    <dgm:pt modelId="{80D1FEDD-721A-4BDB-97CD-20BF4CB89794}" type="pres">
      <dgm:prSet presAssocID="{2AD321E4-0E70-4375-85B4-4A1177843844}" presName="sibTrans" presStyleCnt="0"/>
      <dgm:spPr/>
    </dgm:pt>
    <dgm:pt modelId="{2B35190E-94B4-4312-8DFF-D2A45D469BB4}" type="pres">
      <dgm:prSet presAssocID="{1B35BC15-E33B-403A-8F65-399EC7608B64}" presName="node" presStyleLbl="node1" presStyleIdx="5" presStyleCnt="6">
        <dgm:presLayoutVars>
          <dgm:bulletEnabled val="1"/>
        </dgm:presLayoutVars>
      </dgm:prSet>
      <dgm:spPr/>
    </dgm:pt>
  </dgm:ptLst>
  <dgm:cxnLst>
    <dgm:cxn modelId="{58C5D714-E89E-47E9-8B51-D98B67043E00}" srcId="{FA1439D8-A652-47DE-BF95-A562E5104B81}" destId="{DF36A004-747B-4FC5-97F7-BE202A6C012D}" srcOrd="4" destOrd="0" parTransId="{849F7A9B-065F-48BD-8790-FF72B9B199C2}" sibTransId="{2AD321E4-0E70-4375-85B4-4A1177843844}"/>
    <dgm:cxn modelId="{078A5337-4A7A-42E9-B0C3-13C653D0615D}" srcId="{FA1439D8-A652-47DE-BF95-A562E5104B81}" destId="{DA4E1225-AFFA-4356-9BA5-E802B613BA88}" srcOrd="1" destOrd="0" parTransId="{CA1A7E7D-B2A0-4CCB-9049-C695E7AFA0C7}" sibTransId="{737F1663-8274-487A-9387-A65143CC717B}"/>
    <dgm:cxn modelId="{29EBA63D-8ED9-44EF-BCF1-C10B8FCD0FFB}" type="presOf" srcId="{1B35BC15-E33B-403A-8F65-399EC7608B64}" destId="{2B35190E-94B4-4312-8DFF-D2A45D469BB4}" srcOrd="0" destOrd="0" presId="urn:microsoft.com/office/officeart/2005/8/layout/default"/>
    <dgm:cxn modelId="{F2426A41-6B7F-4ABD-AEC5-5C9244EA24AF}" type="presOf" srcId="{31396212-D611-4133-9FD6-F5ED32170E1A}" destId="{AAA65DA4-24AB-4543-976B-05FCA19ACF6A}" srcOrd="0" destOrd="0" presId="urn:microsoft.com/office/officeart/2005/8/layout/default"/>
    <dgm:cxn modelId="{9C533A53-FA55-4A25-880D-994DE7804073}" type="presOf" srcId="{DA4E1225-AFFA-4356-9BA5-E802B613BA88}" destId="{BA76E7CA-05B1-43C9-BA77-67E6246824E8}" srcOrd="0" destOrd="0" presId="urn:microsoft.com/office/officeart/2005/8/layout/default"/>
    <dgm:cxn modelId="{B4402883-839C-46D6-98AD-F08B88C8E47E}" srcId="{FA1439D8-A652-47DE-BF95-A562E5104B81}" destId="{31396212-D611-4133-9FD6-F5ED32170E1A}" srcOrd="2" destOrd="0" parTransId="{B4E82756-87D6-41CF-BDC0-4A40D6762AF9}" sibTransId="{723232C2-337F-414A-B86F-9322AF2B3689}"/>
    <dgm:cxn modelId="{B84F9686-0D25-4346-B197-A161509C1D18}" srcId="{FA1439D8-A652-47DE-BF95-A562E5104B81}" destId="{1B35BC15-E33B-403A-8F65-399EC7608B64}" srcOrd="5" destOrd="0" parTransId="{B1DE4ABD-0AF5-4938-ACD5-4D0CB2E6F04F}" sibTransId="{4B8CA1D9-BAC6-4E20-AA0E-8F443CC380CA}"/>
    <dgm:cxn modelId="{F49266BD-38C7-4938-9B55-01B9F73AC0C1}" srcId="{FA1439D8-A652-47DE-BF95-A562E5104B81}" destId="{E2664C58-773B-4299-85C9-33193C84FE0C}" srcOrd="3" destOrd="0" parTransId="{2871DCE2-91B1-4888-ADBB-82FC2175C637}" sibTransId="{F77B31D7-2195-4628-A3EC-97272DA9D81F}"/>
    <dgm:cxn modelId="{E6C9F9BD-4FE1-4C36-ABD2-AC82F1C907D8}" type="presOf" srcId="{DA801927-2F76-4EBA-A63B-8FD1E99C2172}" destId="{441F5F5E-9212-44D2-90C2-16F7827E616E}" srcOrd="0" destOrd="0" presId="urn:microsoft.com/office/officeart/2005/8/layout/default"/>
    <dgm:cxn modelId="{4F6CFBDD-7F86-4176-96F5-DDE04112FECC}" srcId="{FA1439D8-A652-47DE-BF95-A562E5104B81}" destId="{DA801927-2F76-4EBA-A63B-8FD1E99C2172}" srcOrd="0" destOrd="0" parTransId="{F34CA501-C4C0-4078-98B6-3C1A86402605}" sibTransId="{076C1423-4E65-41C9-AEFA-7DE70674F5CC}"/>
    <dgm:cxn modelId="{C53B61DF-E975-4AFE-A077-7D1D240BAA61}" type="presOf" srcId="{DF36A004-747B-4FC5-97F7-BE202A6C012D}" destId="{E1E96B5D-4EE5-4232-870C-18CD648C6F2E}" srcOrd="0" destOrd="0" presId="urn:microsoft.com/office/officeart/2005/8/layout/default"/>
    <dgm:cxn modelId="{1A07C7E0-4360-4756-93C8-2DF8B0671278}" type="presOf" srcId="{E2664C58-773B-4299-85C9-33193C84FE0C}" destId="{7E698100-FCC6-44E1-AC01-CF89521E8F79}" srcOrd="0" destOrd="0" presId="urn:microsoft.com/office/officeart/2005/8/layout/default"/>
    <dgm:cxn modelId="{2A9BCBF9-660D-403A-942D-AB6404624D11}" type="presOf" srcId="{FA1439D8-A652-47DE-BF95-A562E5104B81}" destId="{D898EDE7-2E17-42B0-AAEB-13C9350051E2}" srcOrd="0" destOrd="0" presId="urn:microsoft.com/office/officeart/2005/8/layout/default"/>
    <dgm:cxn modelId="{006B31E1-5D57-4C95-9EFE-1DD4C6EE283F}" type="presParOf" srcId="{D898EDE7-2E17-42B0-AAEB-13C9350051E2}" destId="{441F5F5E-9212-44D2-90C2-16F7827E616E}" srcOrd="0" destOrd="0" presId="urn:microsoft.com/office/officeart/2005/8/layout/default"/>
    <dgm:cxn modelId="{5E2EED60-12F8-49ED-974B-060A5D73374A}" type="presParOf" srcId="{D898EDE7-2E17-42B0-AAEB-13C9350051E2}" destId="{A45DAD9B-2CF5-45CE-A830-9A7DFEF38E86}" srcOrd="1" destOrd="0" presId="urn:microsoft.com/office/officeart/2005/8/layout/default"/>
    <dgm:cxn modelId="{8E436642-6E4B-4543-B7E5-4A5702037F4E}" type="presParOf" srcId="{D898EDE7-2E17-42B0-AAEB-13C9350051E2}" destId="{BA76E7CA-05B1-43C9-BA77-67E6246824E8}" srcOrd="2" destOrd="0" presId="urn:microsoft.com/office/officeart/2005/8/layout/default"/>
    <dgm:cxn modelId="{DF98C7BB-5CF9-4C94-80B9-8572547EF82A}" type="presParOf" srcId="{D898EDE7-2E17-42B0-AAEB-13C9350051E2}" destId="{BF47D0B8-6AF5-4013-AD95-FF2686E01333}" srcOrd="3" destOrd="0" presId="urn:microsoft.com/office/officeart/2005/8/layout/default"/>
    <dgm:cxn modelId="{EB9DAB97-D24B-41D6-A458-E4EED5E8DC0C}" type="presParOf" srcId="{D898EDE7-2E17-42B0-AAEB-13C9350051E2}" destId="{AAA65DA4-24AB-4543-976B-05FCA19ACF6A}" srcOrd="4" destOrd="0" presId="urn:microsoft.com/office/officeart/2005/8/layout/default"/>
    <dgm:cxn modelId="{9AE243BE-7092-4D8C-897D-5455F8B3E87B}" type="presParOf" srcId="{D898EDE7-2E17-42B0-AAEB-13C9350051E2}" destId="{D86F1558-E74B-4210-85C2-C420268AF0E9}" srcOrd="5" destOrd="0" presId="urn:microsoft.com/office/officeart/2005/8/layout/default"/>
    <dgm:cxn modelId="{DA4D0DB8-A514-48B5-951B-ACCB33D82117}" type="presParOf" srcId="{D898EDE7-2E17-42B0-AAEB-13C9350051E2}" destId="{7E698100-FCC6-44E1-AC01-CF89521E8F79}" srcOrd="6" destOrd="0" presId="urn:microsoft.com/office/officeart/2005/8/layout/default"/>
    <dgm:cxn modelId="{4E805A37-B109-459A-BD04-600DE38DE626}" type="presParOf" srcId="{D898EDE7-2E17-42B0-AAEB-13C9350051E2}" destId="{9C15B7CA-3CEB-4B0B-82B2-0BFD5DB57DF3}" srcOrd="7" destOrd="0" presId="urn:microsoft.com/office/officeart/2005/8/layout/default"/>
    <dgm:cxn modelId="{7C2DD6AC-5F17-46B8-9284-252955A5B599}" type="presParOf" srcId="{D898EDE7-2E17-42B0-AAEB-13C9350051E2}" destId="{E1E96B5D-4EE5-4232-870C-18CD648C6F2E}" srcOrd="8" destOrd="0" presId="urn:microsoft.com/office/officeart/2005/8/layout/default"/>
    <dgm:cxn modelId="{07CF5BC5-719D-46BF-AF1D-4EEC6EE2FACF}" type="presParOf" srcId="{D898EDE7-2E17-42B0-AAEB-13C9350051E2}" destId="{80D1FEDD-721A-4BDB-97CD-20BF4CB89794}" srcOrd="9" destOrd="0" presId="urn:microsoft.com/office/officeart/2005/8/layout/default"/>
    <dgm:cxn modelId="{644C7FF9-766E-4DA3-B867-F872A0C0DD2C}" type="presParOf" srcId="{D898EDE7-2E17-42B0-AAEB-13C9350051E2}" destId="{2B35190E-94B4-4312-8DFF-D2A45D469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F5F5E-9212-44D2-90C2-16F7827E616E}">
      <dsp:nvSpPr>
        <dsp:cNvPr id="0" name=""/>
        <dsp:cNvSpPr/>
      </dsp:nvSpPr>
      <dsp:spPr>
        <a:xfrm>
          <a:off x="624908" y="1366"/>
          <a:ext cx="2424093" cy="1454456"/>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Volcanic </a:t>
          </a:r>
          <a:r>
            <a:rPr lang="en-US" sz="2100" kern="1200">
              <a:latin typeface="Calibri Light" panose="020F0302020204030204"/>
            </a:rPr>
            <a:t>Eruptions</a:t>
          </a:r>
          <a:endParaRPr lang="en-US" sz="2100" kern="1200"/>
        </a:p>
      </dsp:txBody>
      <dsp:txXfrm>
        <a:off x="624908" y="1366"/>
        <a:ext cx="2424093" cy="1454456"/>
      </dsp:txXfrm>
    </dsp:sp>
    <dsp:sp modelId="{BA76E7CA-05B1-43C9-BA77-67E6246824E8}">
      <dsp:nvSpPr>
        <dsp:cNvPr id="0" name=""/>
        <dsp:cNvSpPr/>
      </dsp:nvSpPr>
      <dsp:spPr>
        <a:xfrm>
          <a:off x="3291411" y="1366"/>
          <a:ext cx="2424093" cy="1454456"/>
        </a:xfrm>
        <a:prstGeom prst="rect">
          <a:avLst/>
        </a:prstGeom>
        <a:solidFill>
          <a:schemeClr val="accent2">
            <a:shade val="50000"/>
            <a:hueOff val="124247"/>
            <a:satOff val="-3675"/>
            <a:lumOff val="15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Earthquakes</a:t>
          </a:r>
        </a:p>
      </dsp:txBody>
      <dsp:txXfrm>
        <a:off x="3291411" y="1366"/>
        <a:ext cx="2424093" cy="1454456"/>
      </dsp:txXfrm>
    </dsp:sp>
    <dsp:sp modelId="{AAA65DA4-24AB-4543-976B-05FCA19ACF6A}">
      <dsp:nvSpPr>
        <dsp:cNvPr id="0" name=""/>
        <dsp:cNvSpPr/>
      </dsp:nvSpPr>
      <dsp:spPr>
        <a:xfrm>
          <a:off x="624908" y="1698231"/>
          <a:ext cx="2424093" cy="1454456"/>
        </a:xfrm>
        <a:prstGeom prst="rect">
          <a:avLst/>
        </a:prstGeom>
        <a:solidFill>
          <a:schemeClr val="accent2">
            <a:shade val="50000"/>
            <a:hueOff val="248494"/>
            <a:satOff val="-7349"/>
            <a:lumOff val="3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Tsunamis (</a:t>
          </a:r>
          <a:r>
            <a:rPr lang="en-US" sz="2100" kern="1200">
              <a:latin typeface="+mn-lt"/>
              <a:ea typeface="+mn-lt"/>
              <a:cs typeface="+mn-lt"/>
            </a:rPr>
            <a:t>due to its extensive coastline and geographic location</a:t>
          </a:r>
          <a:r>
            <a:rPr lang="en-US" sz="2100" kern="1200"/>
            <a:t>)</a:t>
          </a:r>
        </a:p>
      </dsp:txBody>
      <dsp:txXfrm>
        <a:off x="624908" y="1698231"/>
        <a:ext cx="2424093" cy="1454456"/>
      </dsp:txXfrm>
    </dsp:sp>
    <dsp:sp modelId="{7E698100-FCC6-44E1-AC01-CF89521E8F79}">
      <dsp:nvSpPr>
        <dsp:cNvPr id="0" name=""/>
        <dsp:cNvSpPr/>
      </dsp:nvSpPr>
      <dsp:spPr>
        <a:xfrm>
          <a:off x="3291411" y="1698231"/>
          <a:ext cx="2424093" cy="1454456"/>
        </a:xfrm>
        <a:prstGeom prst="rect">
          <a:avLst/>
        </a:prstGeom>
        <a:solidFill>
          <a:schemeClr val="accent2">
            <a:shade val="50000"/>
            <a:hueOff val="372741"/>
            <a:satOff val="-11024"/>
            <a:lumOff val="46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Floods</a:t>
          </a:r>
        </a:p>
      </dsp:txBody>
      <dsp:txXfrm>
        <a:off x="3291411" y="1698231"/>
        <a:ext cx="2424093" cy="1454456"/>
      </dsp:txXfrm>
    </dsp:sp>
    <dsp:sp modelId="{E1E96B5D-4EE5-4232-870C-18CD648C6F2E}">
      <dsp:nvSpPr>
        <dsp:cNvPr id="0" name=""/>
        <dsp:cNvSpPr/>
      </dsp:nvSpPr>
      <dsp:spPr>
        <a:xfrm>
          <a:off x="624908" y="3395097"/>
          <a:ext cx="2424093" cy="1454456"/>
        </a:xfrm>
        <a:prstGeom prst="rect">
          <a:avLst/>
        </a:prstGeom>
        <a:solidFill>
          <a:schemeClr val="accent2">
            <a:shade val="50000"/>
            <a:hueOff val="248494"/>
            <a:satOff val="-7349"/>
            <a:lumOff val="3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Avalanches </a:t>
          </a:r>
        </a:p>
      </dsp:txBody>
      <dsp:txXfrm>
        <a:off x="624908" y="3395097"/>
        <a:ext cx="2424093" cy="1454456"/>
      </dsp:txXfrm>
    </dsp:sp>
    <dsp:sp modelId="{2B35190E-94B4-4312-8DFF-D2A45D469BB4}">
      <dsp:nvSpPr>
        <dsp:cNvPr id="0" name=""/>
        <dsp:cNvSpPr/>
      </dsp:nvSpPr>
      <dsp:spPr>
        <a:xfrm>
          <a:off x="3291411" y="3395097"/>
          <a:ext cx="2424093" cy="1454456"/>
        </a:xfrm>
        <a:prstGeom prst="rect">
          <a:avLst/>
        </a:prstGeom>
        <a:solidFill>
          <a:schemeClr val="accent2">
            <a:shade val="50000"/>
            <a:hueOff val="124247"/>
            <a:satOff val="-3675"/>
            <a:lumOff val="15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Forrest and urban fires </a:t>
          </a:r>
        </a:p>
      </dsp:txBody>
      <dsp:txXfrm>
        <a:off x="3291411" y="3395097"/>
        <a:ext cx="2424093" cy="14544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69647-3401-4016-8205-2AA174E9DE18}" type="datetimeFigureOut">
              <a:rPr lang="en-CA"/>
              <a:t>2021-01-21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45106-82EC-4454-AD8C-5FAD968F4165}" type="slidenum">
              <a:rPr lang="en-CA"/>
              <a:t>‹#›</a:t>
            </a:fld>
            <a:endParaRPr lang="en-US"/>
          </a:p>
        </p:txBody>
      </p:sp>
    </p:spTree>
    <p:extLst>
      <p:ext uri="{BB962C8B-B14F-4D97-AF65-F5344CB8AC3E}">
        <p14:creationId xmlns:p14="http://schemas.microsoft.com/office/powerpoint/2010/main" val="127131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Morgan/Emily </a:t>
            </a:r>
          </a:p>
        </p:txBody>
      </p:sp>
      <p:sp>
        <p:nvSpPr>
          <p:cNvPr id="4" name="Slide Number Placeholder 3"/>
          <p:cNvSpPr>
            <a:spLocks noGrp="1"/>
          </p:cNvSpPr>
          <p:nvPr>
            <p:ph type="sldNum" sz="quarter" idx="5"/>
          </p:nvPr>
        </p:nvSpPr>
        <p:spPr/>
        <p:txBody>
          <a:bodyPr/>
          <a:lstStyle/>
          <a:p>
            <a:fld id="{5F945106-82EC-4454-AD8C-5FAD968F4165}" type="slidenum">
              <a:rPr lang="en-CA"/>
              <a:t>3</a:t>
            </a:fld>
            <a:endParaRPr lang="en-US"/>
          </a:p>
        </p:txBody>
      </p:sp>
    </p:spTree>
    <p:extLst>
      <p:ext uri="{BB962C8B-B14F-4D97-AF65-F5344CB8AC3E}">
        <p14:creationId xmlns:p14="http://schemas.microsoft.com/office/powerpoint/2010/main" val="202935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r>
              <a:rPr lang="en-US">
                <a:cs typeface="Calibri"/>
              </a:rPr>
              <a:t>IT LOOKS LIKE ITS STRAIGHT OUTTA A MOOVIE</a:t>
            </a:r>
          </a:p>
        </p:txBody>
      </p:sp>
      <p:sp>
        <p:nvSpPr>
          <p:cNvPr id="4" name="Slide Number Placeholder 3"/>
          <p:cNvSpPr>
            <a:spLocks noGrp="1"/>
          </p:cNvSpPr>
          <p:nvPr>
            <p:ph type="sldNum" sz="quarter" idx="5"/>
          </p:nvPr>
        </p:nvSpPr>
        <p:spPr/>
        <p:txBody>
          <a:bodyPr/>
          <a:lstStyle/>
          <a:p>
            <a:fld id="{5F945106-82EC-4454-AD8C-5FAD968F4165}" type="slidenum">
              <a:rPr lang="en-CA"/>
              <a:t>12</a:t>
            </a:fld>
            <a:endParaRPr lang="en-US"/>
          </a:p>
        </p:txBody>
      </p:sp>
    </p:spTree>
    <p:extLst>
      <p:ext uri="{BB962C8B-B14F-4D97-AF65-F5344CB8AC3E}">
        <p14:creationId xmlns:p14="http://schemas.microsoft.com/office/powerpoint/2010/main" val="108650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pPr marL="171450" indent="-171450">
              <a:lnSpc>
                <a:spcPct val="90000"/>
              </a:lnSpc>
              <a:spcBef>
                <a:spcPts val="1000"/>
              </a:spcBef>
              <a:buFont typeface="Arial"/>
              <a:buChar char="•"/>
            </a:pPr>
            <a:r>
              <a:rPr lang="en-US"/>
              <a:t>Earthquakes not just destroy structures, it creates other problems, such as: floods, fires, tsunami's, etc.</a:t>
            </a:r>
            <a:endParaRPr lang="en-US">
              <a:cs typeface="Calibri"/>
            </a:endParaRPr>
          </a:p>
          <a:p>
            <a:pPr marL="171450" indent="-171450">
              <a:lnSpc>
                <a:spcPct val="90000"/>
              </a:lnSpc>
              <a:spcBef>
                <a:spcPts val="1000"/>
              </a:spcBef>
              <a:buFont typeface="Arial"/>
              <a:buChar char="•"/>
            </a:pPr>
            <a:r>
              <a:rPr lang="en-US"/>
              <a:t>It leaves many people homeless where they must sleep in tents or emergency homes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13</a:t>
            </a:fld>
            <a:endParaRPr lang="en-US"/>
          </a:p>
        </p:txBody>
      </p:sp>
    </p:spTree>
    <p:extLst>
      <p:ext uri="{BB962C8B-B14F-4D97-AF65-F5344CB8AC3E}">
        <p14:creationId xmlns:p14="http://schemas.microsoft.com/office/powerpoint/2010/main" val="107328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a:t>
            </a:r>
          </a:p>
        </p:txBody>
      </p:sp>
      <p:sp>
        <p:nvSpPr>
          <p:cNvPr id="4" name="Slide Number Placeholder 3"/>
          <p:cNvSpPr>
            <a:spLocks noGrp="1"/>
          </p:cNvSpPr>
          <p:nvPr>
            <p:ph type="sldNum" sz="quarter" idx="5"/>
          </p:nvPr>
        </p:nvSpPr>
        <p:spPr/>
        <p:txBody>
          <a:bodyPr/>
          <a:lstStyle/>
          <a:p>
            <a:fld id="{5F945106-82EC-4454-AD8C-5FAD968F4165}" type="slidenum">
              <a:rPr lang="en-CA"/>
              <a:t>14</a:t>
            </a:fld>
            <a:endParaRPr lang="en-US"/>
          </a:p>
        </p:txBody>
      </p:sp>
    </p:spTree>
    <p:extLst>
      <p:ext uri="{BB962C8B-B14F-4D97-AF65-F5344CB8AC3E}">
        <p14:creationId xmlns:p14="http://schemas.microsoft.com/office/powerpoint/2010/main" val="342909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15</a:t>
            </a:fld>
            <a:endParaRPr lang="en-US"/>
          </a:p>
        </p:txBody>
      </p:sp>
    </p:spTree>
    <p:extLst>
      <p:ext uri="{BB962C8B-B14F-4D97-AF65-F5344CB8AC3E}">
        <p14:creationId xmlns:p14="http://schemas.microsoft.com/office/powerpoint/2010/main" val="252782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16</a:t>
            </a:fld>
            <a:endParaRPr lang="en-US"/>
          </a:p>
        </p:txBody>
      </p:sp>
    </p:spTree>
    <p:extLst>
      <p:ext uri="{BB962C8B-B14F-4D97-AF65-F5344CB8AC3E}">
        <p14:creationId xmlns:p14="http://schemas.microsoft.com/office/powerpoint/2010/main" val="36101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Can't really prevent the problem of earthquakes and natural disasters happening, however, there are programs and organizations that help and aid the effects of it</a:t>
            </a:r>
          </a:p>
          <a:p>
            <a:pPr marL="285750" indent="-285750">
              <a:lnSpc>
                <a:spcPct val="90000"/>
              </a:lnSpc>
              <a:spcBef>
                <a:spcPts val="1000"/>
              </a:spcBef>
              <a:buFont typeface="Arial"/>
              <a:buChar char="•"/>
            </a:pPr>
            <a:r>
              <a:rPr lang="en-US"/>
              <a:t>Chilean Red Cross is a national society aimed to respond and give support to disaster prone areas such as first aid, food, water, tools, hygiene kits </a:t>
            </a:r>
            <a:r>
              <a:rPr lang="en-US" err="1"/>
              <a:t>etc</a:t>
            </a:r>
            <a:endParaRPr lang="en-US"/>
          </a:p>
          <a:p>
            <a:pPr marL="285750" indent="-285750">
              <a:lnSpc>
                <a:spcPct val="90000"/>
              </a:lnSpc>
              <a:spcBef>
                <a:spcPts val="1000"/>
              </a:spcBef>
              <a:buFont typeface="Arial"/>
              <a:buChar char="•"/>
            </a:pPr>
            <a:r>
              <a:rPr lang="en-US"/>
              <a:t>The Larra Chile Program employed with the Chilean Red Cross is a program to increase preparation capacity in vulnerable communities prone to natural disasters, which basically prepares a community whether it is supplies or instructions of safety, incase of any natural disaster happening</a:t>
            </a:r>
            <a:endParaRPr lang="en-US">
              <a:cs typeface="Calibri"/>
            </a:endParaRPr>
          </a:p>
          <a:p>
            <a:pPr marL="285750" indent="-285750">
              <a:lnSpc>
                <a:spcPct val="90000"/>
              </a:lnSpc>
              <a:spcBef>
                <a:spcPts val="1000"/>
              </a:spcBef>
              <a:buFont typeface="Arial"/>
              <a:buChar char="•"/>
            </a:pPr>
            <a:r>
              <a:rPr lang="en-US"/>
              <a:t>This program seeks to reduce the number of deaths, injuries, and socio-economic impacts from the natural disasters </a:t>
            </a:r>
            <a:endParaRPr lang="en-US">
              <a:cs typeface="Calibri"/>
            </a:endParaRPr>
          </a:p>
          <a:p>
            <a:pPr lvl="1">
              <a:lnSpc>
                <a:spcPct val="90000"/>
              </a:lnSpc>
              <a:spcBef>
                <a:spcPts val="5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17</a:t>
            </a:fld>
            <a:endParaRPr lang="en-US"/>
          </a:p>
        </p:txBody>
      </p:sp>
    </p:spTree>
    <p:extLst>
      <p:ext uri="{BB962C8B-B14F-4D97-AF65-F5344CB8AC3E}">
        <p14:creationId xmlns:p14="http://schemas.microsoft.com/office/powerpoint/2010/main" val="20343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a:p>
            <a:pPr>
              <a:lnSpc>
                <a:spcPct val="90000"/>
              </a:lnSpc>
              <a:spcBef>
                <a:spcPts val="1000"/>
              </a:spcBef>
            </a:pPr>
            <a:r>
              <a:rPr lang="en-US"/>
              <a:t>-COVID has heavily hurt the Chile populace, especially middle-class-wise. </a:t>
            </a:r>
          </a:p>
          <a:p>
            <a:pPr>
              <a:lnSpc>
                <a:spcPct val="90000"/>
              </a:lnSpc>
              <a:spcBef>
                <a:spcPts val="1000"/>
              </a:spcBef>
            </a:pPr>
            <a:r>
              <a:rPr lang="en-US"/>
              <a:t>-Years of growth for the middle-class have been reversed, and some are even ignoring COVID-isolation laws so they can work and provide for their family (</a:t>
            </a:r>
            <a:r>
              <a:rPr lang="en-US" err="1"/>
              <a:t>Worldbank</a:t>
            </a:r>
            <a:r>
              <a:rPr lang="en-US"/>
              <a:t>). </a:t>
            </a:r>
          </a:p>
          <a:p>
            <a:pPr>
              <a:lnSpc>
                <a:spcPct val="90000"/>
              </a:lnSpc>
              <a:spcBef>
                <a:spcPts val="1000"/>
              </a:spcBef>
            </a:pPr>
            <a:r>
              <a:rPr lang="en-US"/>
              <a:t>-As of June of 2020, it was even reported as having the highest confirmed cases-to-population ratio in the entirety of Latin America (NEWS WIRES). </a:t>
            </a:r>
          </a:p>
          <a:p>
            <a:pPr>
              <a:lnSpc>
                <a:spcPct val="90000"/>
              </a:lnSpc>
              <a:spcBef>
                <a:spcPts val="1000"/>
              </a:spcBef>
            </a:pPr>
            <a:r>
              <a:rPr lang="en-US"/>
              <a:t>-As of January 17th of 2021, 669,832 cases have been reported and confirmed in Chile, with at least more than 17,000 deaths (U.S. Mission Chile).</a:t>
            </a: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18</a:t>
            </a:fld>
            <a:endParaRPr lang="en-US"/>
          </a:p>
        </p:txBody>
      </p:sp>
    </p:spTree>
    <p:extLst>
      <p:ext uri="{BB962C8B-B14F-4D97-AF65-F5344CB8AC3E}">
        <p14:creationId xmlns:p14="http://schemas.microsoft.com/office/powerpoint/2010/main" val="314430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p:txBody>
      </p:sp>
      <p:sp>
        <p:nvSpPr>
          <p:cNvPr id="4" name="Slide Number Placeholder 3"/>
          <p:cNvSpPr>
            <a:spLocks noGrp="1"/>
          </p:cNvSpPr>
          <p:nvPr>
            <p:ph type="sldNum" sz="quarter" idx="5"/>
          </p:nvPr>
        </p:nvSpPr>
        <p:spPr/>
        <p:txBody>
          <a:bodyPr/>
          <a:lstStyle/>
          <a:p>
            <a:fld id="{5F945106-82EC-4454-AD8C-5FAD968F4165}" type="slidenum">
              <a:rPr lang="en-CA"/>
              <a:t>4</a:t>
            </a:fld>
            <a:endParaRPr lang="en-US"/>
          </a:p>
        </p:txBody>
      </p:sp>
    </p:spTree>
    <p:extLst>
      <p:ext uri="{BB962C8B-B14F-4D97-AF65-F5344CB8AC3E}">
        <p14:creationId xmlns:p14="http://schemas.microsoft.com/office/powerpoint/2010/main" val="332546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endParaRPr lang="en-US"/>
          </a:p>
          <a:p>
            <a:r>
              <a:rPr lang="en-US">
                <a:cs typeface="Calibri"/>
              </a:rPr>
              <a:t>- Geographicly, its pretty clear to see that chile has a huge exposure to the ocean.</a:t>
            </a:r>
            <a:endParaRPr lang="en-US"/>
          </a:p>
          <a:p>
            <a:r>
              <a:rPr lang="en-US">
                <a:cs typeface="Calibri"/>
              </a:rPr>
              <a:t>---&gt; economically that may be beneficial to chile, as they have many ports and lots of access for fishing...</a:t>
            </a:r>
            <a:endParaRPr lang="en-US"/>
          </a:p>
          <a:p>
            <a:r>
              <a:rPr lang="en-US"/>
              <a:t>- Unfortunately, as much as it has beautiful scenery of the pacific ocean, it is also comes with many consequences. </a:t>
            </a:r>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5</a:t>
            </a:fld>
            <a:endParaRPr lang="en-US"/>
          </a:p>
        </p:txBody>
      </p:sp>
    </p:spTree>
    <p:extLst>
      <p:ext uri="{BB962C8B-B14F-4D97-AF65-F5344CB8AC3E}">
        <p14:creationId xmlns:p14="http://schemas.microsoft.com/office/powerpoint/2010/main" val="3042638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5F945106-82EC-4454-AD8C-5FAD968F4165}" type="slidenum">
              <a:rPr lang="en-CA"/>
              <a:t>6</a:t>
            </a:fld>
            <a:endParaRPr lang="en-US"/>
          </a:p>
        </p:txBody>
      </p:sp>
    </p:spTree>
    <p:extLst>
      <p:ext uri="{BB962C8B-B14F-4D97-AF65-F5344CB8AC3E}">
        <p14:creationId xmlns:p14="http://schemas.microsoft.com/office/powerpoint/2010/main" val="295565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 </a:t>
            </a:r>
          </a:p>
        </p:txBody>
      </p:sp>
      <p:sp>
        <p:nvSpPr>
          <p:cNvPr id="4" name="Slide Number Placeholder 3"/>
          <p:cNvSpPr>
            <a:spLocks noGrp="1"/>
          </p:cNvSpPr>
          <p:nvPr>
            <p:ph type="sldNum" sz="quarter" idx="5"/>
          </p:nvPr>
        </p:nvSpPr>
        <p:spPr/>
        <p:txBody>
          <a:bodyPr/>
          <a:lstStyle/>
          <a:p>
            <a:fld id="{5F945106-82EC-4454-AD8C-5FAD968F4165}" type="slidenum">
              <a:rPr lang="en-CA"/>
              <a:t>7</a:t>
            </a:fld>
            <a:endParaRPr lang="en-US"/>
          </a:p>
        </p:txBody>
      </p:sp>
    </p:spTree>
    <p:extLst>
      <p:ext uri="{BB962C8B-B14F-4D97-AF65-F5344CB8AC3E}">
        <p14:creationId xmlns:p14="http://schemas.microsoft.com/office/powerpoint/2010/main" val="388816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Samuel</a:t>
            </a:r>
          </a:p>
        </p:txBody>
      </p:sp>
      <p:sp>
        <p:nvSpPr>
          <p:cNvPr id="4" name="Slide Number Placeholder 3"/>
          <p:cNvSpPr>
            <a:spLocks noGrp="1"/>
          </p:cNvSpPr>
          <p:nvPr>
            <p:ph type="sldNum" sz="quarter" idx="5"/>
          </p:nvPr>
        </p:nvSpPr>
        <p:spPr/>
        <p:txBody>
          <a:bodyPr/>
          <a:lstStyle/>
          <a:p>
            <a:fld id="{5F945106-82EC-4454-AD8C-5FAD968F4165}" type="slidenum">
              <a:rPr lang="en-CA"/>
              <a:t>8</a:t>
            </a:fld>
            <a:endParaRPr lang="en-US"/>
          </a:p>
        </p:txBody>
      </p:sp>
    </p:spTree>
    <p:extLst>
      <p:ext uri="{BB962C8B-B14F-4D97-AF65-F5344CB8AC3E}">
        <p14:creationId xmlns:p14="http://schemas.microsoft.com/office/powerpoint/2010/main" val="369109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Samuel</a:t>
            </a:r>
          </a:p>
          <a:p>
            <a:pPr marL="171450" indent="-171450">
              <a:lnSpc>
                <a:spcPct val="90000"/>
              </a:lnSpc>
              <a:spcBef>
                <a:spcPts val="1000"/>
              </a:spcBef>
              <a:buFont typeface="Arial"/>
              <a:buChar char="•"/>
            </a:pPr>
            <a:r>
              <a:rPr lang="en-US"/>
              <a:t>Chile is a country known for its high quantity of volcanos; it lists as the nation with the absolute greatest number of them in all of the Americas. Among these volcanos, there is even the tallest active volcano in the entire world</a:t>
            </a:r>
            <a:r>
              <a:rPr lang="en-US" i="1"/>
              <a:t>, </a:t>
            </a:r>
            <a:r>
              <a:rPr lang="en-US"/>
              <a:t>the </a:t>
            </a:r>
            <a:r>
              <a:rPr lang="en-US" i="1"/>
              <a:t>Nevado Ojos del Sado, </a:t>
            </a:r>
            <a:r>
              <a:rPr lang="en-US"/>
              <a:t>which is pictured above.</a:t>
            </a:r>
            <a:r>
              <a:rPr lang="en-US" i="1"/>
              <a:t> </a:t>
            </a:r>
            <a:endParaRPr lang="en-US">
              <a:cs typeface="Calibri"/>
            </a:endParaRPr>
          </a:p>
          <a:p>
            <a:pPr marL="171450" indent="-171450">
              <a:lnSpc>
                <a:spcPct val="90000"/>
              </a:lnSpc>
              <a:spcBef>
                <a:spcPts val="1000"/>
              </a:spcBef>
              <a:buFont typeface="Arial"/>
              <a:buChar char="•"/>
            </a:pPr>
            <a:r>
              <a:rPr lang="en-US"/>
              <a:t>Nowadays, these volcanos act as mostly tourist attractions than hazards, but there have been a few disasters caused by them in recent time. One extreme example is the Villarrica volcano eruption in 2015, which required the evacuation of over 3,000 Chileans in its vicinity. </a:t>
            </a:r>
          </a:p>
          <a:p>
            <a:pPr>
              <a:buFont typeface="Arial"/>
              <a:buChar char="•"/>
            </a:pPr>
            <a:r>
              <a:rPr lang="en-US" b="1"/>
              <a:t>note 2:</a:t>
            </a:r>
            <a:r>
              <a:rPr lang="en-US"/>
              <a:t> Chile is one of the countries along the Ring of Fire, a belt of active volcanoes and earthquake epicenters bordering the Pacific Ocean; up to 90% of the world's earthquakes and some 75% of the world's volcanoes occur within the Ring of Fire</a:t>
            </a:r>
            <a:endParaRPr lang="en-US">
              <a:cs typeface="Calibri"/>
            </a:endParaRPr>
          </a:p>
          <a:p>
            <a:pPr marL="171450" indent="-171450">
              <a:lnSpc>
                <a:spcPct val="90000"/>
              </a:lnSpc>
              <a:spcBef>
                <a:spcPts val="1000"/>
              </a:spcBef>
              <a:buFont typeface="Arial"/>
              <a:buChar char="•"/>
            </a:pPr>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9</a:t>
            </a:fld>
            <a:endParaRPr lang="en-US"/>
          </a:p>
        </p:txBody>
      </p:sp>
    </p:spTree>
    <p:extLst>
      <p:ext uri="{BB962C8B-B14F-4D97-AF65-F5344CB8AC3E}">
        <p14:creationId xmlns:p14="http://schemas.microsoft.com/office/powerpoint/2010/main" val="169157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a:t>
            </a:r>
          </a:p>
        </p:txBody>
      </p:sp>
      <p:sp>
        <p:nvSpPr>
          <p:cNvPr id="4" name="Slide Number Placeholder 3"/>
          <p:cNvSpPr>
            <a:spLocks noGrp="1"/>
          </p:cNvSpPr>
          <p:nvPr>
            <p:ph type="sldNum" sz="quarter" idx="5"/>
          </p:nvPr>
        </p:nvSpPr>
        <p:spPr/>
        <p:txBody>
          <a:bodyPr/>
          <a:lstStyle/>
          <a:p>
            <a:fld id="{5F945106-82EC-4454-AD8C-5FAD968F4165}" type="slidenum">
              <a:rPr lang="en-CA"/>
              <a:t>10</a:t>
            </a:fld>
            <a:endParaRPr lang="en-US"/>
          </a:p>
        </p:txBody>
      </p:sp>
    </p:spTree>
    <p:extLst>
      <p:ext uri="{BB962C8B-B14F-4D97-AF65-F5344CB8AC3E}">
        <p14:creationId xmlns:p14="http://schemas.microsoft.com/office/powerpoint/2010/main" val="90241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Cleon</a:t>
            </a:r>
          </a:p>
          <a:p>
            <a:pPr>
              <a:lnSpc>
                <a:spcPct val="90000"/>
              </a:lnSpc>
              <a:spcBef>
                <a:spcPts val="1000"/>
              </a:spcBef>
            </a:pPr>
            <a:r>
              <a:rPr lang="en-US"/>
              <a:t>Earthquakes can and have caused mass destruction in Chile; an example is the 2010 8.8 magnitude earthquake in Talcahuano. The energy of this earthquake was equivalent to 100,000 Hiroshima bombs.</a:t>
            </a:r>
          </a:p>
          <a:p>
            <a:pPr>
              <a:lnSpc>
                <a:spcPct val="90000"/>
              </a:lnSpc>
              <a:spcBef>
                <a:spcPts val="1000"/>
              </a:spcBef>
            </a:pPr>
            <a:r>
              <a:rPr lang="en-US"/>
              <a:t>As a result, </a:t>
            </a:r>
          </a:p>
          <a:p>
            <a:pPr>
              <a:lnSpc>
                <a:spcPct val="90000"/>
              </a:lnSpc>
              <a:spcBef>
                <a:spcPts val="1000"/>
              </a:spcBef>
            </a:pPr>
            <a:r>
              <a:rPr lang="en-US" b="1"/>
              <a:t>524</a:t>
            </a:r>
            <a:r>
              <a:rPr lang="en-US"/>
              <a:t> people died</a:t>
            </a:r>
            <a:endParaRPr lang="en-US">
              <a:cs typeface="Calibri" panose="020F0502020204030204"/>
            </a:endParaRPr>
          </a:p>
          <a:p>
            <a:pPr>
              <a:lnSpc>
                <a:spcPct val="90000"/>
              </a:lnSpc>
              <a:spcBef>
                <a:spcPts val="1000"/>
              </a:spcBef>
            </a:pPr>
            <a:r>
              <a:rPr lang="en-US" b="1"/>
              <a:t>25</a:t>
            </a:r>
            <a:r>
              <a:rPr lang="en-US"/>
              <a:t> disappeared </a:t>
            </a:r>
            <a:endParaRPr lang="en-US">
              <a:cs typeface="Calibri" panose="020F0502020204030204"/>
            </a:endParaRPr>
          </a:p>
          <a:p>
            <a:pPr>
              <a:lnSpc>
                <a:spcPct val="90000"/>
              </a:lnSpc>
              <a:spcBef>
                <a:spcPts val="1000"/>
              </a:spcBef>
            </a:pPr>
            <a:r>
              <a:rPr lang="en-US" b="1"/>
              <a:t>800,000 </a:t>
            </a:r>
            <a:r>
              <a:rPr lang="en-US"/>
              <a:t>were affected by it</a:t>
            </a:r>
            <a:endParaRPr lang="en-US">
              <a:cs typeface="Calibri" panose="020F0502020204030204"/>
            </a:endParaRPr>
          </a:p>
          <a:p>
            <a:pPr>
              <a:lnSpc>
                <a:spcPct val="90000"/>
              </a:lnSpc>
              <a:spcBef>
                <a:spcPts val="1000"/>
              </a:spcBef>
            </a:pPr>
            <a:r>
              <a:rPr lang="en-US"/>
              <a:t>There were over $30 billion dollar's worth of damage such as:</a:t>
            </a:r>
          </a:p>
          <a:p>
            <a:pPr marL="457200" indent="-457200">
              <a:lnSpc>
                <a:spcPct val="90000"/>
              </a:lnSpc>
              <a:spcBef>
                <a:spcPts val="1000"/>
              </a:spcBef>
              <a:buFont typeface="Arial"/>
              <a:buChar char="•"/>
            </a:pPr>
            <a:r>
              <a:rPr lang="en-US"/>
              <a:t> 1,500 km of roads</a:t>
            </a:r>
          </a:p>
          <a:p>
            <a:pPr marL="457200" indent="-457200">
              <a:lnSpc>
                <a:spcPct val="90000"/>
              </a:lnSpc>
              <a:spcBef>
                <a:spcPts val="1000"/>
              </a:spcBef>
              <a:buFont typeface="Arial"/>
              <a:buChar char="•"/>
            </a:pPr>
            <a:r>
              <a:rPr lang="en-US"/>
              <a:t> 4,500 schools, two airports</a:t>
            </a:r>
          </a:p>
          <a:p>
            <a:pPr marL="457200" indent="-457200">
              <a:lnSpc>
                <a:spcPct val="90000"/>
              </a:lnSpc>
              <a:spcBef>
                <a:spcPts val="1000"/>
              </a:spcBef>
              <a:buFont typeface="Arial"/>
              <a:buChar char="•"/>
            </a:pPr>
            <a:r>
              <a:rPr lang="en-US"/>
              <a:t>53 ports</a:t>
            </a:r>
          </a:p>
          <a:p>
            <a:pPr marL="457200" indent="-457200">
              <a:lnSpc>
                <a:spcPct val="90000"/>
              </a:lnSpc>
              <a:spcBef>
                <a:spcPts val="1000"/>
              </a:spcBef>
              <a:buFont typeface="Arial"/>
              <a:buChar char="•"/>
            </a:pPr>
            <a:r>
              <a:rPr lang="en-US"/>
              <a:t>56 hospitals were damaged </a:t>
            </a:r>
          </a:p>
          <a:p>
            <a:pPr marL="457200" indent="-457200">
              <a:lnSpc>
                <a:spcPct val="90000"/>
              </a:lnSpc>
              <a:spcBef>
                <a:spcPts val="1000"/>
              </a:spcBef>
              <a:buFont typeface="Arial"/>
              <a:buChar char="•"/>
            </a:pPr>
            <a:r>
              <a:rPr lang="en-US"/>
              <a:t>220,000 houses were destroyed</a:t>
            </a:r>
          </a:p>
          <a:p>
            <a:pPr>
              <a:lnSpc>
                <a:spcPct val="90000"/>
              </a:lnSpc>
              <a:spcBef>
                <a:spcPts val="1000"/>
              </a:spcBef>
            </a:pPr>
            <a:r>
              <a:rPr lang="en-US"/>
              <a:t>Following this was even a tsunami, which further damaged the area. Though definitely on the larger scale, this disaster has not been the only one to extremely damage Chile. </a:t>
            </a:r>
          </a:p>
          <a:p>
            <a:pPr>
              <a:lnSpc>
                <a:spcPct val="90000"/>
              </a:lnSpc>
              <a:spcBef>
                <a:spcPts val="1000"/>
              </a:spcBef>
            </a:pPr>
            <a:r>
              <a:rPr lang="en-US"/>
              <a:t>Imagine losing your home and life belongings.</a:t>
            </a:r>
          </a:p>
          <a:p>
            <a:pPr marL="457200" indent="-457200">
              <a:lnSpc>
                <a:spcPct val="90000"/>
              </a:lnSpc>
              <a:spcBef>
                <a:spcPts val="1000"/>
              </a:spcBef>
              <a:buFont typeface="Arial"/>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F945106-82EC-4454-AD8C-5FAD968F4165}" type="slidenum">
              <a:rPr lang="en-CA"/>
              <a:t>11</a:t>
            </a:fld>
            <a:endParaRPr lang="en-US"/>
          </a:p>
        </p:txBody>
      </p:sp>
    </p:spTree>
    <p:extLst>
      <p:ext uri="{BB962C8B-B14F-4D97-AF65-F5344CB8AC3E}">
        <p14:creationId xmlns:p14="http://schemas.microsoft.com/office/powerpoint/2010/main" val="123983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5776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958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4108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609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148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294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453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434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322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4665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827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7437368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hyperlink" Target="http://archive.boston.com/bigpicture/2010/02/earthquake_in_chile.html" TargetMode="External"/><Relationship Id="rId3" Type="http://schemas.openxmlformats.org/officeDocument/2006/relationships/hyperlink" Target="https://blogs.iadb.org/ideas-matter/en/fuerza-chile/" TargetMode="External"/><Relationship Id="rId7" Type="http://schemas.openxmlformats.org/officeDocument/2006/relationships/hyperlink" Target="https://www.who.int/health-topics/earthquakes#tab=tab_1" TargetMode="External"/><Relationship Id="rId2" Type="http://schemas.openxmlformats.org/officeDocument/2006/relationships/hyperlink" Target="http://www.theguardian.com/commentisfree/cifamerica/2011/feb/28/chile-natural-disasters" TargetMode="External"/><Relationship Id="rId1" Type="http://schemas.openxmlformats.org/officeDocument/2006/relationships/slideLayout" Target="../slideLayouts/slideLayout2.xml"/><Relationship Id="rId6" Type="http://schemas.openxmlformats.org/officeDocument/2006/relationships/hyperlink" Target="https://wwwnc.cdc.gov/travel/destinations/traveler/none/chile" TargetMode="External"/><Relationship Id="rId11" Type="http://schemas.openxmlformats.org/officeDocument/2006/relationships/hyperlink" Target="https://rbird.com/movabletype/askmarivi/archives/hispanic-term-update.php" TargetMode="External"/><Relationship Id="rId5" Type="http://schemas.openxmlformats.org/officeDocument/2006/relationships/hyperlink" Target="http://www.ifrc.org/fr/nouvelles/nouvelles/americas/chile/chilean-red-cross-responds-to-earthquake-69399/" TargetMode="External"/><Relationship Id="rId10" Type="http://schemas.openxmlformats.org/officeDocument/2006/relationships/hyperlink" Target="http://www.bloomberg.com/news/articles/2019-02-25/land-of-earthquakes-and-volcanoes-threatened-by-a-new-scourge" TargetMode="External"/><Relationship Id="rId4" Type="http://schemas.openxmlformats.org/officeDocument/2006/relationships/hyperlink" Target="https://chile.travel/en/chile-country-of-volcanoes-a-passion-for-these-giants-photography" TargetMode="External"/><Relationship Id="rId9" Type="http://schemas.openxmlformats.org/officeDocument/2006/relationships/hyperlink" Target="http://www.ngoaidmap.org/projects/1797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File:Map-Hispanic_countries.png"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www.cbsnews.com/news/death-toll-from-chile-earthquake-rises-1-million-evacuate/" TargetMode="External"/><Relationship Id="rId13" Type="http://schemas.openxmlformats.org/officeDocument/2006/relationships/hyperlink" Target="http://www.ready.gov/volcanoes" TargetMode="External"/><Relationship Id="rId3" Type="http://schemas.openxmlformats.org/officeDocument/2006/relationships/hyperlink" Target="http://www.ifitweremyhome.com/compare/CA/CL" TargetMode="External"/><Relationship Id="rId7" Type="http://schemas.openxmlformats.org/officeDocument/2006/relationships/hyperlink" Target="http://www.britannica.com/event/Chile-earthquake-of-2010" TargetMode="External"/><Relationship Id="rId12" Type="http://schemas.openxmlformats.org/officeDocument/2006/relationships/hyperlink" Target="https://earthquake.usgs.gov/earthquakes/eventpage/us7000d18q/executive" TargetMode="External"/><Relationship Id="rId2" Type="http://schemas.openxmlformats.org/officeDocument/2006/relationships/hyperlink" Target="http://www.bbc.com/news/av/world-latin-america-31721795" TargetMode="External"/><Relationship Id="rId1" Type="http://schemas.openxmlformats.org/officeDocument/2006/relationships/slideLayout" Target="../slideLayouts/slideLayout2.xml"/><Relationship Id="rId6" Type="http://schemas.openxmlformats.org/officeDocument/2006/relationships/hyperlink" Target="https://news.psu.edu/story/322766/2014/08/13/research/study-chilean-quake-shows-potential-future-earthquake" TargetMode="External"/><Relationship Id="rId11" Type="http://schemas.openxmlformats.org/officeDocument/2006/relationships/hyperlink" Target="http://www.theatlantic.com/photo/2014/04/the-aftermath-of-chiles-earthquake/100709/" TargetMode="External"/><Relationship Id="rId5" Type="http://schemas.openxmlformats.org/officeDocument/2006/relationships/hyperlink" Target="https://en.wikipedia.org/wiki/File:Map-Hispanic_countries.png" TargetMode="External"/><Relationship Id="rId10" Type="http://schemas.openxmlformats.org/officeDocument/2006/relationships/hyperlink" Target="http://www.worldnomads.com/travel-safety/south-america/chile/chile-natural-disasters-and-other-concerns" TargetMode="External"/><Relationship Id="rId4" Type="http://schemas.openxmlformats.org/officeDocument/2006/relationships/hyperlink" Target="https://www.pri.org/stories/chiles-calbuco-volcano-eruption-absolutely-spectacular-photos" TargetMode="External"/><Relationship Id="rId9" Type="http://schemas.openxmlformats.org/officeDocument/2006/relationships/hyperlink" Target="http://www.britannica.com/topic/flag-of-Chile/additional-info#histo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svg"/><Relationship Id="rId5" Type="http://schemas.openxmlformats.org/officeDocument/2006/relationships/diagramQuickStyle" Target="../diagrams/quickStyle1.xml"/><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14.svg"/><Relationship Id="rId4" Type="http://schemas.openxmlformats.org/officeDocument/2006/relationships/diagramLayout" Target="../diagrams/layout1.xml"/><Relationship Id="rId9" Type="http://schemas.openxmlformats.org/officeDocument/2006/relationships/image" Target="../media/image4.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descr="A person that is standing in the dirt&#10;&#10;Description automatically generated">
            <a:extLst>
              <a:ext uri="{FF2B5EF4-FFF2-40B4-BE49-F238E27FC236}">
                <a16:creationId xmlns:a16="http://schemas.microsoft.com/office/drawing/2014/main" id="{B2D29A0C-966D-4BC0-AAB8-D6BE6502C90D}"/>
              </a:ext>
            </a:extLst>
          </p:cNvPr>
          <p:cNvPicPr>
            <a:picLocks noChangeAspect="1"/>
          </p:cNvPicPr>
          <p:nvPr/>
        </p:nvPicPr>
        <p:blipFill rotWithShape="1">
          <a:blip r:embed="rId2"/>
          <a:srcRect l="6096" t="9091" r="15191"/>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latin typeface="Bookman Old Style"/>
                <a:cs typeface="Calibri Light"/>
              </a:rPr>
              <a:t>L</a:t>
            </a:r>
            <a:r>
              <a:rPr lang="es-MX" sz="4800">
                <a:latin typeface="Bookman Old Style"/>
                <a:cs typeface="Calibri Light"/>
              </a:rPr>
              <a:t>os Desastres Naturales en Chile</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cs typeface="Calibri"/>
              </a:rPr>
              <a:t>SP11 – Emily, Morgan, Cleon, y Samuel</a:t>
            </a:r>
            <a:endParaRPr lang="en-US" sz="200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148DC6-3AF7-4863-80D4-7192BA41BF8C}"/>
              </a:ext>
            </a:extLst>
          </p:cNvPr>
          <p:cNvSpPr txBox="1"/>
          <p:nvPr/>
        </p:nvSpPr>
        <p:spPr>
          <a:xfrm>
            <a:off x="10590362" y="805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(Cavallo, 2015)</a:t>
            </a:r>
          </a:p>
        </p:txBody>
      </p:sp>
    </p:spTree>
    <p:extLst>
      <p:ext uri="{BB962C8B-B14F-4D97-AF65-F5344CB8AC3E}">
        <p14:creationId xmlns:p14="http://schemas.microsoft.com/office/powerpoint/2010/main" val="264466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large building&#10;&#10;Description automatically generated">
            <a:extLst>
              <a:ext uri="{FF2B5EF4-FFF2-40B4-BE49-F238E27FC236}">
                <a16:creationId xmlns:a16="http://schemas.microsoft.com/office/drawing/2014/main" id="{46F3167C-4912-4ECF-B5A5-CEB025A34483}"/>
              </a:ext>
            </a:extLst>
          </p:cNvPr>
          <p:cNvPicPr>
            <a:picLocks noChangeAspect="1"/>
          </p:cNvPicPr>
          <p:nvPr/>
        </p:nvPicPr>
        <p:blipFill rotWithShape="1">
          <a:blip r:embed="rId3"/>
          <a:srcRect l="14477" r="3107" b="1"/>
          <a:stretch/>
        </p:blipFill>
        <p:spPr>
          <a:xfrm>
            <a:off x="4117521" y="10"/>
            <a:ext cx="8074479" cy="6857990"/>
          </a:xfrm>
          <a:prstGeom prst="rect">
            <a:avLst/>
          </a:prstGeom>
        </p:spPr>
      </p:pic>
      <p:sp>
        <p:nvSpPr>
          <p:cNvPr id="6"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804672" y="365125"/>
            <a:ext cx="5266155" cy="1325563"/>
          </a:xfrm>
        </p:spPr>
        <p:txBody>
          <a:bodyPr>
            <a:normAutofit/>
          </a:bodyPr>
          <a:lstStyle/>
          <a:p>
            <a:br>
              <a:rPr lang="en-US" sz="2800"/>
            </a:br>
            <a:r>
              <a:rPr lang="es-MX" sz="2800">
                <a:ea typeface="+mj-lt"/>
                <a:cs typeface="+mj-lt"/>
              </a:rPr>
              <a:t>¿</a:t>
            </a:r>
            <a:r>
              <a:rPr lang="es-MX" sz="2800">
                <a:cs typeface="Calibri Light"/>
              </a:rPr>
              <a:t>Quién está sufriendo?</a:t>
            </a: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804672" y="1763809"/>
            <a:ext cx="3941499" cy="4413153"/>
          </a:xfrm>
        </p:spPr>
        <p:txBody>
          <a:bodyPr vert="horz" lIns="91440" tIns="45720" rIns="91440" bIns="45720" rtlCol="0" anchor="t">
            <a:normAutofit/>
          </a:bodyPr>
          <a:lstStyle/>
          <a:p>
            <a:r>
              <a:rPr lang="en-US" sz="2000">
                <a:cs typeface="Calibri" panose="020F0502020204030204"/>
              </a:rPr>
              <a:t>Everyone in the area of the natural disaster will suffer in many ways.  Earthquakes can have immediate and long-term impacts on health. </a:t>
            </a:r>
            <a:endParaRPr lang="en-US"/>
          </a:p>
          <a:p>
            <a:r>
              <a:rPr lang="en-US" sz="2000">
                <a:cs typeface="Calibri" panose="020F0502020204030204"/>
              </a:rPr>
              <a:t>They can also damage health facilities and transportation, which can disrupt service delivery and access to care. </a:t>
            </a:r>
            <a:endParaRPr lang="en-US"/>
          </a:p>
          <a:p>
            <a:r>
              <a:rPr lang="en-US" sz="2000">
                <a:cs typeface="Calibri" panose="020F0502020204030204"/>
              </a:rPr>
              <a:t>Lots of homes are destroyed which means many citizens won't have a home to live in until the government helps pay/rebuild all the homes.</a:t>
            </a: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endParaRPr lang="en-US" sz="2000">
              <a:cs typeface="Calibri" panose="020F0502020204030204"/>
            </a:endParaRPr>
          </a:p>
          <a:p>
            <a:pPr marL="0" indent="0">
              <a:buNone/>
            </a:pPr>
            <a:endParaRPr lang="en-US" sz="2000">
              <a:cs typeface="Calibri" panose="020F0502020204030204"/>
            </a:endParaRPr>
          </a:p>
          <a:p>
            <a:pPr marL="0" indent="0">
              <a:buNone/>
            </a:pPr>
            <a:endParaRPr lang="en-US" sz="2000">
              <a:ea typeface="+mn-lt"/>
              <a:cs typeface="+mn-lt"/>
            </a:endParaRPr>
          </a:p>
          <a:p>
            <a:pPr marL="0" indent="0">
              <a:buNone/>
            </a:pPr>
            <a:endParaRPr lang="en-US" sz="2000">
              <a:ea typeface="+mn-lt"/>
              <a:cs typeface="+mn-lt"/>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a:p>
            <a:pPr marL="0" indent="0">
              <a:buNone/>
            </a:pPr>
            <a:endParaRPr lang="en-US" sz="2000">
              <a:cs typeface="Calibri"/>
            </a:endParaRPr>
          </a:p>
        </p:txBody>
      </p:sp>
      <p:sp>
        <p:nvSpPr>
          <p:cNvPr id="5" name="TextBox 4">
            <a:extLst>
              <a:ext uri="{FF2B5EF4-FFF2-40B4-BE49-F238E27FC236}">
                <a16:creationId xmlns:a16="http://schemas.microsoft.com/office/drawing/2014/main" id="{E7D36F89-7682-4903-9202-391BB3059239}"/>
              </a:ext>
            </a:extLst>
          </p:cNvPr>
          <p:cNvSpPr txBox="1"/>
          <p:nvPr/>
        </p:nvSpPr>
        <p:spPr>
          <a:xfrm>
            <a:off x="10433352" y="798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a:t>
            </a:r>
            <a:r>
              <a:rPr lang="en-US" err="1">
                <a:solidFill>
                  <a:schemeClr val="bg1"/>
                </a:solidFill>
                <a:ea typeface="+mn-lt"/>
                <a:cs typeface="+mn-lt"/>
              </a:rPr>
              <a:t>Pisarenko</a:t>
            </a:r>
            <a:r>
              <a:rPr lang="en-US">
                <a:solidFill>
                  <a:schemeClr val="bg1"/>
                </a:solidFill>
                <a:ea typeface="+mn-lt"/>
                <a:cs typeface="+mn-lt"/>
              </a:rPr>
              <a:t>, 2010)</a:t>
            </a:r>
            <a:endParaRPr lang="en-US">
              <a:solidFill>
                <a:schemeClr val="bg1"/>
              </a:solidFill>
            </a:endParaRPr>
          </a:p>
          <a:p>
            <a:pPr algn="l"/>
            <a:endParaRPr lang="en-US"/>
          </a:p>
        </p:txBody>
      </p:sp>
      <p:pic>
        <p:nvPicPr>
          <p:cNvPr id="8" name="Graphic 8" descr="Care with solid fill">
            <a:extLst>
              <a:ext uri="{FF2B5EF4-FFF2-40B4-BE49-F238E27FC236}">
                <a16:creationId xmlns:a16="http://schemas.microsoft.com/office/drawing/2014/main" id="{709D31E3-83E9-4666-800E-30EE6CE65F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5422" y="368561"/>
            <a:ext cx="1458685" cy="1458685"/>
          </a:xfrm>
          <a:prstGeom prst="rect">
            <a:avLst/>
          </a:prstGeom>
        </p:spPr>
      </p:pic>
      <p:pic>
        <p:nvPicPr>
          <p:cNvPr id="9" name="Graphic 9" descr="Medical outline">
            <a:extLst>
              <a:ext uri="{FF2B5EF4-FFF2-40B4-BE49-F238E27FC236}">
                <a16:creationId xmlns:a16="http://schemas.microsoft.com/office/drawing/2014/main" id="{DCF3759E-7EE2-4786-8824-2170DD6168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3865" y="683531"/>
            <a:ext cx="297543" cy="309639"/>
          </a:xfrm>
          <a:prstGeom prst="rect">
            <a:avLst/>
          </a:prstGeom>
        </p:spPr>
      </p:pic>
    </p:spTree>
    <p:extLst>
      <p:ext uri="{BB962C8B-B14F-4D97-AF65-F5344CB8AC3E}">
        <p14:creationId xmlns:p14="http://schemas.microsoft.com/office/powerpoint/2010/main" val="2167101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6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524256" y="4767072"/>
            <a:ext cx="6594189" cy="1625210"/>
          </a:xfrm>
        </p:spPr>
        <p:txBody>
          <a:bodyPr>
            <a:normAutofit/>
          </a:bodyPr>
          <a:lstStyle/>
          <a:p>
            <a:pPr algn="r"/>
            <a:br>
              <a:rPr lang="en-US" b="1"/>
            </a:br>
            <a:r>
              <a:rPr lang="en-US" b="1">
                <a:solidFill>
                  <a:srgbClr val="FFFFFF"/>
                </a:solidFill>
                <a:ea typeface="+mj-lt"/>
                <a:cs typeface="+mj-lt"/>
              </a:rPr>
              <a:t>¿</a:t>
            </a:r>
            <a:r>
              <a:rPr lang="en-US" b="1" err="1">
                <a:solidFill>
                  <a:srgbClr val="FFFFFF"/>
                </a:solidFill>
                <a:ea typeface="+mj-lt"/>
                <a:cs typeface="+mj-lt"/>
              </a:rPr>
              <a:t>Qué</a:t>
            </a:r>
            <a:r>
              <a:rPr lang="en-US" b="1">
                <a:solidFill>
                  <a:srgbClr val="FFFFFF"/>
                </a:solidFill>
                <a:ea typeface="+mj-lt"/>
                <a:cs typeface="+mj-lt"/>
              </a:rPr>
              <a:t> </a:t>
            </a:r>
            <a:r>
              <a:rPr lang="en-US" b="1" err="1">
                <a:solidFill>
                  <a:srgbClr val="FFFFFF"/>
                </a:solidFill>
                <a:ea typeface="+mj-lt"/>
                <a:cs typeface="+mj-lt"/>
              </a:rPr>
              <a:t>pasa</a:t>
            </a:r>
            <a:r>
              <a:rPr lang="en-US" b="1">
                <a:solidFill>
                  <a:srgbClr val="FFFFFF"/>
                </a:solidFill>
                <a:ea typeface="+mj-lt"/>
                <a:cs typeface="+mj-lt"/>
              </a:rPr>
              <a:t>? </a:t>
            </a:r>
            <a:endParaRPr lang="en-US" b="1">
              <a:solidFill>
                <a:srgbClr val="FFFFFF"/>
              </a:solidFill>
              <a:cs typeface="Calibri Light"/>
            </a:endParaRPr>
          </a:p>
        </p:txBody>
      </p:sp>
      <p:pic>
        <p:nvPicPr>
          <p:cNvPr id="4" name="Picture 4" descr="A group of people on a dirt road&#10;&#10;Description automatically generated">
            <a:extLst>
              <a:ext uri="{FF2B5EF4-FFF2-40B4-BE49-F238E27FC236}">
                <a16:creationId xmlns:a16="http://schemas.microsoft.com/office/drawing/2014/main" id="{1E45DF1E-1B26-46B2-AC65-D54E405611FC}"/>
              </a:ext>
            </a:extLst>
          </p:cNvPr>
          <p:cNvPicPr>
            <a:picLocks noChangeAspect="1"/>
          </p:cNvPicPr>
          <p:nvPr/>
        </p:nvPicPr>
        <p:blipFill rotWithShape="1">
          <a:blip r:embed="rId3"/>
          <a:srcRect t="3013" r="1" b="1"/>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7945812" y="393750"/>
            <a:ext cx="3424739" cy="6344164"/>
          </a:xfrm>
        </p:spPr>
        <p:txBody>
          <a:bodyPr vert="horz" lIns="91440" tIns="45720" rIns="91440" bIns="45720" rtlCol="0" anchor="ctr">
            <a:noAutofit/>
          </a:bodyPr>
          <a:lstStyle/>
          <a:p>
            <a:pPr marL="0" indent="0">
              <a:buNone/>
            </a:pPr>
            <a:r>
              <a:rPr lang="en-US" sz="1400">
                <a:solidFill>
                  <a:srgbClr val="FFFFFF"/>
                </a:solidFill>
                <a:cs typeface="Calibri" panose="020F0502020204030204"/>
              </a:rPr>
              <a:t>Earthquakes can and have caused mass destruction in Chile; an example is the 2010 8.8 magnitude earthquake in Talcahuano. </a:t>
            </a:r>
            <a:r>
              <a:rPr lang="en-US" sz="1400">
                <a:solidFill>
                  <a:srgbClr val="FFFFFF"/>
                </a:solidFill>
                <a:ea typeface="+mn-lt"/>
                <a:cs typeface="+mn-lt"/>
              </a:rPr>
              <a:t>Same as 100,000 Hiroshima bombs.</a:t>
            </a:r>
          </a:p>
          <a:p>
            <a:pPr marL="0" indent="0">
              <a:buNone/>
            </a:pPr>
            <a:r>
              <a:rPr lang="en-US" sz="1400">
                <a:solidFill>
                  <a:srgbClr val="FFFFFF"/>
                </a:solidFill>
                <a:ea typeface="+mn-lt"/>
                <a:cs typeface="+mn-lt"/>
              </a:rPr>
              <a:t>As a result, </a:t>
            </a:r>
          </a:p>
          <a:p>
            <a:pPr marL="457200" indent="-457200"/>
            <a:r>
              <a:rPr lang="en-US" sz="1400" b="1">
                <a:solidFill>
                  <a:srgbClr val="FFFFFF"/>
                </a:solidFill>
                <a:ea typeface="+mn-lt"/>
                <a:cs typeface="+mn-lt"/>
              </a:rPr>
              <a:t>524</a:t>
            </a:r>
            <a:r>
              <a:rPr lang="en-US" sz="1400">
                <a:solidFill>
                  <a:srgbClr val="FFFFFF"/>
                </a:solidFill>
                <a:ea typeface="+mn-lt"/>
                <a:cs typeface="+mn-lt"/>
              </a:rPr>
              <a:t> people died</a:t>
            </a:r>
          </a:p>
          <a:p>
            <a:pPr marL="457200" indent="-457200"/>
            <a:r>
              <a:rPr lang="en-US" sz="1400" b="1">
                <a:solidFill>
                  <a:srgbClr val="FFFFFF"/>
                </a:solidFill>
                <a:ea typeface="+mn-lt"/>
                <a:cs typeface="+mn-lt"/>
              </a:rPr>
              <a:t>25</a:t>
            </a:r>
            <a:r>
              <a:rPr lang="en-US" sz="1400">
                <a:solidFill>
                  <a:srgbClr val="FFFFFF"/>
                </a:solidFill>
                <a:ea typeface="+mn-lt"/>
                <a:cs typeface="+mn-lt"/>
              </a:rPr>
              <a:t> disappeared </a:t>
            </a:r>
          </a:p>
          <a:p>
            <a:pPr marL="457200" indent="-457200"/>
            <a:r>
              <a:rPr lang="en-US" sz="1400" b="1">
                <a:solidFill>
                  <a:srgbClr val="FFFFFF"/>
                </a:solidFill>
                <a:ea typeface="+mn-lt"/>
                <a:cs typeface="+mn-lt"/>
              </a:rPr>
              <a:t>800,000 </a:t>
            </a:r>
            <a:r>
              <a:rPr lang="en-US" sz="1400">
                <a:solidFill>
                  <a:srgbClr val="FFFFFF"/>
                </a:solidFill>
                <a:ea typeface="+mn-lt"/>
                <a:cs typeface="+mn-lt"/>
              </a:rPr>
              <a:t>were affected by it</a:t>
            </a:r>
          </a:p>
          <a:p>
            <a:pPr marL="0" indent="0">
              <a:buNone/>
            </a:pPr>
            <a:r>
              <a:rPr lang="en-US" sz="1400">
                <a:solidFill>
                  <a:srgbClr val="FFFFFF"/>
                </a:solidFill>
                <a:cs typeface="Calibri" panose="020F0502020204030204"/>
              </a:rPr>
              <a:t>There were over $30 billion dollar's worth of damage such as:</a:t>
            </a:r>
          </a:p>
          <a:p>
            <a:pPr marL="457200" indent="-457200"/>
            <a:r>
              <a:rPr lang="en-US" sz="1400">
                <a:solidFill>
                  <a:srgbClr val="FFFFFF"/>
                </a:solidFill>
                <a:ea typeface="+mn-lt"/>
                <a:cs typeface="+mn-lt"/>
              </a:rPr>
              <a:t> 1,500 km of roads</a:t>
            </a:r>
          </a:p>
          <a:p>
            <a:pPr marL="457200" indent="-457200"/>
            <a:r>
              <a:rPr lang="en-US" sz="1400">
                <a:solidFill>
                  <a:srgbClr val="FFFFFF"/>
                </a:solidFill>
                <a:ea typeface="+mn-lt"/>
                <a:cs typeface="+mn-lt"/>
              </a:rPr>
              <a:t> 4,500 schools, two airports</a:t>
            </a:r>
          </a:p>
          <a:p>
            <a:pPr marL="457200" indent="-457200"/>
            <a:r>
              <a:rPr lang="en-US" sz="1400">
                <a:solidFill>
                  <a:srgbClr val="FFFFFF"/>
                </a:solidFill>
                <a:ea typeface="+mn-lt"/>
                <a:cs typeface="+mn-lt"/>
              </a:rPr>
              <a:t>53 ports</a:t>
            </a:r>
          </a:p>
          <a:p>
            <a:pPr marL="457200" indent="-457200"/>
            <a:r>
              <a:rPr lang="en-US" sz="1400">
                <a:solidFill>
                  <a:srgbClr val="FFFFFF"/>
                </a:solidFill>
                <a:ea typeface="+mn-lt"/>
                <a:cs typeface="+mn-lt"/>
              </a:rPr>
              <a:t>56 hospitals were damaged </a:t>
            </a:r>
          </a:p>
          <a:p>
            <a:pPr marL="457200" indent="-457200"/>
            <a:r>
              <a:rPr lang="en-US" sz="1400">
                <a:solidFill>
                  <a:srgbClr val="FFFFFF"/>
                </a:solidFill>
                <a:ea typeface="+mn-lt"/>
                <a:cs typeface="+mn-lt"/>
              </a:rPr>
              <a:t>220,000 houses were destroyed</a:t>
            </a:r>
          </a:p>
          <a:p>
            <a:pPr marL="0" indent="0">
              <a:buNone/>
            </a:pPr>
            <a:r>
              <a:rPr lang="en-US" sz="1400">
                <a:solidFill>
                  <a:srgbClr val="FFFFFF"/>
                </a:solidFill>
                <a:cs typeface="Calibri" panose="020F0502020204030204"/>
              </a:rPr>
              <a:t>Tsunami shortly followed after</a:t>
            </a:r>
          </a:p>
          <a:p>
            <a:pPr marL="0" indent="0">
              <a:buNone/>
            </a:pPr>
            <a:r>
              <a:rPr lang="en-US" sz="1400">
                <a:solidFill>
                  <a:srgbClr val="FFFFFF"/>
                </a:solidFill>
                <a:cs typeface="Calibri" panose="020F0502020204030204"/>
              </a:rPr>
              <a:t>This disaster has not been the only one to extremely damage Chile. </a:t>
            </a:r>
            <a:endParaRPr lang="en-US" sz="1400">
              <a:cs typeface="Calibri"/>
            </a:endParaRPr>
          </a:p>
          <a:p>
            <a:pPr marL="0" indent="0">
              <a:buNone/>
            </a:pPr>
            <a:r>
              <a:rPr lang="en-US" sz="1400">
                <a:solidFill>
                  <a:srgbClr val="FFFFFF"/>
                </a:solidFill>
                <a:cs typeface="Calibri"/>
              </a:rPr>
              <a:t>Imagine losing your home and life belongings.</a:t>
            </a:r>
          </a:p>
          <a:p>
            <a:pPr marL="457200" indent="-457200"/>
            <a:endParaRPr lang="en-US" sz="1400">
              <a:solidFill>
                <a:srgbClr val="FFFFFF"/>
              </a:solidFill>
              <a:cs typeface="Calibri"/>
            </a:endParaRPr>
          </a:p>
        </p:txBody>
      </p:sp>
      <p:sp>
        <p:nvSpPr>
          <p:cNvPr id="5" name="TextBox 4">
            <a:extLst>
              <a:ext uri="{FF2B5EF4-FFF2-40B4-BE49-F238E27FC236}">
                <a16:creationId xmlns:a16="http://schemas.microsoft.com/office/drawing/2014/main" id="{4938E9C5-9B63-4D38-B870-EC1D13F0A02E}"/>
              </a:ext>
            </a:extLst>
          </p:cNvPr>
          <p:cNvSpPr txBox="1"/>
          <p:nvPr/>
        </p:nvSpPr>
        <p:spPr>
          <a:xfrm>
            <a:off x="394255" y="319020"/>
            <a:ext cx="3453007" cy="629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ea typeface="+mn-lt"/>
                <a:cs typeface="+mn-lt"/>
              </a:rPr>
              <a:t>(Bernetti 2010)</a:t>
            </a:r>
            <a:endParaRPr lang="en-US" sz="1400" b="1">
              <a:solidFill>
                <a:schemeClr val="bg1"/>
              </a:solidFill>
              <a:cs typeface="Calibri"/>
            </a:endParaRPr>
          </a:p>
          <a:p>
            <a:pPr marL="228600" indent="-228600">
              <a:lnSpc>
                <a:spcPct val="90000"/>
              </a:lnSpc>
              <a:spcBef>
                <a:spcPts val="1000"/>
              </a:spcBef>
            </a:pPr>
            <a:endParaRPr lang="en-US" sz="1400">
              <a:cs typeface="Calibri"/>
            </a:endParaRPr>
          </a:p>
        </p:txBody>
      </p:sp>
      <p:pic>
        <p:nvPicPr>
          <p:cNvPr id="6" name="Graphic 6" descr="Earth globe: Americas with solid fill">
            <a:extLst>
              <a:ext uri="{FF2B5EF4-FFF2-40B4-BE49-F238E27FC236}">
                <a16:creationId xmlns:a16="http://schemas.microsoft.com/office/drawing/2014/main" id="{461D5EA2-C809-40B2-91F1-F2FFC4E9C0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7832" y="1460090"/>
            <a:ext cx="914400" cy="914400"/>
          </a:xfrm>
          <a:prstGeom prst="rect">
            <a:avLst/>
          </a:prstGeom>
        </p:spPr>
      </p:pic>
    </p:spTree>
    <p:extLst>
      <p:ext uri="{BB962C8B-B14F-4D97-AF65-F5344CB8AC3E}">
        <p14:creationId xmlns:p14="http://schemas.microsoft.com/office/powerpoint/2010/main" val="2197290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5AAE4F-35F9-43B7-9231-C2C682258857}"/>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b="1" kern="1200">
                <a:latin typeface="+mj-lt"/>
                <a:ea typeface="+mj-ea"/>
                <a:cs typeface="+mj-cs"/>
              </a:rPr>
              <a:t>¿</a:t>
            </a:r>
            <a:r>
              <a:rPr lang="en-US" sz="4000" b="1" kern="1200" err="1">
                <a:latin typeface="+mj-lt"/>
                <a:ea typeface="+mj-ea"/>
                <a:cs typeface="+mj-cs"/>
              </a:rPr>
              <a:t>Qué</a:t>
            </a:r>
            <a:r>
              <a:rPr lang="en-US" sz="4000" b="1" kern="1200">
                <a:latin typeface="+mj-lt"/>
                <a:ea typeface="+mj-ea"/>
                <a:cs typeface="+mj-cs"/>
              </a:rPr>
              <a:t> </a:t>
            </a:r>
            <a:r>
              <a:rPr lang="en-US" sz="4000" b="1" kern="1200" err="1">
                <a:latin typeface="+mj-lt"/>
                <a:ea typeface="+mj-ea"/>
                <a:cs typeface="+mj-cs"/>
              </a:rPr>
              <a:t>pasa</a:t>
            </a:r>
            <a:r>
              <a:rPr lang="en-US" sz="4000" b="1" kern="1200">
                <a:latin typeface="+mj-lt"/>
                <a:ea typeface="+mj-ea"/>
                <a:cs typeface="+mj-cs"/>
              </a:rPr>
              <a:t>?</a:t>
            </a:r>
            <a:endParaRPr lang="en-US" sz="4000" b="1" kern="1200">
              <a:latin typeface="+mj-lt"/>
              <a:cs typeface="Calibri Light"/>
            </a:endParaRPr>
          </a:p>
        </p:txBody>
      </p:sp>
      <p:sp>
        <p:nvSpPr>
          <p:cNvPr id="3" name="Content Placeholder 2">
            <a:extLst>
              <a:ext uri="{FF2B5EF4-FFF2-40B4-BE49-F238E27FC236}">
                <a16:creationId xmlns:a16="http://schemas.microsoft.com/office/drawing/2014/main" id="{595B089C-E804-43B7-8E60-399E8DDE6521}"/>
              </a:ext>
            </a:extLst>
          </p:cNvPr>
          <p:cNvSpPr>
            <a:spLocks noGrp="1"/>
          </p:cNvSpPr>
          <p:nvPr>
            <p:ph idx="1"/>
          </p:nvPr>
        </p:nvSpPr>
        <p:spPr>
          <a:xfrm>
            <a:off x="4603468" y="5839017"/>
            <a:ext cx="6829520" cy="403749"/>
          </a:xfrm>
        </p:spPr>
        <p:txBody>
          <a:bodyPr vert="horz" lIns="91440" tIns="45720" rIns="91440" bIns="45720" rtlCol="0">
            <a:normAutofit/>
          </a:bodyPr>
          <a:lstStyle/>
          <a:p>
            <a:pPr marL="0" indent="0">
              <a:buNone/>
            </a:pPr>
            <a:r>
              <a:rPr lang="en-US" sz="1400" kern="1200">
                <a:solidFill>
                  <a:srgbClr val="E7E6E6"/>
                </a:solidFill>
                <a:latin typeface="+mn-lt"/>
                <a:ea typeface="+mn-ea"/>
                <a:cs typeface="+mn-cs"/>
              </a:rPr>
              <a:t>Here are some more examples of the results and effects of devasting earthquakes in Chile</a:t>
            </a:r>
          </a:p>
        </p:txBody>
      </p:sp>
      <p:pic>
        <p:nvPicPr>
          <p:cNvPr id="11" name="Picture 11" descr="A person standing in front of a boat&#10;&#10;Description automatically generated">
            <a:extLst>
              <a:ext uri="{FF2B5EF4-FFF2-40B4-BE49-F238E27FC236}">
                <a16:creationId xmlns:a16="http://schemas.microsoft.com/office/drawing/2014/main" id="{770139A4-1CE6-474E-94EE-51BCB20D2EFB}"/>
              </a:ext>
            </a:extLst>
          </p:cNvPr>
          <p:cNvPicPr>
            <a:picLocks noChangeAspect="1"/>
          </p:cNvPicPr>
          <p:nvPr/>
        </p:nvPicPr>
        <p:blipFill rotWithShape="1">
          <a:blip r:embed="rId3"/>
          <a:srcRect t="15765" r="1" b="5510"/>
          <a:stretch/>
        </p:blipFill>
        <p:spPr>
          <a:xfrm>
            <a:off x="317636" y="321734"/>
            <a:ext cx="3797570" cy="2010551"/>
          </a:xfrm>
          <a:prstGeom prst="rect">
            <a:avLst/>
          </a:prstGeom>
        </p:spPr>
      </p:pic>
      <p:pic>
        <p:nvPicPr>
          <p:cNvPr id="9" name="Picture 9" descr="A group of people standing in front of a crowd&#10;&#10;Description automatically generated">
            <a:extLst>
              <a:ext uri="{FF2B5EF4-FFF2-40B4-BE49-F238E27FC236}">
                <a16:creationId xmlns:a16="http://schemas.microsoft.com/office/drawing/2014/main" id="{40A51D91-BFBA-4282-88FF-831EC834E51D}"/>
              </a:ext>
            </a:extLst>
          </p:cNvPr>
          <p:cNvPicPr>
            <a:picLocks noChangeAspect="1"/>
          </p:cNvPicPr>
          <p:nvPr/>
        </p:nvPicPr>
        <p:blipFill rotWithShape="1">
          <a:blip r:embed="rId4"/>
          <a:srcRect l="15763" r="22187" b="2"/>
          <a:stretch/>
        </p:blipFill>
        <p:spPr>
          <a:xfrm>
            <a:off x="4202549" y="321732"/>
            <a:ext cx="3793472" cy="4111323"/>
          </a:xfrm>
          <a:prstGeom prst="rect">
            <a:avLst/>
          </a:prstGeom>
        </p:spPr>
      </p:pic>
      <p:pic>
        <p:nvPicPr>
          <p:cNvPr id="7" name="Picture 7" descr="A picture containing outdoor, building, person, truck&#10;&#10;Description automatically generated">
            <a:extLst>
              <a:ext uri="{FF2B5EF4-FFF2-40B4-BE49-F238E27FC236}">
                <a16:creationId xmlns:a16="http://schemas.microsoft.com/office/drawing/2014/main" id="{C1EAC74A-4FC9-42D6-BAF4-2E64FA514650}"/>
              </a:ext>
            </a:extLst>
          </p:cNvPr>
          <p:cNvPicPr>
            <a:picLocks noChangeAspect="1"/>
          </p:cNvPicPr>
          <p:nvPr/>
        </p:nvPicPr>
        <p:blipFill rotWithShape="1">
          <a:blip r:embed="rId5"/>
          <a:srcRect t="20693"/>
          <a:stretch/>
        </p:blipFill>
        <p:spPr>
          <a:xfrm>
            <a:off x="8086176" y="321733"/>
            <a:ext cx="3797984" cy="2010552"/>
          </a:xfrm>
          <a:prstGeom prst="rect">
            <a:avLst/>
          </a:prstGeom>
        </p:spPr>
      </p:pic>
      <p:pic>
        <p:nvPicPr>
          <p:cNvPr id="6" name="Picture 6" descr="A picture containing outdoor, building, road, person&#10;&#10;Description automatically generated">
            <a:extLst>
              <a:ext uri="{FF2B5EF4-FFF2-40B4-BE49-F238E27FC236}">
                <a16:creationId xmlns:a16="http://schemas.microsoft.com/office/drawing/2014/main" id="{0944E1BF-FDFC-4DDD-A5ED-6C3F4D064FF9}"/>
              </a:ext>
            </a:extLst>
          </p:cNvPr>
          <p:cNvPicPr>
            <a:picLocks noChangeAspect="1"/>
          </p:cNvPicPr>
          <p:nvPr/>
        </p:nvPicPr>
        <p:blipFill rotWithShape="1">
          <a:blip r:embed="rId6"/>
          <a:srcRect t="12740" r="1" b="7758"/>
          <a:stretch/>
        </p:blipFill>
        <p:spPr>
          <a:xfrm>
            <a:off x="317634" y="2422097"/>
            <a:ext cx="3794760" cy="2013804"/>
          </a:xfrm>
          <a:prstGeom prst="rect">
            <a:avLst/>
          </a:prstGeom>
        </p:spPr>
      </p:pic>
      <p:pic>
        <p:nvPicPr>
          <p:cNvPr id="5" name="Picture 5" descr="A picture containing outdoor, building, road, sitting&#10;&#10;Description automatically generated">
            <a:extLst>
              <a:ext uri="{FF2B5EF4-FFF2-40B4-BE49-F238E27FC236}">
                <a16:creationId xmlns:a16="http://schemas.microsoft.com/office/drawing/2014/main" id="{DD42193E-D19B-4521-9EC9-388130C0C4BD}"/>
              </a:ext>
            </a:extLst>
          </p:cNvPr>
          <p:cNvPicPr>
            <a:picLocks noChangeAspect="1"/>
          </p:cNvPicPr>
          <p:nvPr/>
        </p:nvPicPr>
        <p:blipFill rotWithShape="1">
          <a:blip r:embed="rId7"/>
          <a:srcRect t="1652" b="16982"/>
          <a:stretch/>
        </p:blipFill>
        <p:spPr>
          <a:xfrm>
            <a:off x="8082952" y="2431705"/>
            <a:ext cx="3797983" cy="2000947"/>
          </a:xfrm>
          <a:prstGeom prst="rect">
            <a:avLst/>
          </a:prstGeom>
        </p:spPr>
      </p:pic>
      <p:pic>
        <p:nvPicPr>
          <p:cNvPr id="10" name="Picture 10" descr="A train crossing a bridge over a forest&#10;&#10;Description automatically generated">
            <a:extLst>
              <a:ext uri="{FF2B5EF4-FFF2-40B4-BE49-F238E27FC236}">
                <a16:creationId xmlns:a16="http://schemas.microsoft.com/office/drawing/2014/main" id="{FC58B0CC-6E55-4D9C-AD02-1BC3EA1A7187}"/>
              </a:ext>
            </a:extLst>
          </p:cNvPr>
          <p:cNvPicPr>
            <a:picLocks noChangeAspect="1"/>
          </p:cNvPicPr>
          <p:nvPr/>
        </p:nvPicPr>
        <p:blipFill rotWithShape="1">
          <a:blip r:embed="rId8"/>
          <a:srcRect t="6908" r="1" b="13718"/>
          <a:stretch/>
        </p:blipFill>
        <p:spPr>
          <a:xfrm>
            <a:off x="317634" y="4525716"/>
            <a:ext cx="3794760" cy="2010551"/>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06E007-61F7-4CBC-9AEE-48FC38E49285}"/>
              </a:ext>
            </a:extLst>
          </p:cNvPr>
          <p:cNvSpPr txBox="1"/>
          <p:nvPr/>
        </p:nvSpPr>
        <p:spPr>
          <a:xfrm>
            <a:off x="8024004" y="242251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ea typeface="+mn-lt"/>
                <a:cs typeface="+mn-lt"/>
              </a:rPr>
              <a:t>(Fredes 2010)</a:t>
            </a:r>
            <a:endParaRPr lang="en-US" sz="1200">
              <a:solidFill>
                <a:schemeClr val="bg1"/>
              </a:solidFill>
              <a:cs typeface="Calibri"/>
            </a:endParaRPr>
          </a:p>
          <a:p>
            <a:pPr algn="l"/>
            <a:endParaRPr lang="en-US" sz="800">
              <a:cs typeface="Calibri"/>
            </a:endParaRPr>
          </a:p>
        </p:txBody>
      </p:sp>
      <p:sp>
        <p:nvSpPr>
          <p:cNvPr id="14" name="TextBox 13">
            <a:extLst>
              <a:ext uri="{FF2B5EF4-FFF2-40B4-BE49-F238E27FC236}">
                <a16:creationId xmlns:a16="http://schemas.microsoft.com/office/drawing/2014/main" id="{0C47D9E0-FA68-46B9-BB10-8D0F6FE6C890}"/>
              </a:ext>
            </a:extLst>
          </p:cNvPr>
          <p:cNvSpPr txBox="1"/>
          <p:nvPr/>
        </p:nvSpPr>
        <p:spPr>
          <a:xfrm>
            <a:off x="312127" y="623362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(Caballero 2010)</a:t>
            </a:r>
            <a:endParaRPr lang="en-US" sz="1100">
              <a:cs typeface="Calibri"/>
            </a:endParaRPr>
          </a:p>
        </p:txBody>
      </p:sp>
      <p:sp>
        <p:nvSpPr>
          <p:cNvPr id="15" name="TextBox 14">
            <a:extLst>
              <a:ext uri="{FF2B5EF4-FFF2-40B4-BE49-F238E27FC236}">
                <a16:creationId xmlns:a16="http://schemas.microsoft.com/office/drawing/2014/main" id="{FA38559C-0120-4F58-9501-82519737044A}"/>
              </a:ext>
            </a:extLst>
          </p:cNvPr>
          <p:cNvSpPr txBox="1"/>
          <p:nvPr/>
        </p:nvSpPr>
        <p:spPr>
          <a:xfrm>
            <a:off x="266914" y="4179328"/>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(Saavedra 2010)</a:t>
            </a:r>
            <a:endParaRPr lang="en-US" sz="1100">
              <a:cs typeface="Calibri"/>
            </a:endParaRPr>
          </a:p>
        </p:txBody>
      </p:sp>
      <p:sp>
        <p:nvSpPr>
          <p:cNvPr id="19" name="TextBox 18">
            <a:extLst>
              <a:ext uri="{FF2B5EF4-FFF2-40B4-BE49-F238E27FC236}">
                <a16:creationId xmlns:a16="http://schemas.microsoft.com/office/drawing/2014/main" id="{1624CC15-77D0-4E0A-81A0-BCB4822BD295}"/>
              </a:ext>
            </a:extLst>
          </p:cNvPr>
          <p:cNvSpPr txBox="1"/>
          <p:nvPr/>
        </p:nvSpPr>
        <p:spPr>
          <a:xfrm>
            <a:off x="8086620" y="32068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(Saavedra 2010)</a:t>
            </a:r>
            <a:endParaRPr lang="en-US" sz="1100">
              <a:cs typeface="Calibri"/>
            </a:endParaRPr>
          </a:p>
        </p:txBody>
      </p:sp>
      <p:sp>
        <p:nvSpPr>
          <p:cNvPr id="20" name="TextBox 19">
            <a:extLst>
              <a:ext uri="{FF2B5EF4-FFF2-40B4-BE49-F238E27FC236}">
                <a16:creationId xmlns:a16="http://schemas.microsoft.com/office/drawing/2014/main" id="{F8D4EFC2-FE2A-43CE-B0EF-C05058043553}"/>
              </a:ext>
            </a:extLst>
          </p:cNvPr>
          <p:cNvSpPr txBox="1"/>
          <p:nvPr/>
        </p:nvSpPr>
        <p:spPr>
          <a:xfrm>
            <a:off x="2835143" y="320681"/>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1"/>
                </a:solidFill>
                <a:ea typeface="+mn-lt"/>
                <a:cs typeface="+mn-lt"/>
              </a:rPr>
              <a:t>(Saavedra 2010)</a:t>
            </a:r>
            <a:endParaRPr lang="en-US" sz="1000">
              <a:solidFill>
                <a:schemeClr val="bg1"/>
              </a:solidFill>
              <a:cs typeface="Calibri"/>
            </a:endParaRPr>
          </a:p>
        </p:txBody>
      </p:sp>
      <p:sp>
        <p:nvSpPr>
          <p:cNvPr id="17" name="TextBox 16">
            <a:extLst>
              <a:ext uri="{FF2B5EF4-FFF2-40B4-BE49-F238E27FC236}">
                <a16:creationId xmlns:a16="http://schemas.microsoft.com/office/drawing/2014/main" id="{A1C582DD-F9FF-4EFA-8862-1F8231A7008D}"/>
              </a:ext>
            </a:extLst>
          </p:cNvPr>
          <p:cNvSpPr txBox="1"/>
          <p:nvPr/>
        </p:nvSpPr>
        <p:spPr>
          <a:xfrm>
            <a:off x="6647724" y="320135"/>
            <a:ext cx="27431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chemeClr val="bg1"/>
                </a:solidFill>
                <a:ea typeface="+mn-lt"/>
                <a:cs typeface="+mn-lt"/>
              </a:rPr>
              <a:t>(Saavedra, </a:t>
            </a:r>
            <a:r>
              <a:rPr lang="en-US" sz="1050" b="1">
                <a:solidFill>
                  <a:schemeClr val="bg1"/>
                </a:solidFill>
                <a:latin typeface="Calibri"/>
                <a:ea typeface="+mn-lt"/>
                <a:cs typeface="Calibri"/>
              </a:rPr>
              <a:t>2010</a:t>
            </a:r>
            <a:r>
              <a:rPr lang="en-US" sz="1050" b="1">
                <a:solidFill>
                  <a:schemeClr val="bg1"/>
                </a:solidFill>
                <a:ea typeface="+mn-lt"/>
                <a:cs typeface="+mn-lt"/>
              </a:rPr>
              <a:t>)</a:t>
            </a:r>
          </a:p>
        </p:txBody>
      </p:sp>
    </p:spTree>
    <p:extLst>
      <p:ext uri="{BB962C8B-B14F-4D97-AF65-F5344CB8AC3E}">
        <p14:creationId xmlns:p14="http://schemas.microsoft.com/office/powerpoint/2010/main" val="334103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lit up city at night&#10;&#10;Description automatically generated">
            <a:extLst>
              <a:ext uri="{FF2B5EF4-FFF2-40B4-BE49-F238E27FC236}">
                <a16:creationId xmlns:a16="http://schemas.microsoft.com/office/drawing/2014/main" id="{773952B6-0607-43FF-8279-FA6234C5129D}"/>
              </a:ext>
            </a:extLst>
          </p:cNvPr>
          <p:cNvPicPr>
            <a:picLocks noChangeAspect="1"/>
          </p:cNvPicPr>
          <p:nvPr/>
        </p:nvPicPr>
        <p:blipFill rotWithShape="1">
          <a:blip r:embed="rId3"/>
          <a:srcRect l="1835" r="26842"/>
          <a:stretch/>
        </p:blipFill>
        <p:spPr>
          <a:xfrm>
            <a:off x="20" y="10"/>
            <a:ext cx="7642726" cy="6857990"/>
          </a:xfrm>
          <a:prstGeom prst="rect">
            <a:avLst/>
          </a:prstGeom>
        </p:spPr>
      </p:pic>
      <p:sp>
        <p:nvSpPr>
          <p:cNvPr id="20" name="Rectangle 1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C40A2A-E259-4E8A-BF18-921597A8380C}"/>
              </a:ext>
            </a:extLst>
          </p:cNvPr>
          <p:cNvSpPr>
            <a:spLocks noGrp="1"/>
          </p:cNvSpPr>
          <p:nvPr>
            <p:ph type="title"/>
          </p:nvPr>
        </p:nvSpPr>
        <p:spPr>
          <a:xfrm>
            <a:off x="841248" y="4152624"/>
            <a:ext cx="2112264" cy="1920240"/>
          </a:xfrm>
        </p:spPr>
        <p:txBody>
          <a:bodyPr>
            <a:normAutofit/>
          </a:bodyPr>
          <a:lstStyle/>
          <a:p>
            <a:r>
              <a:rPr lang="en-US" sz="2400">
                <a:cs typeface="Calibri Light"/>
              </a:rPr>
              <a:t>¿Que Pasa?</a:t>
            </a:r>
            <a:endParaRPr lang="en-US" sz="2400"/>
          </a:p>
        </p:txBody>
      </p:sp>
      <p:pic>
        <p:nvPicPr>
          <p:cNvPr id="11" name="Picture 11" descr="A picture containing person, indoor, sitting, bed&#10;&#10;Description automatically generated">
            <a:extLst>
              <a:ext uri="{FF2B5EF4-FFF2-40B4-BE49-F238E27FC236}">
                <a16:creationId xmlns:a16="http://schemas.microsoft.com/office/drawing/2014/main" id="{991FA9F2-C3D8-443A-B282-1F9F510A1568}"/>
              </a:ext>
            </a:extLst>
          </p:cNvPr>
          <p:cNvPicPr>
            <a:picLocks noChangeAspect="1"/>
          </p:cNvPicPr>
          <p:nvPr/>
        </p:nvPicPr>
        <p:blipFill rotWithShape="1">
          <a:blip r:embed="rId4"/>
          <a:srcRect t="20725" r="1" b="5875"/>
          <a:stretch/>
        </p:blipFill>
        <p:spPr>
          <a:xfrm>
            <a:off x="7720049" y="10"/>
            <a:ext cx="4471952" cy="2240270"/>
          </a:xfrm>
          <a:prstGeom prst="rect">
            <a:avLst/>
          </a:prstGeom>
        </p:spPr>
      </p:pic>
      <p:sp>
        <p:nvSpPr>
          <p:cNvPr id="22" name="Rectangle 2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1833A54B-0274-46BC-8148-D6A1FBC6F597}"/>
              </a:ext>
            </a:extLst>
          </p:cNvPr>
          <p:cNvSpPr>
            <a:spLocks noGrp="1"/>
          </p:cNvSpPr>
          <p:nvPr>
            <p:ph idx="1"/>
          </p:nvPr>
        </p:nvSpPr>
        <p:spPr>
          <a:xfrm>
            <a:off x="3364992" y="4151376"/>
            <a:ext cx="3319272" cy="1920240"/>
          </a:xfrm>
        </p:spPr>
        <p:txBody>
          <a:bodyPr anchor="ctr">
            <a:normAutofit/>
          </a:bodyPr>
          <a:lstStyle/>
          <a:p>
            <a:r>
              <a:rPr lang="en-US" sz="1700">
                <a:cs typeface="Calibri"/>
              </a:rPr>
              <a:t>Earthquakes not just destroy structures, it creates other problems, such as: floods, fires, tsunami's, etc.</a:t>
            </a:r>
            <a:endParaRPr lang="en-US" err="1"/>
          </a:p>
          <a:p>
            <a:r>
              <a:rPr lang="en-US" sz="1700">
                <a:cs typeface="Calibri"/>
              </a:rPr>
              <a:t>It leaves many people homeless where they must sleep in tents or emergency homes</a:t>
            </a:r>
          </a:p>
        </p:txBody>
      </p:sp>
      <p:pic>
        <p:nvPicPr>
          <p:cNvPr id="5" name="Picture 4" descr="A train on a track with smoke coming out of it&#10;&#10;Description automatically generated">
            <a:extLst>
              <a:ext uri="{FF2B5EF4-FFF2-40B4-BE49-F238E27FC236}">
                <a16:creationId xmlns:a16="http://schemas.microsoft.com/office/drawing/2014/main" id="{2238623C-45F2-48A6-9AF6-DE101278D577}"/>
              </a:ext>
            </a:extLst>
          </p:cNvPr>
          <p:cNvPicPr>
            <a:picLocks noChangeAspect="1"/>
          </p:cNvPicPr>
          <p:nvPr/>
        </p:nvPicPr>
        <p:blipFill rotWithShape="1">
          <a:blip r:embed="rId5"/>
          <a:srcRect t="24667" r="1" b="1"/>
          <a:stretch/>
        </p:blipFill>
        <p:spPr>
          <a:xfrm>
            <a:off x="7720049" y="2308860"/>
            <a:ext cx="4471952" cy="2240280"/>
          </a:xfrm>
          <a:prstGeom prst="rect">
            <a:avLst/>
          </a:prstGeom>
        </p:spPr>
      </p:pic>
      <p:pic>
        <p:nvPicPr>
          <p:cNvPr id="7" name="Picture 8" descr="A building next to a body of water&#10;&#10;Description automatically generated">
            <a:extLst>
              <a:ext uri="{FF2B5EF4-FFF2-40B4-BE49-F238E27FC236}">
                <a16:creationId xmlns:a16="http://schemas.microsoft.com/office/drawing/2014/main" id="{003E1CF6-FBCA-4F7B-9C03-48DB4FC495CC}"/>
              </a:ext>
            </a:extLst>
          </p:cNvPr>
          <p:cNvPicPr>
            <a:picLocks noChangeAspect="1"/>
          </p:cNvPicPr>
          <p:nvPr/>
        </p:nvPicPr>
        <p:blipFill rotWithShape="1">
          <a:blip r:embed="rId6"/>
          <a:srcRect t="21987" r="1" b="1822"/>
          <a:stretch/>
        </p:blipFill>
        <p:spPr>
          <a:xfrm>
            <a:off x="7720049" y="4617720"/>
            <a:ext cx="4471957" cy="2240280"/>
          </a:xfrm>
          <a:prstGeom prst="rect">
            <a:avLst/>
          </a:prstGeom>
        </p:spPr>
      </p:pic>
      <p:sp>
        <p:nvSpPr>
          <p:cNvPr id="13" name="TextBox 12">
            <a:extLst>
              <a:ext uri="{FF2B5EF4-FFF2-40B4-BE49-F238E27FC236}">
                <a16:creationId xmlns:a16="http://schemas.microsoft.com/office/drawing/2014/main" id="{34BD243C-2441-4415-B66E-FB1A182C2D51}"/>
              </a:ext>
            </a:extLst>
          </p:cNvPr>
          <p:cNvSpPr txBox="1"/>
          <p:nvPr/>
        </p:nvSpPr>
        <p:spPr>
          <a:xfrm>
            <a:off x="10815312" y="655992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a:t>
            </a:r>
            <a:r>
              <a:rPr lang="en-US" sz="1400" b="1">
                <a:ea typeface="+mn-lt"/>
                <a:cs typeface="+mn-lt"/>
              </a:rPr>
              <a:t>Candia, 2010)</a:t>
            </a:r>
            <a:endParaRPr lang="en-US" sz="1100" b="1">
              <a:cs typeface="Calibri"/>
            </a:endParaRPr>
          </a:p>
        </p:txBody>
      </p:sp>
      <p:sp>
        <p:nvSpPr>
          <p:cNvPr id="14" name="TextBox 13">
            <a:extLst>
              <a:ext uri="{FF2B5EF4-FFF2-40B4-BE49-F238E27FC236}">
                <a16:creationId xmlns:a16="http://schemas.microsoft.com/office/drawing/2014/main" id="{AC25A8E7-0858-431D-827F-5A4DAB479393}"/>
              </a:ext>
            </a:extLst>
          </p:cNvPr>
          <p:cNvSpPr txBox="1"/>
          <p:nvPr/>
        </p:nvSpPr>
        <p:spPr>
          <a:xfrm>
            <a:off x="10720918" y="199989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a:t>
            </a:r>
            <a:r>
              <a:rPr lang="en-US" sz="1200" b="1">
                <a:ea typeface="+mn-lt"/>
                <a:cs typeface="+mn-lt"/>
              </a:rPr>
              <a:t>Bouroncle, 2014)</a:t>
            </a:r>
          </a:p>
        </p:txBody>
      </p:sp>
      <p:sp>
        <p:nvSpPr>
          <p:cNvPr id="16" name="TextBox 15">
            <a:extLst>
              <a:ext uri="{FF2B5EF4-FFF2-40B4-BE49-F238E27FC236}">
                <a16:creationId xmlns:a16="http://schemas.microsoft.com/office/drawing/2014/main" id="{ED20FD32-98FF-4353-8212-F176EE3F690B}"/>
              </a:ext>
            </a:extLst>
          </p:cNvPr>
          <p:cNvSpPr txBox="1"/>
          <p:nvPr/>
        </p:nvSpPr>
        <p:spPr>
          <a:xfrm>
            <a:off x="6571456" y="65093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a:t>
            </a:r>
            <a:r>
              <a:rPr lang="en-US" sz="1200">
                <a:ea typeface="+mn-lt"/>
                <a:cs typeface="+mn-lt"/>
              </a:rPr>
              <a:t>Vivero,</a:t>
            </a:r>
            <a:r>
              <a:rPr lang="en-US" sz="1200" b="1">
                <a:ea typeface="+mn-lt"/>
                <a:cs typeface="+mn-lt"/>
              </a:rPr>
              <a:t> 2014)</a:t>
            </a:r>
            <a:endParaRPr lang="en-US"/>
          </a:p>
        </p:txBody>
      </p:sp>
      <p:sp>
        <p:nvSpPr>
          <p:cNvPr id="4" name="TextBox 3">
            <a:extLst>
              <a:ext uri="{FF2B5EF4-FFF2-40B4-BE49-F238E27FC236}">
                <a16:creationId xmlns:a16="http://schemas.microsoft.com/office/drawing/2014/main" id="{1B0D78AB-A241-48E7-BD4E-60994329E9B7}"/>
              </a:ext>
            </a:extLst>
          </p:cNvPr>
          <p:cNvSpPr txBox="1"/>
          <p:nvPr/>
        </p:nvSpPr>
        <p:spPr>
          <a:xfrm>
            <a:off x="11125765" y="436182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a:t>
            </a:r>
            <a:r>
              <a:rPr lang="en-US" sz="1100">
                <a:ea typeface="+mn-lt"/>
                <a:cs typeface="+mn-lt"/>
              </a:rPr>
              <a:t>Bernetti, 2010)</a:t>
            </a:r>
            <a:endParaRPr lang="en-US" sz="1100">
              <a:cs typeface="Calibri"/>
            </a:endParaRPr>
          </a:p>
        </p:txBody>
      </p:sp>
    </p:spTree>
    <p:extLst>
      <p:ext uri="{BB962C8B-B14F-4D97-AF65-F5344CB8AC3E}">
        <p14:creationId xmlns:p14="http://schemas.microsoft.com/office/powerpoint/2010/main" val="321737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644676" y="401411"/>
            <a:ext cx="10902647" cy="1349753"/>
          </a:xfrm>
        </p:spPr>
        <p:txBody>
          <a:bodyPr/>
          <a:lstStyle/>
          <a:p>
            <a:r>
              <a:rPr lang="en-US" b="1">
                <a:ea typeface="+mj-lt"/>
                <a:cs typeface="+mj-lt"/>
              </a:rPr>
              <a:t>Para </a:t>
            </a:r>
            <a:r>
              <a:rPr lang="en-US" b="1" err="1">
                <a:ea typeface="+mj-lt"/>
                <a:cs typeface="+mj-lt"/>
              </a:rPr>
              <a:t>comparar</a:t>
            </a:r>
            <a:r>
              <a:rPr lang="en-US" b="1">
                <a:ea typeface="+mj-lt"/>
                <a:cs typeface="+mj-lt"/>
              </a:rPr>
              <a:t> Chile y Canada (Earthquakes) </a:t>
            </a:r>
          </a:p>
        </p:txBody>
      </p:sp>
      <p:sp>
        <p:nvSpPr>
          <p:cNvPr id="6" name="Content Placeholder 5">
            <a:extLst>
              <a:ext uri="{FF2B5EF4-FFF2-40B4-BE49-F238E27FC236}">
                <a16:creationId xmlns:a16="http://schemas.microsoft.com/office/drawing/2014/main" id="{FDB5A5AB-93CE-4C62-AC04-9ABAB67C0921}"/>
              </a:ext>
            </a:extLst>
          </p:cNvPr>
          <p:cNvSpPr>
            <a:spLocks noGrp="1"/>
          </p:cNvSpPr>
          <p:nvPr>
            <p:ph sz="half" idx="1"/>
          </p:nvPr>
        </p:nvSpPr>
        <p:spPr/>
        <p:txBody>
          <a:bodyPr vert="horz" lIns="91440" tIns="45720" rIns="91440" bIns="45720" rtlCol="0" anchor="t">
            <a:normAutofit/>
          </a:bodyPr>
          <a:lstStyle/>
          <a:p>
            <a:pPr marL="0" indent="0">
              <a:buNone/>
            </a:pPr>
            <a:r>
              <a:rPr lang="en-US" sz="3200">
                <a:solidFill>
                  <a:schemeClr val="accent4">
                    <a:lumMod val="60000"/>
                    <a:lumOff val="40000"/>
                  </a:schemeClr>
                </a:solidFill>
                <a:cs typeface="Calibri"/>
              </a:rPr>
              <a:t>Canada </a:t>
            </a:r>
          </a:p>
          <a:p>
            <a:r>
              <a:rPr lang="en-US" sz="2000">
                <a:cs typeface="Calibri"/>
              </a:rPr>
              <a:t>Approximately 5,000 minor earthquakes  across Canada each year</a:t>
            </a:r>
          </a:p>
          <a:p>
            <a:r>
              <a:rPr lang="en-US" sz="2000">
                <a:cs typeface="Calibri"/>
              </a:rPr>
              <a:t>The last time there was a major earthquake was October 2012</a:t>
            </a:r>
          </a:p>
        </p:txBody>
      </p:sp>
      <p:sp>
        <p:nvSpPr>
          <p:cNvPr id="7" name="Content Placeholder 6">
            <a:extLst>
              <a:ext uri="{FF2B5EF4-FFF2-40B4-BE49-F238E27FC236}">
                <a16:creationId xmlns:a16="http://schemas.microsoft.com/office/drawing/2014/main" id="{4C97CD9F-3F87-44D1-8308-948672317F18}"/>
              </a:ext>
            </a:extLst>
          </p:cNvPr>
          <p:cNvSpPr>
            <a:spLocks noGrp="1"/>
          </p:cNvSpPr>
          <p:nvPr>
            <p:ph sz="half" idx="2"/>
          </p:nvPr>
        </p:nvSpPr>
        <p:spPr>
          <a:xfrm>
            <a:off x="5841521" y="1825624"/>
            <a:ext cx="5181600" cy="4351338"/>
          </a:xfrm>
        </p:spPr>
        <p:txBody>
          <a:bodyPr vert="horz" lIns="91440" tIns="45720" rIns="91440" bIns="45720" rtlCol="0" anchor="t">
            <a:normAutofit/>
          </a:bodyPr>
          <a:lstStyle/>
          <a:p>
            <a:pPr marL="0" indent="0">
              <a:buNone/>
            </a:pPr>
            <a:r>
              <a:rPr lang="en-US" sz="3200">
                <a:solidFill>
                  <a:schemeClr val="accent2">
                    <a:lumMod val="60000"/>
                    <a:lumOff val="40000"/>
                  </a:schemeClr>
                </a:solidFill>
                <a:cs typeface="Calibri"/>
              </a:rPr>
              <a:t>Chile </a:t>
            </a:r>
          </a:p>
          <a:p>
            <a:r>
              <a:rPr lang="en-US" sz="2000">
                <a:cs typeface="Calibri"/>
              </a:rPr>
              <a:t>2 million minor earthquakes happen per year</a:t>
            </a:r>
          </a:p>
          <a:p>
            <a:r>
              <a:rPr lang="en-US" sz="2000">
                <a:cs typeface="Calibri"/>
              </a:rPr>
              <a:t>On average there are 8,000 minor earthquakes per day </a:t>
            </a:r>
          </a:p>
          <a:p>
            <a:r>
              <a:rPr lang="en-US" sz="2000">
                <a:cs typeface="Calibri"/>
              </a:rPr>
              <a:t>18 major earthquakes each year</a:t>
            </a:r>
          </a:p>
          <a:p>
            <a:endParaRPr lang="en-US" sz="2000">
              <a:cs typeface="Calibri"/>
            </a:endParaRPr>
          </a:p>
        </p:txBody>
      </p:sp>
      <p:pic>
        <p:nvPicPr>
          <p:cNvPr id="8" name="Picture 8" descr="Icon&#10;&#10;Description automatically generated">
            <a:extLst>
              <a:ext uri="{FF2B5EF4-FFF2-40B4-BE49-F238E27FC236}">
                <a16:creationId xmlns:a16="http://schemas.microsoft.com/office/drawing/2014/main" id="{F012007C-09FB-4BFF-AF61-65B26676206C}"/>
              </a:ext>
            </a:extLst>
          </p:cNvPr>
          <p:cNvPicPr>
            <a:picLocks noChangeAspect="1"/>
          </p:cNvPicPr>
          <p:nvPr/>
        </p:nvPicPr>
        <p:blipFill>
          <a:blip r:embed="rId3"/>
          <a:stretch>
            <a:fillRect/>
          </a:stretch>
        </p:blipFill>
        <p:spPr>
          <a:xfrm>
            <a:off x="1460739" y="4629591"/>
            <a:ext cx="3505201" cy="1912025"/>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logo&#10;&#10;Description automatically generated">
            <a:extLst>
              <a:ext uri="{FF2B5EF4-FFF2-40B4-BE49-F238E27FC236}">
                <a16:creationId xmlns:a16="http://schemas.microsoft.com/office/drawing/2014/main" id="{FD1AFD6C-62D6-465F-A907-2B6C114921D0}"/>
              </a:ext>
            </a:extLst>
          </p:cNvPr>
          <p:cNvPicPr>
            <a:picLocks noChangeAspect="1"/>
          </p:cNvPicPr>
          <p:nvPr/>
        </p:nvPicPr>
        <p:blipFill>
          <a:blip r:embed="rId4"/>
          <a:stretch>
            <a:fillRect/>
          </a:stretch>
        </p:blipFill>
        <p:spPr>
          <a:xfrm>
            <a:off x="7211681" y="4556756"/>
            <a:ext cx="2987617" cy="1985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2204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20C988C-FAAD-4B22-8BA7-6B5DEFD8D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40DE5-7891-43EF-B71A-261F9EFDCE14}"/>
              </a:ext>
            </a:extLst>
          </p:cNvPr>
          <p:cNvSpPr>
            <a:spLocks noGrp="1"/>
          </p:cNvSpPr>
          <p:nvPr>
            <p:ph type="title"/>
          </p:nvPr>
        </p:nvSpPr>
        <p:spPr>
          <a:xfrm>
            <a:off x="838201" y="373946"/>
            <a:ext cx="5114150" cy="1325563"/>
          </a:xfrm>
        </p:spPr>
        <p:txBody>
          <a:bodyPr>
            <a:normAutofit/>
          </a:bodyPr>
          <a:lstStyle/>
          <a:p>
            <a:br>
              <a:rPr lang="en-US"/>
            </a:br>
            <a:r>
              <a:rPr lang="en-US" b="1">
                <a:ea typeface="+mj-lt"/>
                <a:cs typeface="+mj-lt"/>
              </a:rPr>
              <a:t>¿Hay una solución?</a:t>
            </a:r>
            <a:r>
              <a:rPr lang="en-US">
                <a:ea typeface="+mj-lt"/>
                <a:cs typeface="+mj-lt"/>
              </a:rPr>
              <a:t> </a:t>
            </a:r>
            <a:endParaRPr lang="en-US">
              <a:cs typeface="Calibri Light" panose="020F0302020204030204"/>
            </a:endParaRPr>
          </a:p>
        </p:txBody>
      </p:sp>
      <p:sp>
        <p:nvSpPr>
          <p:cNvPr id="3" name="Content Placeholder 2">
            <a:extLst>
              <a:ext uri="{FF2B5EF4-FFF2-40B4-BE49-F238E27FC236}">
                <a16:creationId xmlns:a16="http://schemas.microsoft.com/office/drawing/2014/main" id="{DEB43B8D-785A-4B10-BDF0-AF15CCFA470D}"/>
              </a:ext>
            </a:extLst>
          </p:cNvPr>
          <p:cNvSpPr>
            <a:spLocks noGrp="1"/>
          </p:cNvSpPr>
          <p:nvPr>
            <p:ph idx="1"/>
          </p:nvPr>
        </p:nvSpPr>
        <p:spPr>
          <a:xfrm>
            <a:off x="838201" y="1825625"/>
            <a:ext cx="5114150" cy="4351338"/>
          </a:xfrm>
        </p:spPr>
        <p:txBody>
          <a:bodyPr vert="horz" lIns="91440" tIns="45720" rIns="91440" bIns="45720" rtlCol="0">
            <a:normAutofit/>
          </a:bodyPr>
          <a:lstStyle/>
          <a:p>
            <a:r>
              <a:rPr lang="en-US">
                <a:cs typeface="Calibri"/>
              </a:rPr>
              <a:t>Unfortunately, natural disasters are hard to predict, however; anyone</a:t>
            </a:r>
            <a:r>
              <a:rPr lang="en-US">
                <a:ea typeface="+mn-lt"/>
                <a:cs typeface="+mn-lt"/>
              </a:rPr>
              <a:t> traveling should use caution and pay close attention to current news reports and government issued warnings.</a:t>
            </a:r>
          </a:p>
          <a:p>
            <a:r>
              <a:rPr lang="en-US">
                <a:cs typeface="Calibri"/>
              </a:rPr>
              <a:t>The best plan is to understand protocols and proper actions to take during any of the cases. </a:t>
            </a:r>
          </a:p>
          <a:p>
            <a:endParaRPr lang="en-US">
              <a:cs typeface="Calibri"/>
            </a:endParaRPr>
          </a:p>
          <a:p>
            <a:pPr marL="0" indent="0">
              <a:buNone/>
            </a:pPr>
            <a:endParaRPr lang="en-US">
              <a:cs typeface="Calibri"/>
            </a:endParaRPr>
          </a:p>
          <a:p>
            <a:endParaRPr lang="en-US">
              <a:ea typeface="+mn-lt"/>
              <a:cs typeface="+mn-lt"/>
            </a:endParaRPr>
          </a:p>
          <a:p>
            <a:endParaRPr lang="en-US">
              <a:cs typeface="Calibri"/>
            </a:endParaRPr>
          </a:p>
        </p:txBody>
      </p:sp>
      <p:sp>
        <p:nvSpPr>
          <p:cNvPr id="29" name="Oval 2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Graphic 4" descr="Lights On outline">
            <a:extLst>
              <a:ext uri="{FF2B5EF4-FFF2-40B4-BE49-F238E27FC236}">
                <a16:creationId xmlns:a16="http://schemas.microsoft.com/office/drawing/2014/main" id="{DCDB0D23-D62E-40B7-9CBD-8229FA5FF4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6085" y="533712"/>
            <a:ext cx="2271020" cy="2271020"/>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6" name="Graphic 6" descr="Blueprint outline">
            <a:extLst>
              <a:ext uri="{FF2B5EF4-FFF2-40B4-BE49-F238E27FC236}">
                <a16:creationId xmlns:a16="http://schemas.microsoft.com/office/drawing/2014/main" id="{6361CC9A-8A66-4CA3-98AD-0CBC834570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8480" y="3063083"/>
            <a:ext cx="2689036" cy="2689036"/>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Tree>
    <p:extLst>
      <p:ext uri="{BB962C8B-B14F-4D97-AF65-F5344CB8AC3E}">
        <p14:creationId xmlns:p14="http://schemas.microsoft.com/office/powerpoint/2010/main" val="97038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CC16-7E38-452C-A49D-35CE70E7C8BE}"/>
              </a:ext>
            </a:extLst>
          </p:cNvPr>
          <p:cNvSpPr>
            <a:spLocks noGrp="1"/>
          </p:cNvSpPr>
          <p:nvPr>
            <p:ph type="title"/>
          </p:nvPr>
        </p:nvSpPr>
        <p:spPr/>
        <p:txBody>
          <a:bodyPr/>
          <a:lstStyle/>
          <a:p>
            <a:r>
              <a:rPr lang="es">
                <a:ea typeface="+mj-lt"/>
                <a:cs typeface="+mj-lt"/>
              </a:rPr>
              <a:t>¿Que hacer en una emergencia?</a:t>
            </a:r>
            <a:endParaRPr lang="en-US"/>
          </a:p>
        </p:txBody>
      </p:sp>
      <p:sp>
        <p:nvSpPr>
          <p:cNvPr id="4" name="Text Placeholder 3">
            <a:extLst>
              <a:ext uri="{FF2B5EF4-FFF2-40B4-BE49-F238E27FC236}">
                <a16:creationId xmlns:a16="http://schemas.microsoft.com/office/drawing/2014/main" id="{4E0F2663-6EE6-4D38-91C2-3DCBF73554C6}"/>
              </a:ext>
            </a:extLst>
          </p:cNvPr>
          <p:cNvSpPr>
            <a:spLocks noGrp="1"/>
          </p:cNvSpPr>
          <p:nvPr>
            <p:ph type="body" idx="1"/>
          </p:nvPr>
        </p:nvSpPr>
        <p:spPr>
          <a:xfrm>
            <a:off x="882121" y="1300163"/>
            <a:ext cx="5157787" cy="823912"/>
          </a:xfrm>
        </p:spPr>
        <p:txBody>
          <a:bodyPr/>
          <a:lstStyle/>
          <a:p>
            <a:r>
              <a:rPr lang="en-US" err="1">
                <a:solidFill>
                  <a:schemeClr val="accent4">
                    <a:lumMod val="60000"/>
                    <a:lumOff val="40000"/>
                  </a:schemeClr>
                </a:solidFill>
                <a:latin typeface="Bookman Old Style"/>
                <a:cs typeface="Calibri"/>
              </a:rPr>
              <a:t>Terremotos</a:t>
            </a:r>
            <a:endParaRPr lang="en-US" err="1">
              <a:solidFill>
                <a:schemeClr val="accent4">
                  <a:lumMod val="60000"/>
                  <a:lumOff val="40000"/>
                </a:schemeClr>
              </a:solidFill>
              <a:latin typeface="Bookman Old Style"/>
            </a:endParaRPr>
          </a:p>
        </p:txBody>
      </p:sp>
      <p:sp>
        <p:nvSpPr>
          <p:cNvPr id="3" name="Content Placeholder 2">
            <a:extLst>
              <a:ext uri="{FF2B5EF4-FFF2-40B4-BE49-F238E27FC236}">
                <a16:creationId xmlns:a16="http://schemas.microsoft.com/office/drawing/2014/main" id="{2FC2FCA9-9D14-4C51-8FEC-B7B3B8A9E9D6}"/>
              </a:ext>
            </a:extLst>
          </p:cNvPr>
          <p:cNvSpPr>
            <a:spLocks noGrp="1"/>
          </p:cNvSpPr>
          <p:nvPr>
            <p:ph sz="half" idx="2"/>
          </p:nvPr>
        </p:nvSpPr>
        <p:spPr>
          <a:xfrm>
            <a:off x="839788" y="2176992"/>
            <a:ext cx="5157787" cy="3684588"/>
          </a:xfrm>
        </p:spPr>
        <p:txBody>
          <a:bodyPr vert="horz" lIns="91440" tIns="45720" rIns="91440" bIns="45720" rtlCol="0" anchor="t">
            <a:normAutofit lnSpcReduction="10000"/>
          </a:bodyPr>
          <a:lstStyle/>
          <a:p>
            <a:r>
              <a:rPr lang="en-US" b="1">
                <a:ea typeface="+mn-lt"/>
                <a:cs typeface="+mn-lt"/>
              </a:rPr>
              <a:t>“DROP, COVER AND HOLD ON”</a:t>
            </a:r>
          </a:p>
          <a:p>
            <a:r>
              <a:rPr lang="en-US" b="1">
                <a:ea typeface="+mn-lt"/>
                <a:cs typeface="+mn-lt"/>
              </a:rPr>
              <a:t>Drop</a:t>
            </a:r>
            <a:r>
              <a:rPr lang="en-US">
                <a:ea typeface="+mn-lt"/>
                <a:cs typeface="+mn-lt"/>
              </a:rPr>
              <a:t> under heavy furniture such as a table, desk, bed or any solid furniture.</a:t>
            </a:r>
            <a:endParaRPr lang="en-US" b="1">
              <a:ea typeface="+mn-lt"/>
              <a:cs typeface="+mn-lt"/>
            </a:endParaRPr>
          </a:p>
          <a:p>
            <a:r>
              <a:rPr lang="en-US" b="1">
                <a:ea typeface="+mn-lt"/>
                <a:cs typeface="+mn-lt"/>
              </a:rPr>
              <a:t>Cover</a:t>
            </a:r>
            <a:r>
              <a:rPr lang="en-US">
                <a:ea typeface="+mn-lt"/>
                <a:cs typeface="+mn-lt"/>
              </a:rPr>
              <a:t> your head and torso to prevent being hit by falling objects.</a:t>
            </a:r>
            <a:endParaRPr lang="en-US"/>
          </a:p>
          <a:p>
            <a:r>
              <a:rPr lang="en-US" b="1">
                <a:ea typeface="+mn-lt"/>
                <a:cs typeface="+mn-lt"/>
              </a:rPr>
              <a:t>Hold</a:t>
            </a:r>
            <a:r>
              <a:rPr lang="en-US">
                <a:ea typeface="+mn-lt"/>
                <a:cs typeface="+mn-lt"/>
              </a:rPr>
              <a:t> </a:t>
            </a:r>
            <a:r>
              <a:rPr lang="en-US" b="1">
                <a:ea typeface="+mn-lt"/>
                <a:cs typeface="+mn-lt"/>
              </a:rPr>
              <a:t>on</a:t>
            </a:r>
            <a:r>
              <a:rPr lang="en-US">
                <a:ea typeface="+mn-lt"/>
                <a:cs typeface="+mn-lt"/>
              </a:rPr>
              <a:t> to the object that you are under so that you remain covered</a:t>
            </a:r>
            <a:endParaRPr lang="en-US"/>
          </a:p>
          <a:p>
            <a:endParaRPr lang="en-US" b="1">
              <a:ea typeface="+mn-lt"/>
              <a:cs typeface="+mn-lt"/>
            </a:endParaRPr>
          </a:p>
        </p:txBody>
      </p:sp>
      <p:sp>
        <p:nvSpPr>
          <p:cNvPr id="5" name="Text Placeholder 4">
            <a:extLst>
              <a:ext uri="{FF2B5EF4-FFF2-40B4-BE49-F238E27FC236}">
                <a16:creationId xmlns:a16="http://schemas.microsoft.com/office/drawing/2014/main" id="{279F4C33-F5F9-4CF9-859E-983343C56CF6}"/>
              </a:ext>
            </a:extLst>
          </p:cNvPr>
          <p:cNvSpPr>
            <a:spLocks noGrp="1"/>
          </p:cNvSpPr>
          <p:nvPr>
            <p:ph type="body" sz="quarter" idx="3"/>
          </p:nvPr>
        </p:nvSpPr>
        <p:spPr>
          <a:xfrm>
            <a:off x="6098117" y="1300163"/>
            <a:ext cx="5183188" cy="823912"/>
          </a:xfrm>
        </p:spPr>
        <p:txBody>
          <a:bodyPr/>
          <a:lstStyle/>
          <a:p>
            <a:r>
              <a:rPr lang="en-US" err="1">
                <a:solidFill>
                  <a:schemeClr val="accent1">
                    <a:lumMod val="40000"/>
                    <a:lumOff val="60000"/>
                  </a:schemeClr>
                </a:solidFill>
                <a:latin typeface="Bookman Old Style"/>
                <a:cs typeface="Calibri"/>
              </a:rPr>
              <a:t>Erupciones</a:t>
            </a:r>
            <a:r>
              <a:rPr lang="en-US">
                <a:solidFill>
                  <a:schemeClr val="accent1">
                    <a:lumMod val="40000"/>
                    <a:lumOff val="60000"/>
                  </a:schemeClr>
                </a:solidFill>
                <a:latin typeface="Bookman Old Style"/>
                <a:cs typeface="Calibri"/>
              </a:rPr>
              <a:t> </a:t>
            </a:r>
            <a:r>
              <a:rPr lang="en-US" err="1">
                <a:solidFill>
                  <a:schemeClr val="accent1">
                    <a:lumMod val="40000"/>
                    <a:lumOff val="60000"/>
                  </a:schemeClr>
                </a:solidFill>
                <a:latin typeface="Bookman Old Style"/>
                <a:cs typeface="Calibri"/>
              </a:rPr>
              <a:t>Volcánicas</a:t>
            </a:r>
            <a:endParaRPr lang="en-US" err="1">
              <a:solidFill>
                <a:schemeClr val="accent1">
                  <a:lumMod val="40000"/>
                  <a:lumOff val="60000"/>
                </a:schemeClr>
              </a:solidFill>
              <a:latin typeface="Bookman Old Style"/>
            </a:endParaRPr>
          </a:p>
        </p:txBody>
      </p:sp>
      <p:sp>
        <p:nvSpPr>
          <p:cNvPr id="6" name="Content Placeholder 5">
            <a:extLst>
              <a:ext uri="{FF2B5EF4-FFF2-40B4-BE49-F238E27FC236}">
                <a16:creationId xmlns:a16="http://schemas.microsoft.com/office/drawing/2014/main" id="{66E2758C-3063-41F0-8703-B29970CEE295}"/>
              </a:ext>
            </a:extLst>
          </p:cNvPr>
          <p:cNvSpPr>
            <a:spLocks noGrp="1"/>
          </p:cNvSpPr>
          <p:nvPr>
            <p:ph sz="quarter" idx="4"/>
          </p:nvPr>
        </p:nvSpPr>
        <p:spPr>
          <a:xfrm>
            <a:off x="6172200" y="2176992"/>
            <a:ext cx="5183188" cy="3684588"/>
          </a:xfrm>
        </p:spPr>
        <p:txBody>
          <a:bodyPr vert="horz" lIns="91440" tIns="45720" rIns="91440" bIns="45720" rtlCol="0" anchor="t">
            <a:normAutofit lnSpcReduction="10000"/>
          </a:bodyPr>
          <a:lstStyle/>
          <a:p>
            <a:r>
              <a:rPr lang="en-US">
                <a:ea typeface="+mn-lt"/>
                <a:cs typeface="+mn-lt"/>
              </a:rPr>
              <a:t>Listen for emergency information and alerts.</a:t>
            </a:r>
            <a:endParaRPr lang="en-US">
              <a:cs typeface="Calibri" panose="020F0502020204030204"/>
            </a:endParaRPr>
          </a:p>
          <a:p>
            <a:r>
              <a:rPr lang="en-US">
                <a:ea typeface="+mn-lt"/>
                <a:cs typeface="+mn-lt"/>
              </a:rPr>
              <a:t>Follow evacuation or shelter orders. If advised to evacuate, then do so early.</a:t>
            </a:r>
            <a:endParaRPr lang="en-US"/>
          </a:p>
          <a:p>
            <a:r>
              <a:rPr lang="en-US">
                <a:ea typeface="+mn-lt"/>
                <a:cs typeface="+mn-lt"/>
              </a:rPr>
              <a:t>Avoid areas downstream of the eruption.</a:t>
            </a:r>
            <a:endParaRPr lang="en-US"/>
          </a:p>
          <a:p>
            <a:r>
              <a:rPr lang="en-US">
                <a:ea typeface="+mn-lt"/>
                <a:cs typeface="+mn-lt"/>
              </a:rPr>
              <a:t>Protect yourself from falling ash.</a:t>
            </a:r>
            <a:endParaRPr lang="en-US"/>
          </a:p>
          <a:p>
            <a:r>
              <a:rPr lang="en-US">
                <a:ea typeface="+mn-lt"/>
                <a:cs typeface="+mn-lt"/>
              </a:rPr>
              <a:t>Do not drive in heavy ash fall.</a:t>
            </a:r>
            <a:endParaRPr lang="en-US"/>
          </a:p>
        </p:txBody>
      </p:sp>
      <p:pic>
        <p:nvPicPr>
          <p:cNvPr id="7" name="Graphic 7" descr="Siren outline">
            <a:extLst>
              <a:ext uri="{FF2B5EF4-FFF2-40B4-BE49-F238E27FC236}">
                <a16:creationId xmlns:a16="http://schemas.microsoft.com/office/drawing/2014/main" id="{663B9B8C-FFEE-402E-AEEB-6F1282BD6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0357" y="495300"/>
            <a:ext cx="914400" cy="914400"/>
          </a:xfrm>
          <a:prstGeom prst="rect">
            <a:avLst/>
          </a:prstGeom>
        </p:spPr>
      </p:pic>
    </p:spTree>
    <p:extLst>
      <p:ext uri="{BB962C8B-B14F-4D97-AF65-F5344CB8AC3E}">
        <p14:creationId xmlns:p14="http://schemas.microsoft.com/office/powerpoint/2010/main" val="77582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CE93D-54BD-4762-874F-F07AF8507271}"/>
              </a:ext>
            </a:extLst>
          </p:cNvPr>
          <p:cNvSpPr>
            <a:spLocks noGrp="1"/>
          </p:cNvSpPr>
          <p:nvPr>
            <p:ph type="title"/>
          </p:nvPr>
        </p:nvSpPr>
        <p:spPr>
          <a:xfrm>
            <a:off x="793662" y="386930"/>
            <a:ext cx="10066122" cy="1298448"/>
          </a:xfrm>
        </p:spPr>
        <p:txBody>
          <a:bodyPr anchor="b">
            <a:normAutofit/>
          </a:bodyPr>
          <a:lstStyle/>
          <a:p>
            <a:r>
              <a:rPr lang="es-ES" b="1">
                <a:ea typeface="+mj-lt"/>
                <a:cs typeface="+mj-lt"/>
              </a:rPr>
              <a:t>¿Quién está trabajando para eliminar el problema/ encontrar una solución?</a:t>
            </a:r>
            <a:r>
              <a:rPr lang="es-ES">
                <a:ea typeface="+mj-lt"/>
                <a:cs typeface="+mj-lt"/>
              </a:rPr>
              <a:t> </a:t>
            </a:r>
            <a:endParaRPr lang="es-ES">
              <a:cs typeface="Calibri Light"/>
            </a:endParaRPr>
          </a:p>
        </p:txBody>
      </p:sp>
      <p:sp>
        <p:nvSpPr>
          <p:cNvPr id="26" name="Rectangle 2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F94C8-C7DD-404E-8B17-DBCA9132E637}"/>
              </a:ext>
            </a:extLst>
          </p:cNvPr>
          <p:cNvSpPr>
            <a:spLocks noGrp="1"/>
          </p:cNvSpPr>
          <p:nvPr>
            <p:ph idx="1"/>
          </p:nvPr>
        </p:nvSpPr>
        <p:spPr>
          <a:xfrm>
            <a:off x="629898" y="2941518"/>
            <a:ext cx="4911898" cy="3639450"/>
          </a:xfrm>
        </p:spPr>
        <p:txBody>
          <a:bodyPr vert="horz" lIns="91440" tIns="45720" rIns="91440" bIns="45720" rtlCol="0" anchor="ctr">
            <a:noAutofit/>
          </a:bodyPr>
          <a:lstStyle/>
          <a:p>
            <a:r>
              <a:rPr lang="en-US" sz="1800">
                <a:cs typeface="Calibri" panose="020F0502020204030204"/>
              </a:rPr>
              <a:t>Programs and organizations help and aid the effects of earthquakes</a:t>
            </a:r>
          </a:p>
          <a:p>
            <a:r>
              <a:rPr lang="en-US" sz="1800">
                <a:cs typeface="Calibri" panose="020F0502020204030204"/>
              </a:rPr>
              <a:t>Chilean Red Cross aims to respond and support to disaster struck areas like first aid, food, water, tools, hygiene kits </a:t>
            </a:r>
            <a:r>
              <a:rPr lang="en-US" sz="1800" err="1">
                <a:cs typeface="Calibri" panose="020F0502020204030204"/>
              </a:rPr>
              <a:t>etc</a:t>
            </a:r>
            <a:endParaRPr lang="en-US" sz="1800">
              <a:cs typeface="Calibri" panose="020F0502020204030204"/>
            </a:endParaRPr>
          </a:p>
          <a:p>
            <a:r>
              <a:rPr lang="en-US" sz="1800">
                <a:cs typeface="Calibri" panose="020F0502020204030204"/>
              </a:rPr>
              <a:t>The Larra Chile Program is meant to increase preparation capacity in vulnerable communities prone to natural disasters </a:t>
            </a:r>
          </a:p>
          <a:p>
            <a:r>
              <a:rPr lang="en-US" sz="1800">
                <a:ea typeface="+mn-lt"/>
                <a:cs typeface="+mn-lt"/>
              </a:rPr>
              <a:t>This program seeks to reduce the number of deaths, injuries, and socio-economic impacts from the natural disasters </a:t>
            </a:r>
          </a:p>
          <a:p>
            <a:pPr marL="457200" lvl="1" indent="0">
              <a:buNone/>
            </a:pPr>
            <a:endParaRPr lang="en-US" sz="1800">
              <a:ea typeface="+mn-lt"/>
              <a:cs typeface="+mn-lt"/>
            </a:endParaRPr>
          </a:p>
        </p:txBody>
      </p:sp>
      <p:pic>
        <p:nvPicPr>
          <p:cNvPr id="4" name="Picture 4" descr="A group of people standing in a parking lot&#10;&#10;Description automatically generated">
            <a:extLst>
              <a:ext uri="{FF2B5EF4-FFF2-40B4-BE49-F238E27FC236}">
                <a16:creationId xmlns:a16="http://schemas.microsoft.com/office/drawing/2014/main" id="{767E5091-6C97-444F-AEB3-BFEBC01F1FD4}"/>
              </a:ext>
            </a:extLst>
          </p:cNvPr>
          <p:cNvPicPr>
            <a:picLocks noChangeAspect="1"/>
          </p:cNvPicPr>
          <p:nvPr/>
        </p:nvPicPr>
        <p:blipFill rotWithShape="1">
          <a:blip r:embed="rId3"/>
          <a:srcRect l="15688" r="9436" b="2"/>
          <a:stretch/>
        </p:blipFill>
        <p:spPr>
          <a:xfrm>
            <a:off x="5911532" y="2484255"/>
            <a:ext cx="5150277" cy="3714244"/>
          </a:xfrm>
          <a:prstGeom prst="rect">
            <a:avLst/>
          </a:prstGeom>
        </p:spPr>
      </p:pic>
      <p:sp>
        <p:nvSpPr>
          <p:cNvPr id="30" name="Rectangle 2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71611E-0BA0-4DBE-B83F-232C8C15CC6D}"/>
              </a:ext>
            </a:extLst>
          </p:cNvPr>
          <p:cNvSpPr txBox="1"/>
          <p:nvPr/>
        </p:nvSpPr>
        <p:spPr>
          <a:xfrm>
            <a:off x="5867400" y="6238374"/>
            <a:ext cx="46883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(Chilean Red Cross, Unknown)</a:t>
            </a:r>
            <a:endParaRPr lang="en-US" sz="1200">
              <a:cs typeface="Calibri"/>
            </a:endParaRPr>
          </a:p>
          <a:p>
            <a:pPr algn="l"/>
            <a:endParaRPr lang="en-US" sz="800">
              <a:cs typeface="Calibri"/>
            </a:endParaRPr>
          </a:p>
        </p:txBody>
      </p:sp>
      <p:pic>
        <p:nvPicPr>
          <p:cNvPr id="6" name="Graphic 6" descr="First aid kit with solid fill">
            <a:extLst>
              <a:ext uri="{FF2B5EF4-FFF2-40B4-BE49-F238E27FC236}">
                <a16:creationId xmlns:a16="http://schemas.microsoft.com/office/drawing/2014/main" id="{F9D75A99-7FB0-4CE1-800E-3B0D6380F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0350" y="949694"/>
            <a:ext cx="914400" cy="926690"/>
          </a:xfrm>
          <a:prstGeom prst="rect">
            <a:avLst/>
          </a:prstGeom>
        </p:spPr>
      </p:pic>
      <p:pic>
        <p:nvPicPr>
          <p:cNvPr id="7" name="Graphic 7" descr="Care outline">
            <a:extLst>
              <a:ext uri="{FF2B5EF4-FFF2-40B4-BE49-F238E27FC236}">
                <a16:creationId xmlns:a16="http://schemas.microsoft.com/office/drawing/2014/main" id="{6BB28205-EBBD-4EB6-AE7B-6ABFD38AED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2187" y="943897"/>
            <a:ext cx="914400" cy="914400"/>
          </a:xfrm>
          <a:prstGeom prst="rect">
            <a:avLst/>
          </a:prstGeom>
        </p:spPr>
      </p:pic>
    </p:spTree>
    <p:extLst>
      <p:ext uri="{BB962C8B-B14F-4D97-AF65-F5344CB8AC3E}">
        <p14:creationId xmlns:p14="http://schemas.microsoft.com/office/powerpoint/2010/main" val="297660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436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C5C889-8914-42DA-AFA9-DEDDAB81971B}"/>
              </a:ext>
            </a:extLst>
          </p:cNvPr>
          <p:cNvSpPr>
            <a:spLocks noGrp="1"/>
          </p:cNvSpPr>
          <p:nvPr>
            <p:ph type="title"/>
          </p:nvPr>
        </p:nvSpPr>
        <p:spPr>
          <a:xfrm>
            <a:off x="524256" y="491260"/>
            <a:ext cx="6594189" cy="1625210"/>
          </a:xfrm>
        </p:spPr>
        <p:txBody>
          <a:bodyPr>
            <a:normAutofit/>
          </a:bodyPr>
          <a:lstStyle/>
          <a:p>
            <a:r>
              <a:rPr lang="es-ES" sz="4100" b="1">
                <a:solidFill>
                  <a:srgbClr val="FFFFFF"/>
                </a:solidFill>
                <a:ea typeface="+mj-lt"/>
                <a:cs typeface="+mj-lt"/>
              </a:rPr>
              <a:t>¿Qué es el impacto de COVID en este momento? </a:t>
            </a:r>
            <a:endParaRPr lang="en-US" sz="4100">
              <a:solidFill>
                <a:srgbClr val="FFFFFF"/>
              </a:solidFill>
            </a:endParaRPr>
          </a:p>
        </p:txBody>
      </p:sp>
      <p:pic>
        <p:nvPicPr>
          <p:cNvPr id="4" name="Picture 4" descr="A screen shot of a person&#10;&#10;Description automatically generated">
            <a:extLst>
              <a:ext uri="{FF2B5EF4-FFF2-40B4-BE49-F238E27FC236}">
                <a16:creationId xmlns:a16="http://schemas.microsoft.com/office/drawing/2014/main" id="{D3EC2EBA-39A9-49CB-9635-3A9D2CFAE1DF}"/>
              </a:ext>
            </a:extLst>
          </p:cNvPr>
          <p:cNvPicPr>
            <a:picLocks noChangeAspect="1"/>
          </p:cNvPicPr>
          <p:nvPr/>
        </p:nvPicPr>
        <p:blipFill rotWithShape="1">
          <a:blip r:embed="rId3"/>
          <a:srcRect l="6362" r="4549"/>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3957F2-3244-44FB-BFF2-0CEEDCF1CC39}"/>
              </a:ext>
            </a:extLst>
          </p:cNvPr>
          <p:cNvSpPr>
            <a:spLocks noGrp="1"/>
          </p:cNvSpPr>
          <p:nvPr>
            <p:ph idx="1"/>
          </p:nvPr>
        </p:nvSpPr>
        <p:spPr>
          <a:xfrm>
            <a:off x="7695640" y="1851443"/>
            <a:ext cx="4024580" cy="3555303"/>
          </a:xfrm>
        </p:spPr>
        <p:txBody>
          <a:bodyPr vert="horz" lIns="91440" tIns="45720" rIns="91440" bIns="45720" rtlCol="0" anchor="ctr">
            <a:normAutofit/>
          </a:bodyPr>
          <a:lstStyle/>
          <a:p>
            <a:pPr marL="0" indent="0">
              <a:buNone/>
            </a:pPr>
            <a:r>
              <a:rPr lang="en-US" sz="2000">
                <a:solidFill>
                  <a:srgbClr val="FFFFFF"/>
                </a:solidFill>
                <a:cs typeface="Calibri"/>
              </a:rPr>
              <a:t>-Years of growth for the middle-class have been reversed.</a:t>
            </a:r>
            <a:endParaRPr lang="en-US" sz="2000">
              <a:cs typeface="Calibri"/>
            </a:endParaRPr>
          </a:p>
          <a:p>
            <a:pPr marL="0" indent="0">
              <a:buNone/>
            </a:pPr>
            <a:r>
              <a:rPr lang="en-US" sz="2000">
                <a:solidFill>
                  <a:srgbClr val="FFFFFF"/>
                </a:solidFill>
                <a:cs typeface="Calibri"/>
              </a:rPr>
              <a:t>-As of June of 2020, it was even reported as having the highest confirmed cases-to-population ratio in the entirety of Latin America (NEWS WIRES). </a:t>
            </a:r>
            <a:endParaRPr lang="en-US">
              <a:solidFill>
                <a:srgbClr val="FFFFFF"/>
              </a:solidFill>
              <a:cs typeface="Calibri"/>
            </a:endParaRPr>
          </a:p>
          <a:p>
            <a:pPr marL="0" indent="0">
              <a:buNone/>
            </a:pPr>
            <a:r>
              <a:rPr lang="en-US" sz="2000">
                <a:solidFill>
                  <a:srgbClr val="FFFFFF"/>
                </a:solidFill>
                <a:cs typeface="Calibri"/>
              </a:rPr>
              <a:t>-As of January 17th of 2021, 669,832 cases have been reported and confirmed in Chile (U.S. Mission Chile).</a:t>
            </a:r>
            <a:endParaRPr lang="en-US">
              <a:cs typeface="Calibri"/>
            </a:endParaRPr>
          </a:p>
        </p:txBody>
      </p:sp>
      <p:sp>
        <p:nvSpPr>
          <p:cNvPr id="5" name="TextBox 4">
            <a:extLst>
              <a:ext uri="{FF2B5EF4-FFF2-40B4-BE49-F238E27FC236}">
                <a16:creationId xmlns:a16="http://schemas.microsoft.com/office/drawing/2014/main" id="{975B9203-7904-49FA-867C-5C7AD95A981B}"/>
              </a:ext>
            </a:extLst>
          </p:cNvPr>
          <p:cNvSpPr txBox="1"/>
          <p:nvPr/>
        </p:nvSpPr>
        <p:spPr>
          <a:xfrm>
            <a:off x="302302" y="61609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(NEWS WIRES, 2020)</a:t>
            </a:r>
          </a:p>
        </p:txBody>
      </p:sp>
      <p:pic>
        <p:nvPicPr>
          <p:cNvPr id="6" name="Graphic 6" descr="Face with mask outline">
            <a:extLst>
              <a:ext uri="{FF2B5EF4-FFF2-40B4-BE49-F238E27FC236}">
                <a16:creationId xmlns:a16="http://schemas.microsoft.com/office/drawing/2014/main" id="{1559DD08-1C72-44F6-845F-D6D98D14E5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9977" y="488079"/>
            <a:ext cx="1302327" cy="1302327"/>
          </a:xfrm>
          <a:prstGeom prst="rect">
            <a:avLst/>
          </a:prstGeom>
        </p:spPr>
      </p:pic>
      <p:pic>
        <p:nvPicPr>
          <p:cNvPr id="7" name="Graphic 7" descr="N95 mask outline">
            <a:extLst>
              <a:ext uri="{FF2B5EF4-FFF2-40B4-BE49-F238E27FC236}">
                <a16:creationId xmlns:a16="http://schemas.microsoft.com/office/drawing/2014/main" id="{309905FB-B422-4F40-A7F3-66BC0ADD1F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4741" y="5208591"/>
            <a:ext cx="1136072" cy="1136072"/>
          </a:xfrm>
          <a:prstGeom prst="rect">
            <a:avLst/>
          </a:prstGeom>
        </p:spPr>
      </p:pic>
    </p:spTree>
    <p:extLst>
      <p:ext uri="{BB962C8B-B14F-4D97-AF65-F5344CB8AC3E}">
        <p14:creationId xmlns:p14="http://schemas.microsoft.com/office/powerpoint/2010/main" val="184607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9611-92CC-4B9B-99F4-6E8B937F2875}"/>
              </a:ext>
            </a:extLst>
          </p:cNvPr>
          <p:cNvSpPr>
            <a:spLocks noGrp="1"/>
          </p:cNvSpPr>
          <p:nvPr>
            <p:ph type="title"/>
          </p:nvPr>
        </p:nvSpPr>
        <p:spPr>
          <a:xfrm>
            <a:off x="305192" y="1769"/>
            <a:ext cx="10515600" cy="1325563"/>
          </a:xfrm>
        </p:spPr>
        <p:txBody>
          <a:bodyPr/>
          <a:lstStyle/>
          <a:p>
            <a:r>
              <a:rPr lang="en-US">
                <a:solidFill>
                  <a:schemeClr val="accent4">
                    <a:lumMod val="40000"/>
                    <a:lumOff val="60000"/>
                  </a:schemeClr>
                </a:solidFill>
                <a:latin typeface="Bookman Old Style"/>
                <a:cs typeface="Calibri Light"/>
              </a:rPr>
              <a:t>Works Cited</a:t>
            </a:r>
            <a:endParaRPr lang="en-US">
              <a:solidFill>
                <a:schemeClr val="accent4">
                  <a:lumMod val="40000"/>
                  <a:lumOff val="60000"/>
                </a:schemeClr>
              </a:solidFill>
              <a:latin typeface="Bookman Old Style"/>
            </a:endParaRPr>
          </a:p>
        </p:txBody>
      </p:sp>
      <p:sp>
        <p:nvSpPr>
          <p:cNvPr id="3" name="Content Placeholder 2">
            <a:extLst>
              <a:ext uri="{FF2B5EF4-FFF2-40B4-BE49-F238E27FC236}">
                <a16:creationId xmlns:a16="http://schemas.microsoft.com/office/drawing/2014/main" id="{DCE1F8A6-4445-4B57-B594-7AE9F37DCE1C}"/>
              </a:ext>
            </a:extLst>
          </p:cNvPr>
          <p:cNvSpPr>
            <a:spLocks noGrp="1"/>
          </p:cNvSpPr>
          <p:nvPr>
            <p:ph idx="1"/>
          </p:nvPr>
        </p:nvSpPr>
        <p:spPr>
          <a:xfrm>
            <a:off x="630004" y="1192539"/>
            <a:ext cx="10890736" cy="5208187"/>
          </a:xfrm>
        </p:spPr>
        <p:txBody>
          <a:bodyPr vert="horz" lIns="91440" tIns="45720" rIns="91440" bIns="45720" rtlCol="0" anchor="t">
            <a:noAutofit/>
          </a:bodyPr>
          <a:lstStyle/>
          <a:p>
            <a:pPr>
              <a:buNone/>
            </a:pPr>
            <a:r>
              <a:rPr lang="en-US" sz="1400">
                <a:ea typeface="+mn-lt"/>
                <a:cs typeface="+mn-lt"/>
              </a:rPr>
              <a:t>Bernetti, Martin. “Chile and Earthquake Reconstruction | Catalina May.” </a:t>
            </a:r>
            <a:r>
              <a:rPr lang="en-US" sz="1400" i="1">
                <a:ea typeface="+mn-lt"/>
                <a:cs typeface="+mn-lt"/>
              </a:rPr>
              <a:t>The Guardian</a:t>
            </a:r>
            <a:r>
              <a:rPr lang="en-US" sz="1400">
                <a:ea typeface="+mn-lt"/>
                <a:cs typeface="+mn-lt"/>
              </a:rPr>
              <a:t>, Guardian News and Media, 28 Feb. 2011, </a:t>
            </a:r>
            <a:r>
              <a:rPr lang="en-US" sz="1400">
                <a:ea typeface="+mn-lt"/>
                <a:cs typeface="+mn-lt"/>
                <a:hlinkClick r:id="rId2"/>
              </a:rPr>
              <a:t>www.theguardian.com/commentisfree/cifamerica/2011/feb/28/chile-natural-disasters</a:t>
            </a:r>
            <a:r>
              <a:rPr lang="en-US" sz="1400">
                <a:ea typeface="+mn-lt"/>
                <a:cs typeface="+mn-lt"/>
              </a:rPr>
              <a:t>. </a:t>
            </a:r>
            <a:endParaRPr lang="en-US" sz="1400">
              <a:cs typeface="Calibri"/>
            </a:endParaRPr>
          </a:p>
          <a:p>
            <a:pPr>
              <a:buNone/>
            </a:pPr>
            <a:r>
              <a:rPr lang="en-US" sz="1400">
                <a:ea typeface="+mn-lt"/>
                <a:cs typeface="+mn-lt"/>
              </a:rPr>
              <a:t>Cavallo, Eduardo. “Fuerza Chile.” </a:t>
            </a:r>
            <a:r>
              <a:rPr lang="en-US" sz="1400" i="1">
                <a:ea typeface="+mn-lt"/>
                <a:cs typeface="+mn-lt"/>
              </a:rPr>
              <a:t>Ideas Matter</a:t>
            </a:r>
            <a:r>
              <a:rPr lang="en-US" sz="1400">
                <a:ea typeface="+mn-lt"/>
                <a:cs typeface="+mn-lt"/>
              </a:rPr>
              <a:t>, IBD Improving Lives, 21 Sept. 2015, </a:t>
            </a:r>
            <a:r>
              <a:rPr lang="en-US" sz="1400">
                <a:ea typeface="+mn-lt"/>
                <a:cs typeface="+mn-lt"/>
                <a:hlinkClick r:id="rId3"/>
              </a:rPr>
              <a:t>https://blogs.iadb.org/ideas-matter/en/fuerza-chile/</a:t>
            </a:r>
            <a:endParaRPr lang="en-US" sz="1400">
              <a:cs typeface="Calibri"/>
            </a:endParaRPr>
          </a:p>
          <a:p>
            <a:pPr>
              <a:buNone/>
            </a:pPr>
            <a:r>
              <a:rPr lang="en-US" sz="1400">
                <a:ea typeface="+mn-lt"/>
                <a:cs typeface="+mn-lt"/>
              </a:rPr>
              <a:t>Chile Travel. “Chile Travel.” </a:t>
            </a:r>
            <a:r>
              <a:rPr lang="en-US" sz="1400" i="1">
                <a:ea typeface="+mn-lt"/>
                <a:cs typeface="+mn-lt"/>
              </a:rPr>
              <a:t>Chile Travel</a:t>
            </a:r>
            <a:r>
              <a:rPr lang="en-US" sz="1400">
                <a:ea typeface="+mn-lt"/>
                <a:cs typeface="+mn-lt"/>
              </a:rPr>
              <a:t>, </a:t>
            </a:r>
            <a:r>
              <a:rPr lang="en-US" sz="1400" err="1">
                <a:ea typeface="+mn-lt"/>
                <a:cs typeface="+mn-lt"/>
              </a:rPr>
              <a:t>Ministerio</a:t>
            </a:r>
            <a:r>
              <a:rPr lang="en-US" sz="1400">
                <a:ea typeface="+mn-lt"/>
                <a:cs typeface="+mn-lt"/>
              </a:rPr>
              <a:t> De Economica, Fomento y Turismo, 14 Aug. 2020, </a:t>
            </a:r>
            <a:r>
              <a:rPr lang="en-US" sz="1400">
                <a:ea typeface="+mn-lt"/>
                <a:cs typeface="+mn-lt"/>
                <a:hlinkClick r:id="rId4"/>
              </a:rPr>
              <a:t>https://chile.travel/en/chile-country-of-volcanoes-a-passion-for-these-giants-photography</a:t>
            </a:r>
            <a:endParaRPr lang="en-US" sz="1400">
              <a:ea typeface="+mn-lt"/>
              <a:cs typeface="+mn-lt"/>
            </a:endParaRPr>
          </a:p>
          <a:p>
            <a:pPr marL="0" indent="0">
              <a:buNone/>
            </a:pPr>
            <a:r>
              <a:rPr lang="en-US" sz="1400">
                <a:ea typeface="+mn-lt"/>
                <a:cs typeface="+mn-lt"/>
              </a:rPr>
              <a:t>Chilean Red Cross, Communications Direction. “Chilean Red Cross Responds to Earthquake.” </a:t>
            </a:r>
            <a:r>
              <a:rPr lang="en-US" sz="1400" i="1">
                <a:ea typeface="+mn-lt"/>
                <a:cs typeface="+mn-lt"/>
              </a:rPr>
              <a:t>IFRC</a:t>
            </a:r>
            <a:r>
              <a:rPr lang="en-US" sz="1400">
                <a:ea typeface="+mn-lt"/>
                <a:cs typeface="+mn-lt"/>
              </a:rPr>
              <a:t>, 15 Sept. 2015, </a:t>
            </a:r>
            <a:r>
              <a:rPr lang="en-US" sz="1400">
                <a:ea typeface="+mn-lt"/>
                <a:cs typeface="+mn-lt"/>
                <a:hlinkClick r:id="rId5"/>
              </a:rPr>
              <a:t>www.ifrc.org/fr/nouvelles/nouvelles/americas/chile/chilean-red-cross-responds-to-earthquake-69399/</a:t>
            </a:r>
            <a:r>
              <a:rPr lang="en-US" sz="1400">
                <a:ea typeface="+mn-lt"/>
                <a:cs typeface="+mn-lt"/>
              </a:rPr>
              <a:t>. </a:t>
            </a:r>
          </a:p>
          <a:p>
            <a:pPr>
              <a:buNone/>
            </a:pPr>
            <a:r>
              <a:rPr lang="en-US" sz="1400">
                <a:ea typeface="+mn-lt"/>
                <a:cs typeface="+mn-lt"/>
              </a:rPr>
              <a:t>“Chile - Traveler View.” </a:t>
            </a:r>
            <a:r>
              <a:rPr lang="en-US" sz="1400" i="1">
                <a:ea typeface="+mn-lt"/>
                <a:cs typeface="+mn-lt"/>
              </a:rPr>
              <a:t>Centers for Disease Control and Prevention</a:t>
            </a:r>
            <a:r>
              <a:rPr lang="en-US" sz="1400">
                <a:ea typeface="+mn-lt"/>
                <a:cs typeface="+mn-lt"/>
              </a:rPr>
              <a:t>, Centers for Disease Control and Prevention,  </a:t>
            </a:r>
            <a:r>
              <a:rPr lang="en-US" sz="1400">
                <a:ea typeface="+mn-lt"/>
                <a:cs typeface="+mn-lt"/>
                <a:hlinkClick r:id="rId6"/>
              </a:rPr>
              <a:t>https://wwwnc.cdc.gov/travel/destinations/traveler/none/chile</a:t>
            </a:r>
            <a:endParaRPr lang="en-US" sz="1400">
              <a:cs typeface="Calibri"/>
            </a:endParaRPr>
          </a:p>
          <a:p>
            <a:pPr>
              <a:buNone/>
            </a:pPr>
            <a:r>
              <a:rPr lang="en-US" sz="1400" err="1">
                <a:ea typeface="+mn-lt"/>
                <a:cs typeface="+mn-lt"/>
              </a:rPr>
              <a:t>Dabda</a:t>
            </a:r>
            <a:r>
              <a:rPr lang="en-US" sz="1400">
                <a:ea typeface="+mn-lt"/>
                <a:cs typeface="+mn-lt"/>
              </a:rPr>
              <a:t>, Charles. “The Greatest Canadian Flag Debate .” </a:t>
            </a:r>
            <a:r>
              <a:rPr lang="en-US" sz="1400" i="1">
                <a:ea typeface="+mn-lt"/>
                <a:cs typeface="+mn-lt"/>
              </a:rPr>
              <a:t>McGill</a:t>
            </a:r>
            <a:r>
              <a:rPr lang="en-US" sz="1400">
                <a:ea typeface="+mn-lt"/>
                <a:cs typeface="+mn-lt"/>
              </a:rPr>
              <a:t>, 10 Apr. 2018, blogs.mcgill.ca/hist203momentsthatmatter/2018/04/10/the-great-canadian-flag-debate/. </a:t>
            </a:r>
          </a:p>
          <a:p>
            <a:pPr>
              <a:buNone/>
            </a:pPr>
            <a:r>
              <a:rPr lang="en-US" sz="1400">
                <a:ea typeface="+mn-lt"/>
                <a:cs typeface="+mn-lt"/>
              </a:rPr>
              <a:t>Earthquakes world health organization, </a:t>
            </a:r>
            <a:r>
              <a:rPr lang="en-US" sz="1400">
                <a:ea typeface="+mn-lt"/>
                <a:cs typeface="+mn-lt"/>
                <a:hlinkClick r:id="rId7"/>
              </a:rPr>
              <a:t>https://www.who.int/health-topics/earthquakes#tab=tab_1</a:t>
            </a:r>
            <a:endParaRPr lang="en-US"/>
          </a:p>
          <a:p>
            <a:pPr marL="0" indent="0">
              <a:buNone/>
            </a:pPr>
            <a:r>
              <a:rPr lang="en-US" sz="1400">
                <a:ea typeface="+mn-lt"/>
                <a:cs typeface="+mn-lt"/>
              </a:rPr>
              <a:t>Fredes, Marco. “Earthquake in Santiago.” </a:t>
            </a:r>
            <a:r>
              <a:rPr lang="en-US" sz="1400" i="1">
                <a:ea typeface="+mn-lt"/>
                <a:cs typeface="+mn-lt"/>
              </a:rPr>
              <a:t>Boston.Com</a:t>
            </a:r>
            <a:r>
              <a:rPr lang="en-US" sz="1400">
                <a:ea typeface="+mn-lt"/>
                <a:cs typeface="+mn-lt"/>
              </a:rPr>
              <a:t>, 27 Feb. 2010, </a:t>
            </a:r>
            <a:r>
              <a:rPr lang="en-US" sz="1400">
                <a:ea typeface="+mn-lt"/>
                <a:cs typeface="+mn-lt"/>
                <a:hlinkClick r:id="rId8"/>
              </a:rPr>
              <a:t>http://archive.boston.com/bigpicture/2010/02/earthquake_in_chile.html</a:t>
            </a:r>
            <a:endParaRPr lang="en-US" sz="1400">
              <a:ea typeface="+mn-lt"/>
              <a:cs typeface="+mn-lt"/>
            </a:endParaRPr>
          </a:p>
          <a:p>
            <a:pPr>
              <a:buNone/>
            </a:pPr>
            <a:r>
              <a:rPr lang="en-US" sz="1400">
                <a:ea typeface="+mn-lt"/>
                <a:cs typeface="+mn-lt"/>
              </a:rPr>
              <a:t>Garro, Jonathan. “Chile Earthquake Recovery.” </a:t>
            </a:r>
            <a:r>
              <a:rPr lang="en-US" sz="1400" i="1">
                <a:ea typeface="+mn-lt"/>
                <a:cs typeface="+mn-lt"/>
              </a:rPr>
              <a:t>Chile Earthquake Recovery · NGO Aid Map</a:t>
            </a:r>
            <a:r>
              <a:rPr lang="en-US" sz="1400">
                <a:ea typeface="+mn-lt"/>
                <a:cs typeface="+mn-lt"/>
              </a:rPr>
              <a:t>, 31 Mar. 2016, </a:t>
            </a:r>
            <a:r>
              <a:rPr lang="en-US" sz="1400">
                <a:ea typeface="+mn-lt"/>
                <a:cs typeface="+mn-lt"/>
                <a:hlinkClick r:id="rId9"/>
              </a:rPr>
              <a:t>www.ngoaidmap.org/projects/17979</a:t>
            </a:r>
            <a:r>
              <a:rPr lang="en-US" sz="1400">
                <a:ea typeface="+mn-lt"/>
                <a:cs typeface="+mn-lt"/>
              </a:rPr>
              <a:t>. </a:t>
            </a:r>
          </a:p>
          <a:p>
            <a:pPr>
              <a:buNone/>
            </a:pPr>
            <a:r>
              <a:rPr lang="en-US" sz="1400">
                <a:ea typeface="+mn-lt"/>
                <a:cs typeface="+mn-lt"/>
              </a:rPr>
              <a:t>Guzman, Daniela. “After Earthquakes and Volcanoes, Chile Is Threatened by New Natural Disaster.” </a:t>
            </a:r>
            <a:r>
              <a:rPr lang="en-US" sz="1400" i="1">
                <a:ea typeface="+mn-lt"/>
                <a:cs typeface="+mn-lt"/>
              </a:rPr>
              <a:t>Bloomberg.com</a:t>
            </a:r>
            <a:r>
              <a:rPr lang="en-US" sz="1400">
                <a:ea typeface="+mn-lt"/>
                <a:cs typeface="+mn-lt"/>
              </a:rPr>
              <a:t>, Bloomberg, 5 Feb. 2019, </a:t>
            </a:r>
            <a:r>
              <a:rPr lang="en-US" sz="1400">
                <a:ea typeface="+mn-lt"/>
                <a:cs typeface="+mn-lt"/>
                <a:hlinkClick r:id="rId10"/>
              </a:rPr>
              <a:t>www.bloomberg.com/news/articles/2019-02-25/land-of-earthquakes-and-volcanoes-threatened-by-a-new-scourge</a:t>
            </a:r>
            <a:r>
              <a:rPr lang="en-US" sz="1400">
                <a:ea typeface="+mn-lt"/>
                <a:cs typeface="+mn-lt"/>
              </a:rPr>
              <a:t>. </a:t>
            </a:r>
          </a:p>
          <a:p>
            <a:pPr>
              <a:buNone/>
            </a:pPr>
            <a:r>
              <a:rPr lang="en-US" sz="1400">
                <a:ea typeface="+mn-lt"/>
                <a:cs typeface="+mn-lt"/>
              </a:rPr>
              <a:t>Hispanic Countries, Wikipedia. “Hispanic Term .” </a:t>
            </a:r>
            <a:r>
              <a:rPr lang="en-US" sz="1400" i="1">
                <a:ea typeface="+mn-lt"/>
                <a:cs typeface="+mn-lt"/>
              </a:rPr>
              <a:t>RBIRD</a:t>
            </a:r>
            <a:r>
              <a:rPr lang="en-US" sz="1400">
                <a:ea typeface="+mn-lt"/>
                <a:cs typeface="+mn-lt"/>
              </a:rPr>
              <a:t>, 16 Apr. 2007, </a:t>
            </a:r>
            <a:r>
              <a:rPr lang="en-US" sz="1400">
                <a:ea typeface="+mn-lt"/>
                <a:cs typeface="+mn-lt"/>
                <a:hlinkClick r:id="rId11"/>
              </a:rPr>
              <a:t>https://rbird.com/movabletype/askmarivi/archives/hispanic-term-update.php</a:t>
            </a:r>
            <a:endParaRPr lang="en-US" sz="1400">
              <a:ea typeface="+mn-lt"/>
              <a:cs typeface="+mn-lt"/>
            </a:endParaRPr>
          </a:p>
        </p:txBody>
      </p:sp>
    </p:spTree>
    <p:extLst>
      <p:ext uri="{BB962C8B-B14F-4D97-AF65-F5344CB8AC3E}">
        <p14:creationId xmlns:p14="http://schemas.microsoft.com/office/powerpoint/2010/main" val="2489241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4727A-2C6B-4463-B92E-1535A38B32A2}"/>
              </a:ext>
            </a:extLst>
          </p:cNvPr>
          <p:cNvSpPr>
            <a:spLocks noGrp="1"/>
          </p:cNvSpPr>
          <p:nvPr>
            <p:ph type="title"/>
          </p:nvPr>
        </p:nvSpPr>
        <p:spPr>
          <a:xfrm>
            <a:off x="477981" y="1122363"/>
            <a:ext cx="4023360" cy="3204134"/>
          </a:xfrm>
        </p:spPr>
        <p:txBody>
          <a:bodyPr vert="horz" lIns="91440" tIns="45720" rIns="91440" bIns="45720" rtlCol="0" anchor="b">
            <a:normAutofit/>
          </a:bodyPr>
          <a:lstStyle/>
          <a:p>
            <a:br>
              <a:rPr lang="en-US" sz="3200"/>
            </a:br>
            <a:r>
              <a:rPr lang="en-US" sz="3200" b="1"/>
              <a:t>How are Hispanic countries/cities facing and solving the problems challenging their communities?</a:t>
            </a:r>
            <a:r>
              <a:rPr lang="en-US" sz="3200"/>
              <a:t> </a:t>
            </a:r>
          </a:p>
        </p:txBody>
      </p:sp>
      <p:sp>
        <p:nvSpPr>
          <p:cNvPr id="10" name="Rectangle 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3" descr="Map&#10;&#10;Description automatically generated">
            <a:extLst>
              <a:ext uri="{FF2B5EF4-FFF2-40B4-BE49-F238E27FC236}">
                <a16:creationId xmlns:a16="http://schemas.microsoft.com/office/drawing/2014/main" id="{6A07C02E-07EF-4200-9886-45D9DA41AC1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50610" b="-1"/>
          <a:stretch/>
        </p:blipFill>
        <p:spPr>
          <a:xfrm>
            <a:off x="4868487" y="10"/>
            <a:ext cx="7323513" cy="6857990"/>
          </a:xfrm>
          <a:prstGeom prst="rect">
            <a:avLst/>
          </a:prstGeom>
        </p:spPr>
      </p:pic>
      <p:sp>
        <p:nvSpPr>
          <p:cNvPr id="6" name="TextBox 5">
            <a:extLst>
              <a:ext uri="{FF2B5EF4-FFF2-40B4-BE49-F238E27FC236}">
                <a16:creationId xmlns:a16="http://schemas.microsoft.com/office/drawing/2014/main" id="{522059EA-ED59-438D-91D7-294FD674CF93}"/>
              </a:ext>
            </a:extLst>
          </p:cNvPr>
          <p:cNvSpPr txBox="1"/>
          <p:nvPr/>
        </p:nvSpPr>
        <p:spPr>
          <a:xfrm>
            <a:off x="10282844" y="6594377"/>
            <a:ext cx="3715753"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ea typeface="+mn-lt"/>
                <a:cs typeface="+mn-lt"/>
              </a:rPr>
              <a:t>(Hispanic Countries, Unknown)</a:t>
            </a:r>
            <a:endParaRPr lang="en-US" sz="1050" i="1">
              <a:solidFill>
                <a:schemeClr val="bg1"/>
              </a:solidFill>
              <a:ea typeface="+mn-lt"/>
              <a:cs typeface="+mn-lt"/>
            </a:endParaRPr>
          </a:p>
          <a:p>
            <a:endParaRPr lang="en-US" sz="900">
              <a:ea typeface="+mn-lt"/>
              <a:cs typeface="+mn-lt"/>
            </a:endParaRPr>
          </a:p>
          <a:p>
            <a:endParaRPr lang="en-US" sz="900">
              <a:solidFill>
                <a:schemeClr val="bg1"/>
              </a:solidFill>
              <a:cs typeface="Calibri"/>
            </a:endParaRPr>
          </a:p>
        </p:txBody>
      </p:sp>
    </p:spTree>
    <p:extLst>
      <p:ext uri="{BB962C8B-B14F-4D97-AF65-F5344CB8AC3E}">
        <p14:creationId xmlns:p14="http://schemas.microsoft.com/office/powerpoint/2010/main" val="267578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9611-92CC-4B9B-99F4-6E8B937F2875}"/>
              </a:ext>
            </a:extLst>
          </p:cNvPr>
          <p:cNvSpPr>
            <a:spLocks noGrp="1"/>
          </p:cNvSpPr>
          <p:nvPr>
            <p:ph type="title"/>
          </p:nvPr>
        </p:nvSpPr>
        <p:spPr>
          <a:xfrm>
            <a:off x="276961" y="1248"/>
            <a:ext cx="10515600" cy="1325563"/>
          </a:xfrm>
        </p:spPr>
        <p:txBody>
          <a:bodyPr/>
          <a:lstStyle/>
          <a:p>
            <a:r>
              <a:rPr lang="en-US">
                <a:solidFill>
                  <a:schemeClr val="accent4">
                    <a:lumMod val="40000"/>
                    <a:lumOff val="60000"/>
                  </a:schemeClr>
                </a:solidFill>
                <a:latin typeface="Bookman Old Style"/>
                <a:cs typeface="Calibri Light"/>
              </a:rPr>
              <a:t>Works Cited</a:t>
            </a:r>
            <a:endParaRPr lang="en-US">
              <a:solidFill>
                <a:schemeClr val="accent4">
                  <a:lumMod val="40000"/>
                  <a:lumOff val="60000"/>
                </a:schemeClr>
              </a:solidFill>
              <a:latin typeface="Bookman Old Style"/>
            </a:endParaRPr>
          </a:p>
        </p:txBody>
      </p:sp>
      <p:sp>
        <p:nvSpPr>
          <p:cNvPr id="3" name="Content Placeholder 2">
            <a:extLst>
              <a:ext uri="{FF2B5EF4-FFF2-40B4-BE49-F238E27FC236}">
                <a16:creationId xmlns:a16="http://schemas.microsoft.com/office/drawing/2014/main" id="{DCE1F8A6-4445-4B57-B594-7AE9F37DCE1C}"/>
              </a:ext>
            </a:extLst>
          </p:cNvPr>
          <p:cNvSpPr>
            <a:spLocks noGrp="1"/>
          </p:cNvSpPr>
          <p:nvPr>
            <p:ph idx="1"/>
          </p:nvPr>
        </p:nvSpPr>
        <p:spPr>
          <a:xfrm>
            <a:off x="643134" y="1153688"/>
            <a:ext cx="10514916" cy="5377142"/>
          </a:xfrm>
        </p:spPr>
        <p:txBody>
          <a:bodyPr vert="horz" lIns="91440" tIns="45720" rIns="91440" bIns="45720" rtlCol="0" anchor="t">
            <a:noAutofit/>
          </a:bodyPr>
          <a:lstStyle/>
          <a:p>
            <a:pPr>
              <a:buNone/>
            </a:pPr>
            <a:r>
              <a:rPr lang="en-US" sz="1400">
                <a:ea typeface="+mn-lt"/>
                <a:cs typeface="+mn-lt"/>
              </a:rPr>
              <a:t>Lang, Gideon. “Dramatic Volcanic Eruption in Chile.” </a:t>
            </a:r>
            <a:r>
              <a:rPr lang="en-US" sz="1400" i="1">
                <a:ea typeface="+mn-lt"/>
                <a:cs typeface="+mn-lt"/>
              </a:rPr>
              <a:t>BBC News</a:t>
            </a:r>
            <a:r>
              <a:rPr lang="en-US" sz="1400">
                <a:ea typeface="+mn-lt"/>
                <a:cs typeface="+mn-lt"/>
              </a:rPr>
              <a:t>, BBC, 3 Mar. 2015, </a:t>
            </a:r>
            <a:r>
              <a:rPr lang="en-US" sz="1400">
                <a:ea typeface="+mn-lt"/>
                <a:cs typeface="+mn-lt"/>
                <a:hlinkClick r:id="rId2"/>
              </a:rPr>
              <a:t>www.bbc.com/news/av/world-latin-america-31721795</a:t>
            </a:r>
            <a:r>
              <a:rPr lang="en-US" sz="1400">
                <a:ea typeface="+mn-lt"/>
                <a:cs typeface="+mn-lt"/>
              </a:rPr>
              <a:t>. </a:t>
            </a:r>
          </a:p>
          <a:p>
            <a:pPr>
              <a:buNone/>
            </a:pPr>
            <a:r>
              <a:rPr lang="en-US" sz="1400">
                <a:ea typeface="+mn-lt"/>
                <a:cs typeface="+mn-lt"/>
              </a:rPr>
              <a:t>Litner , Andy. “Compare Canada to Chile .” </a:t>
            </a:r>
            <a:r>
              <a:rPr lang="en-US" sz="1400" i="1">
                <a:ea typeface="+mn-lt"/>
                <a:cs typeface="+mn-lt"/>
              </a:rPr>
              <a:t>Compare Canada To Chile</a:t>
            </a:r>
            <a:r>
              <a:rPr lang="en-US" sz="1400">
                <a:ea typeface="+mn-lt"/>
                <a:cs typeface="+mn-lt"/>
              </a:rPr>
              <a:t>, 2021, </a:t>
            </a:r>
            <a:r>
              <a:rPr lang="en-US" sz="1400">
                <a:ea typeface="+mn-lt"/>
                <a:cs typeface="+mn-lt"/>
                <a:hlinkClick r:id="rId3"/>
              </a:rPr>
              <a:t>www.ifitweremyhome.com/compare/CA/CL</a:t>
            </a:r>
            <a:r>
              <a:rPr lang="en-US" sz="1400">
                <a:ea typeface="+mn-lt"/>
                <a:cs typeface="+mn-lt"/>
              </a:rPr>
              <a:t>. </a:t>
            </a:r>
          </a:p>
          <a:p>
            <a:pPr>
              <a:buNone/>
            </a:pPr>
            <a:r>
              <a:rPr lang="en-US" sz="1400">
                <a:ea typeface="+mn-lt"/>
                <a:cs typeface="+mn-lt"/>
              </a:rPr>
              <a:t>Main, Diego. </a:t>
            </a:r>
            <a:r>
              <a:rPr lang="en-US" sz="1400" i="1">
                <a:ea typeface="+mn-lt"/>
                <a:cs typeface="+mn-lt"/>
              </a:rPr>
              <a:t>Calbuco Volcano in Southern Chile</a:t>
            </a:r>
            <a:r>
              <a:rPr lang="en-US" sz="1400">
                <a:ea typeface="+mn-lt"/>
                <a:cs typeface="+mn-lt"/>
              </a:rPr>
              <a:t>. 22 April,  </a:t>
            </a:r>
            <a:r>
              <a:rPr lang="en-US" sz="1400">
                <a:ea typeface="+mn-lt"/>
                <a:cs typeface="+mn-lt"/>
                <a:hlinkClick r:id="rId4"/>
              </a:rPr>
              <a:t>https://www.pri.org/stories/chiles-calbuco-volcano-eruption-absolutely-spectacular-photos</a:t>
            </a:r>
            <a:endParaRPr lang="en-US">
              <a:cs typeface="Calibri"/>
            </a:endParaRPr>
          </a:p>
          <a:p>
            <a:pPr>
              <a:buNone/>
            </a:pPr>
            <a:r>
              <a:rPr lang="en-US" sz="1400">
                <a:ea typeface="+mn-lt"/>
                <a:cs typeface="+mn-lt"/>
              </a:rPr>
              <a:t>“Map-Hispanic Countries.” </a:t>
            </a:r>
            <a:r>
              <a:rPr lang="en-US" sz="1400" i="1">
                <a:ea typeface="+mn-lt"/>
                <a:cs typeface="+mn-lt"/>
              </a:rPr>
              <a:t>Wikipedia</a:t>
            </a:r>
            <a:r>
              <a:rPr lang="en-US" sz="1400">
                <a:ea typeface="+mn-lt"/>
                <a:cs typeface="+mn-lt"/>
              </a:rPr>
              <a:t>, </a:t>
            </a:r>
            <a:r>
              <a:rPr lang="en-US" sz="1400">
                <a:ea typeface="+mn-lt"/>
                <a:cs typeface="+mn-lt"/>
                <a:hlinkClick r:id="rId5"/>
              </a:rPr>
              <a:t>https://en.wikipedia.org/wiki/File:Map-Hispanic_countries.png</a:t>
            </a:r>
            <a:endParaRPr lang="en-US" sz="1400">
              <a:ea typeface="+mn-lt"/>
              <a:cs typeface="+mn-lt"/>
            </a:endParaRPr>
          </a:p>
          <a:p>
            <a:pPr>
              <a:buNone/>
            </a:pPr>
            <a:r>
              <a:rPr lang="en-US" sz="1400">
                <a:ea typeface="+mn-lt"/>
                <a:cs typeface="+mn-lt"/>
              </a:rPr>
              <a:t>Messer, A'ndrea Elyse. “Study of Chilean Quake Shows Potential for Future Earthquake.” </a:t>
            </a:r>
            <a:r>
              <a:rPr lang="en-US" sz="1400" i="1">
                <a:ea typeface="+mn-lt"/>
                <a:cs typeface="+mn-lt"/>
              </a:rPr>
              <a:t>Penn State News</a:t>
            </a:r>
            <a:r>
              <a:rPr lang="en-US" sz="1400">
                <a:ea typeface="+mn-lt"/>
                <a:cs typeface="+mn-lt"/>
              </a:rPr>
              <a:t>, 13 Aug. 2014, </a:t>
            </a:r>
            <a:r>
              <a:rPr lang="en-US" sz="1400">
                <a:ea typeface="+mn-lt"/>
                <a:cs typeface="+mn-lt"/>
                <a:hlinkClick r:id="rId6"/>
              </a:rPr>
              <a:t>https://news.psu.edu/st/322766/2014/08/13/research/study-chilean-quake-shows-potential-future-earthquake</a:t>
            </a:r>
            <a:r>
              <a:rPr lang="en-US" sz="1400">
                <a:ea typeface="+mn-lt"/>
                <a:cs typeface="+mn-lt"/>
              </a:rPr>
              <a:t> </a:t>
            </a:r>
          </a:p>
          <a:p>
            <a:pPr>
              <a:buNone/>
            </a:pPr>
            <a:r>
              <a:rPr lang="en-US" sz="1400" err="1">
                <a:ea typeface="+mn-lt"/>
                <a:cs typeface="+mn-lt"/>
              </a:rPr>
              <a:t>Pisarenko</a:t>
            </a:r>
            <a:r>
              <a:rPr lang="en-US" sz="1400">
                <a:ea typeface="+mn-lt"/>
                <a:cs typeface="+mn-lt"/>
              </a:rPr>
              <a:t>, Natacha. “Chile Earthquake of 2010.” </a:t>
            </a:r>
            <a:r>
              <a:rPr lang="en-US" sz="1400" i="1">
                <a:ea typeface="+mn-lt"/>
                <a:cs typeface="+mn-lt"/>
              </a:rPr>
              <a:t>Britannica </a:t>
            </a:r>
            <a:r>
              <a:rPr lang="en-US" sz="1400">
                <a:ea typeface="+mn-lt"/>
                <a:cs typeface="+mn-lt"/>
              </a:rPr>
              <a:t>, Richard Pallardy , 2 Mar. 2010, </a:t>
            </a:r>
            <a:r>
              <a:rPr lang="en-US" sz="1400">
                <a:ea typeface="+mn-lt"/>
                <a:cs typeface="+mn-lt"/>
                <a:hlinkClick r:id="rId7"/>
              </a:rPr>
              <a:t>www.britannica.com/event/Chile-earthquake-of-2010</a:t>
            </a:r>
            <a:r>
              <a:rPr lang="en-US" sz="1400">
                <a:ea typeface="+mn-lt"/>
                <a:cs typeface="+mn-lt"/>
              </a:rPr>
              <a:t>. </a:t>
            </a:r>
            <a:endParaRPr lang="en-US" sz="1400">
              <a:cs typeface="Calibri"/>
            </a:endParaRPr>
          </a:p>
          <a:p>
            <a:pPr>
              <a:buNone/>
            </a:pPr>
            <a:r>
              <a:rPr lang="en-US" sz="1400">
                <a:ea typeface="+mn-lt"/>
                <a:cs typeface="+mn-lt"/>
              </a:rPr>
              <a:t>Pizarro, Alejandro. “2015 Coquimbo Earthquake.” </a:t>
            </a:r>
            <a:r>
              <a:rPr lang="en-US" sz="1400" i="1">
                <a:ea typeface="+mn-lt"/>
                <a:cs typeface="+mn-lt"/>
              </a:rPr>
              <a:t>CBS News</a:t>
            </a:r>
            <a:r>
              <a:rPr lang="en-US" sz="1400">
                <a:ea typeface="+mn-lt"/>
                <a:cs typeface="+mn-lt"/>
              </a:rPr>
              <a:t>, Coquimbo, Chile, 17 Sept. 2015, </a:t>
            </a:r>
            <a:r>
              <a:rPr lang="en-US" sz="1400">
                <a:ea typeface="+mn-lt"/>
                <a:cs typeface="+mn-lt"/>
                <a:hlinkClick r:id="rId8"/>
              </a:rPr>
              <a:t>www.cbsnews.com/news/death-toll-from-chile-earthquake-rises-1-</a:t>
            </a:r>
            <a:endParaRPr lang="en-US" sz="1400">
              <a:ea typeface="+mn-lt"/>
              <a:cs typeface="+mn-lt"/>
            </a:endParaRPr>
          </a:p>
          <a:p>
            <a:pPr>
              <a:buNone/>
            </a:pPr>
            <a:r>
              <a:rPr lang="en-US" sz="1400">
                <a:ea typeface="+mn-lt"/>
                <a:cs typeface="+mn-lt"/>
              </a:rPr>
              <a:t>Smith , Whitney. “Flag of Chile .” </a:t>
            </a:r>
            <a:r>
              <a:rPr lang="en-US" sz="1400" i="1">
                <a:ea typeface="+mn-lt"/>
                <a:cs typeface="+mn-lt"/>
              </a:rPr>
              <a:t>Britannica </a:t>
            </a:r>
            <a:r>
              <a:rPr lang="en-US" sz="1400">
                <a:ea typeface="+mn-lt"/>
                <a:cs typeface="+mn-lt"/>
              </a:rPr>
              <a:t>, 2 Feb. 2001, </a:t>
            </a:r>
            <a:r>
              <a:rPr lang="en-US" sz="1400">
                <a:ea typeface="+mn-lt"/>
                <a:cs typeface="+mn-lt"/>
                <a:hlinkClick r:id="rId9"/>
              </a:rPr>
              <a:t>www.britannica.com/topic/flag-of-Chile/additional-info#history</a:t>
            </a:r>
            <a:r>
              <a:rPr lang="en-US" sz="1400">
                <a:ea typeface="+mn-lt"/>
                <a:cs typeface="+mn-lt"/>
              </a:rPr>
              <a:t>. </a:t>
            </a:r>
          </a:p>
          <a:p>
            <a:pPr>
              <a:buNone/>
            </a:pPr>
            <a:r>
              <a:rPr lang="en-US" sz="1400">
                <a:ea typeface="+mn-lt"/>
                <a:cs typeface="+mn-lt"/>
              </a:rPr>
              <a:t>Sylvester, Phil. “Natural Disasters and Other Hazards in Chile.” </a:t>
            </a:r>
            <a:r>
              <a:rPr lang="en-US" sz="1400" i="1">
                <a:ea typeface="+mn-lt"/>
                <a:cs typeface="+mn-lt"/>
              </a:rPr>
              <a:t>World Nomads</a:t>
            </a:r>
            <a:r>
              <a:rPr lang="en-US" sz="1400">
                <a:ea typeface="+mn-lt"/>
                <a:cs typeface="+mn-lt"/>
              </a:rPr>
              <a:t>, World Nomads, 17 July 2018, </a:t>
            </a:r>
            <a:r>
              <a:rPr lang="en-US" sz="1400">
                <a:ea typeface="+mn-lt"/>
                <a:cs typeface="+mn-lt"/>
                <a:hlinkClick r:id="rId10"/>
              </a:rPr>
              <a:t>www.worldnomads.com/travel-safety/south-america/chile/chile-natural-disasters-and-other-concerns</a:t>
            </a:r>
            <a:r>
              <a:rPr lang="en-US" sz="1400">
                <a:ea typeface="+mn-lt"/>
                <a:cs typeface="+mn-lt"/>
              </a:rPr>
              <a:t>. </a:t>
            </a:r>
          </a:p>
          <a:p>
            <a:pPr>
              <a:buNone/>
            </a:pPr>
            <a:r>
              <a:rPr lang="en-US" sz="1400">
                <a:ea typeface="+mn-lt"/>
                <a:cs typeface="+mn-lt"/>
              </a:rPr>
              <a:t>Taylor, Alan. “The Aftermath of Chile's Earthquake.” </a:t>
            </a:r>
            <a:r>
              <a:rPr lang="en-US" sz="1400" i="1">
                <a:ea typeface="+mn-lt"/>
                <a:cs typeface="+mn-lt"/>
              </a:rPr>
              <a:t>The Atlantic</a:t>
            </a:r>
            <a:r>
              <a:rPr lang="en-US" sz="1400">
                <a:ea typeface="+mn-lt"/>
                <a:cs typeface="+mn-lt"/>
              </a:rPr>
              <a:t>, Atlantic Media Company, 3 Apr. 2014, </a:t>
            </a:r>
            <a:r>
              <a:rPr lang="en-US" sz="1400">
                <a:ea typeface="+mn-lt"/>
                <a:cs typeface="+mn-lt"/>
                <a:hlinkClick r:id="rId11"/>
              </a:rPr>
              <a:t>www.theatlantic.com/photo/2014/04/the-aftermath-of-chiles-earthquake/100709/</a:t>
            </a:r>
            <a:r>
              <a:rPr lang="en-US" sz="1400">
                <a:ea typeface="+mn-lt"/>
                <a:cs typeface="+mn-lt"/>
              </a:rPr>
              <a:t>. </a:t>
            </a:r>
          </a:p>
          <a:p>
            <a:pPr>
              <a:buNone/>
            </a:pPr>
            <a:r>
              <a:rPr lang="en-US" sz="1400" i="1">
                <a:ea typeface="+mn-lt"/>
                <a:cs typeface="+mn-lt"/>
              </a:rPr>
              <a:t>USGS Earthquake Hazards Program</a:t>
            </a:r>
            <a:r>
              <a:rPr lang="en-US" sz="1400">
                <a:ea typeface="+mn-lt"/>
                <a:cs typeface="+mn-lt"/>
              </a:rPr>
              <a:t>, </a:t>
            </a:r>
            <a:r>
              <a:rPr lang="en-US" sz="1400">
                <a:ea typeface="+mn-lt"/>
                <a:cs typeface="+mn-lt"/>
                <a:hlinkClick r:id="rId12"/>
              </a:rPr>
              <a:t>https://earthquake.usgs.gov/earthquakes/eventpage/us7000d18q/executive</a:t>
            </a:r>
            <a:endParaRPr lang="en-US" sz="1400">
              <a:ea typeface="+mn-lt"/>
              <a:cs typeface="+mn-lt"/>
            </a:endParaRPr>
          </a:p>
          <a:p>
            <a:pPr>
              <a:buNone/>
            </a:pPr>
            <a:r>
              <a:rPr lang="en-US" sz="1400">
                <a:ea typeface="+mn-lt"/>
                <a:cs typeface="+mn-lt"/>
              </a:rPr>
              <a:t>U.S. Mission Chile. “COVID-19 in Chile: Information for American Citizens.” </a:t>
            </a:r>
            <a:r>
              <a:rPr lang="en-US" sz="1400" i="1">
                <a:ea typeface="+mn-lt"/>
                <a:cs typeface="+mn-lt"/>
              </a:rPr>
              <a:t>Usembassy</a:t>
            </a:r>
            <a:r>
              <a:rPr lang="en-US" sz="1400">
                <a:ea typeface="+mn-lt"/>
                <a:cs typeface="+mn-lt"/>
              </a:rPr>
              <a:t>, 6 Jan. 2021, cl.usembassy.gov/covid-19-information/. </a:t>
            </a:r>
          </a:p>
          <a:p>
            <a:pPr>
              <a:buNone/>
            </a:pPr>
            <a:r>
              <a:rPr lang="en-US" sz="1400">
                <a:ea typeface="+mn-lt"/>
                <a:cs typeface="+mn-lt"/>
              </a:rPr>
              <a:t>“Volcanoes.” </a:t>
            </a:r>
            <a:r>
              <a:rPr lang="en-US" sz="1400" i="1">
                <a:ea typeface="+mn-lt"/>
                <a:cs typeface="+mn-lt"/>
              </a:rPr>
              <a:t>Volcanoes | Ready.gov</a:t>
            </a:r>
            <a:r>
              <a:rPr lang="en-US" sz="1400">
                <a:ea typeface="+mn-lt"/>
                <a:cs typeface="+mn-lt"/>
              </a:rPr>
              <a:t>, 11 Oct. 2020, </a:t>
            </a:r>
            <a:r>
              <a:rPr lang="en-US" sz="1400">
                <a:ea typeface="+mn-lt"/>
                <a:cs typeface="+mn-lt"/>
                <a:hlinkClick r:id="rId13"/>
              </a:rPr>
              <a:t>www.ready.gov/volcanoes</a:t>
            </a:r>
            <a:r>
              <a:rPr lang="en-US" sz="1400">
                <a:ea typeface="+mn-lt"/>
                <a:cs typeface="+mn-lt"/>
              </a:rPr>
              <a:t>. </a:t>
            </a:r>
            <a:endParaRPr lang="en-US" sz="1400"/>
          </a:p>
        </p:txBody>
      </p:sp>
    </p:spTree>
    <p:extLst>
      <p:ext uri="{BB962C8B-B14F-4D97-AF65-F5344CB8AC3E}">
        <p14:creationId xmlns:p14="http://schemas.microsoft.com/office/powerpoint/2010/main" val="330512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22D3-698F-4CE0-9EB9-5E42CF6FD886}"/>
              </a:ext>
            </a:extLst>
          </p:cNvPr>
          <p:cNvSpPr>
            <a:spLocks noGrp="1"/>
          </p:cNvSpPr>
          <p:nvPr>
            <p:ph type="title"/>
          </p:nvPr>
        </p:nvSpPr>
        <p:spPr>
          <a:xfrm>
            <a:off x="652325" y="1892087"/>
            <a:ext cx="3921094" cy="3946522"/>
          </a:xfrm>
        </p:spPr>
        <p:txBody>
          <a:bodyPr anchor="t">
            <a:normAutofit/>
          </a:bodyPr>
          <a:lstStyle/>
          <a:p>
            <a:br>
              <a:rPr lang="en-US" sz="3100"/>
            </a:br>
            <a:r>
              <a:rPr lang="es-MX">
                <a:latin typeface="Bookman Old Style"/>
                <a:ea typeface="+mj-lt"/>
                <a:cs typeface="+mj-lt"/>
              </a:rPr>
              <a:t>El </a:t>
            </a:r>
            <a:r>
              <a:rPr lang="en-US" err="1">
                <a:latin typeface="Bookman Old Style"/>
                <a:ea typeface="+mj-lt"/>
                <a:cs typeface="+mj-lt"/>
              </a:rPr>
              <a:t>Problema</a:t>
            </a:r>
            <a:r>
              <a:rPr lang="en-US">
                <a:latin typeface="Bookman Old Style"/>
                <a:ea typeface="+mj-lt"/>
                <a:cs typeface="+mj-lt"/>
              </a:rPr>
              <a:t> en Chile</a:t>
            </a:r>
            <a:br>
              <a:rPr lang="en-US">
                <a:latin typeface="Bookman Old Style"/>
                <a:ea typeface="+mj-lt"/>
                <a:cs typeface="+mj-lt"/>
              </a:rPr>
            </a:br>
            <a:r>
              <a:rPr lang="en-US">
                <a:latin typeface="Bookman Old Style"/>
                <a:cs typeface="Calibri Light"/>
              </a:rPr>
              <a:t>(</a:t>
            </a:r>
            <a:r>
              <a:rPr lang="en-US" err="1">
                <a:latin typeface="Bookman Old Style"/>
                <a:ea typeface="+mj-lt"/>
                <a:cs typeface="+mj-lt"/>
              </a:rPr>
              <a:t>Ejemplos</a:t>
            </a:r>
            <a:r>
              <a:rPr lang="en-US">
                <a:latin typeface="Bookman Old Style"/>
                <a:cs typeface="Calibri Light"/>
              </a:rPr>
              <a:t>)</a:t>
            </a:r>
            <a:endParaRPr lang="en-US">
              <a:cs typeface="Calibri Light"/>
            </a:endParaRPr>
          </a:p>
        </p:txBody>
      </p:sp>
      <p:graphicFrame>
        <p:nvGraphicFramePr>
          <p:cNvPr id="4" name="Diagram 4">
            <a:extLst>
              <a:ext uri="{FF2B5EF4-FFF2-40B4-BE49-F238E27FC236}">
                <a16:creationId xmlns:a16="http://schemas.microsoft.com/office/drawing/2014/main" id="{02AA4289-D2AD-4C43-B3F1-64256C276589}"/>
              </a:ext>
            </a:extLst>
          </p:cNvPr>
          <p:cNvGraphicFramePr/>
          <p:nvPr>
            <p:extLst>
              <p:ext uri="{D42A27DB-BD31-4B8C-83A1-F6EECF244321}">
                <p14:modId xmlns:p14="http://schemas.microsoft.com/office/powerpoint/2010/main" val="1360653533"/>
              </p:ext>
            </p:extLst>
          </p:nvPr>
        </p:nvGraphicFramePr>
        <p:xfrm>
          <a:off x="5233358" y="996350"/>
          <a:ext cx="6340414" cy="485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Graphic 32" descr="Volcano outline">
            <a:extLst>
              <a:ext uri="{FF2B5EF4-FFF2-40B4-BE49-F238E27FC236}">
                <a16:creationId xmlns:a16="http://schemas.microsoft.com/office/drawing/2014/main" id="{AD1FF9FB-ADA9-4BB8-B1BE-521BD554D0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5050" y="1257300"/>
            <a:ext cx="914400" cy="914400"/>
          </a:xfrm>
          <a:prstGeom prst="rect">
            <a:avLst/>
          </a:prstGeom>
        </p:spPr>
      </p:pic>
      <p:pic>
        <p:nvPicPr>
          <p:cNvPr id="34" name="Graphic 34" descr="Wave outline">
            <a:extLst>
              <a:ext uri="{FF2B5EF4-FFF2-40B4-BE49-F238E27FC236}">
                <a16:creationId xmlns:a16="http://schemas.microsoft.com/office/drawing/2014/main" id="{518D09FE-746F-4DA6-B9E6-5BB5CF1182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5050" y="2971800"/>
            <a:ext cx="914400" cy="914400"/>
          </a:xfrm>
          <a:prstGeom prst="rect">
            <a:avLst/>
          </a:prstGeom>
        </p:spPr>
      </p:pic>
      <p:pic>
        <p:nvPicPr>
          <p:cNvPr id="35" name="Graphic 35" descr="Hill scene outline">
            <a:extLst>
              <a:ext uri="{FF2B5EF4-FFF2-40B4-BE49-F238E27FC236}">
                <a16:creationId xmlns:a16="http://schemas.microsoft.com/office/drawing/2014/main" id="{70D46B9E-E547-4E13-A010-7D8C71453D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31550" y="1257300"/>
            <a:ext cx="914400" cy="914400"/>
          </a:xfrm>
          <a:prstGeom prst="rect">
            <a:avLst/>
          </a:prstGeom>
        </p:spPr>
      </p:pic>
      <p:pic>
        <p:nvPicPr>
          <p:cNvPr id="36" name="Graphic 36" descr="Water polo outline">
            <a:extLst>
              <a:ext uri="{FF2B5EF4-FFF2-40B4-BE49-F238E27FC236}">
                <a16:creationId xmlns:a16="http://schemas.microsoft.com/office/drawing/2014/main" id="{D05F5FE8-1321-427A-974E-2E2D22D4F0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31550" y="2961217"/>
            <a:ext cx="914400" cy="914400"/>
          </a:xfrm>
          <a:prstGeom prst="rect">
            <a:avLst/>
          </a:prstGeom>
        </p:spPr>
      </p:pic>
      <p:pic>
        <p:nvPicPr>
          <p:cNvPr id="37" name="Graphic 37" descr="Snow outline">
            <a:extLst>
              <a:ext uri="{FF2B5EF4-FFF2-40B4-BE49-F238E27FC236}">
                <a16:creationId xmlns:a16="http://schemas.microsoft.com/office/drawing/2014/main" id="{4C36A1BC-3BFA-4EAE-A52E-B3F62DBCB5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45050" y="4686300"/>
            <a:ext cx="914400" cy="914400"/>
          </a:xfrm>
          <a:prstGeom prst="rect">
            <a:avLst/>
          </a:prstGeom>
        </p:spPr>
      </p:pic>
      <p:pic>
        <p:nvPicPr>
          <p:cNvPr id="38" name="Graphic 38" descr="Fire outline">
            <a:extLst>
              <a:ext uri="{FF2B5EF4-FFF2-40B4-BE49-F238E27FC236}">
                <a16:creationId xmlns:a16="http://schemas.microsoft.com/office/drawing/2014/main" id="{85E6D264-4D2A-4583-81DE-B090A7885E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31550" y="4612217"/>
            <a:ext cx="914400" cy="914400"/>
          </a:xfrm>
          <a:prstGeom prst="rect">
            <a:avLst/>
          </a:prstGeom>
        </p:spPr>
      </p:pic>
    </p:spTree>
    <p:extLst>
      <p:ext uri="{BB962C8B-B14F-4D97-AF65-F5344CB8AC3E}">
        <p14:creationId xmlns:p14="http://schemas.microsoft.com/office/powerpoint/2010/main" val="169566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lot of smoke around it&#10;&#10;Description automatically generated">
            <a:extLst>
              <a:ext uri="{FF2B5EF4-FFF2-40B4-BE49-F238E27FC236}">
                <a16:creationId xmlns:a16="http://schemas.microsoft.com/office/drawing/2014/main" id="{15FA60B7-B849-4E11-8EC6-3F7921F2E0F4}"/>
              </a:ext>
            </a:extLst>
          </p:cNvPr>
          <p:cNvPicPr>
            <a:picLocks noChangeAspect="1"/>
          </p:cNvPicPr>
          <p:nvPr/>
        </p:nvPicPr>
        <p:blipFill rotWithShape="1">
          <a:blip r:embed="rId3">
            <a:alphaModFix/>
          </a:blip>
          <a:srcRect l="18999" r="18999"/>
          <a:stretch/>
        </p:blipFill>
        <p:spPr>
          <a:xfrm>
            <a:off x="5802226" y="10"/>
            <a:ext cx="6394152" cy="6857990"/>
          </a:xfrm>
          <a:prstGeom prst="rect">
            <a:avLst/>
          </a:prstGeom>
        </p:spPr>
      </p:pic>
      <p:grpSp>
        <p:nvGrpSpPr>
          <p:cNvPr id="14" name="Group 13">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5" name="Freeform: Shape 14">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CE05A8-5442-49E7-9A6F-30B832E3186F}"/>
              </a:ext>
            </a:extLst>
          </p:cNvPr>
          <p:cNvSpPr>
            <a:spLocks noGrp="1"/>
          </p:cNvSpPr>
          <p:nvPr>
            <p:ph type="title"/>
          </p:nvPr>
        </p:nvSpPr>
        <p:spPr>
          <a:xfrm>
            <a:off x="804998" y="798445"/>
            <a:ext cx="4803636" cy="1311664"/>
          </a:xfrm>
        </p:spPr>
        <p:txBody>
          <a:bodyPr anchor="b">
            <a:normAutofit/>
          </a:bodyPr>
          <a:lstStyle/>
          <a:p>
            <a:r>
              <a:rPr lang="es-MX" sz="3600">
                <a:solidFill>
                  <a:schemeClr val="accent2">
                    <a:lumMod val="60000"/>
                    <a:lumOff val="40000"/>
                  </a:schemeClr>
                </a:solidFill>
                <a:cs typeface="Calibri Light"/>
              </a:rPr>
              <a:t>El Problema en Chile </a:t>
            </a:r>
          </a:p>
        </p:txBody>
      </p:sp>
      <p:sp>
        <p:nvSpPr>
          <p:cNvPr id="3" name="Content Placeholder 2">
            <a:extLst>
              <a:ext uri="{FF2B5EF4-FFF2-40B4-BE49-F238E27FC236}">
                <a16:creationId xmlns:a16="http://schemas.microsoft.com/office/drawing/2014/main" id="{6223C578-2317-4855-8CD0-440C9083684B}"/>
              </a:ext>
            </a:extLst>
          </p:cNvPr>
          <p:cNvSpPr>
            <a:spLocks noGrp="1"/>
          </p:cNvSpPr>
          <p:nvPr>
            <p:ph idx="1"/>
          </p:nvPr>
        </p:nvSpPr>
        <p:spPr>
          <a:xfrm>
            <a:off x="804672" y="2272143"/>
            <a:ext cx="4706803" cy="3788830"/>
          </a:xfrm>
        </p:spPr>
        <p:txBody>
          <a:bodyPr vert="horz" lIns="91440" tIns="45720" rIns="91440" bIns="45720" rtlCol="0" anchor="ctr">
            <a:normAutofit lnSpcReduction="10000"/>
          </a:bodyPr>
          <a:lstStyle/>
          <a:p>
            <a:pPr marL="0" indent="0">
              <a:buNone/>
            </a:pPr>
            <a:br>
              <a:rPr lang="en-US" sz="1800">
                <a:cs typeface="Calibri" panose="020F0502020204030204"/>
              </a:rPr>
            </a:br>
            <a:r>
              <a:rPr lang="en-US" sz="2400">
                <a:solidFill>
                  <a:schemeClr val="tx2"/>
                </a:solidFill>
                <a:cs typeface="Calibri" panose="020F0502020204030204"/>
              </a:rPr>
              <a:t>Defining natural disasters: Natural disasters are non-manmade events which negatively affect a community or populace. They cause widespread damage rather than only affecting single individuals and/or families, and include earthquakes, hurricanes, floods, etc. </a:t>
            </a:r>
          </a:p>
          <a:p>
            <a:pPr marL="0" indent="0">
              <a:buNone/>
            </a:pPr>
            <a:r>
              <a:rPr lang="en-US" sz="2400">
                <a:solidFill>
                  <a:schemeClr val="tx2"/>
                </a:solidFill>
                <a:cs typeface="Calibri" panose="020F0502020204030204"/>
              </a:rPr>
              <a:t>Specifically, Chile is heavily affected by natural disasters due to its vulnerable geographical location.</a:t>
            </a:r>
            <a:endParaRPr lang="en-US">
              <a:solidFill>
                <a:schemeClr val="tx2"/>
              </a:solidFill>
            </a:endParaRPr>
          </a:p>
        </p:txBody>
      </p:sp>
      <p:sp>
        <p:nvSpPr>
          <p:cNvPr id="5" name="TextBox 4">
            <a:extLst>
              <a:ext uri="{FF2B5EF4-FFF2-40B4-BE49-F238E27FC236}">
                <a16:creationId xmlns:a16="http://schemas.microsoft.com/office/drawing/2014/main" id="{A47E3395-51FB-4E50-A40F-065117CB0B1B}"/>
              </a:ext>
            </a:extLst>
          </p:cNvPr>
          <p:cNvSpPr txBox="1"/>
          <p:nvPr/>
        </p:nvSpPr>
        <p:spPr>
          <a:xfrm>
            <a:off x="10518074" y="66291"/>
            <a:ext cx="5353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chemeClr val="bg1"/>
                </a:solidFill>
                <a:ea typeface="+mn-lt"/>
                <a:cs typeface="+mn-lt"/>
              </a:rPr>
              <a:t>(Guzman, 2019)</a:t>
            </a:r>
            <a:endParaRPr lang="en-US">
              <a:solidFill>
                <a:schemeClr val="bg1"/>
              </a:solidFill>
              <a:cs typeface="Calibri"/>
            </a:endParaRPr>
          </a:p>
        </p:txBody>
      </p:sp>
    </p:spTree>
    <p:extLst>
      <p:ext uri="{BB962C8B-B14F-4D97-AF65-F5344CB8AC3E}">
        <p14:creationId xmlns:p14="http://schemas.microsoft.com/office/powerpoint/2010/main" val="34106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9E88681-6F08-4648-B45B-7E59404180F5}"/>
              </a:ext>
            </a:extLst>
          </p:cNvPr>
          <p:cNvSpPr>
            <a:spLocks noGrp="1"/>
          </p:cNvSpPr>
          <p:nvPr>
            <p:ph type="title"/>
          </p:nvPr>
        </p:nvSpPr>
        <p:spPr>
          <a:xfrm>
            <a:off x="4184542" y="486184"/>
            <a:ext cx="7363990" cy="1325563"/>
          </a:xfrm>
        </p:spPr>
        <p:txBody>
          <a:bodyPr>
            <a:normAutofit/>
          </a:bodyPr>
          <a:lstStyle/>
          <a:p>
            <a:r>
              <a:rPr lang="es-MX">
                <a:ea typeface="+mj-lt"/>
                <a:cs typeface="+mj-lt"/>
              </a:rPr>
              <a:t>¿</a:t>
            </a:r>
            <a:r>
              <a:rPr lang="en-US">
                <a:cs typeface="Calibri Light"/>
              </a:rPr>
              <a:t>Donde se </a:t>
            </a:r>
            <a:r>
              <a:rPr lang="en-US" err="1">
                <a:cs typeface="Calibri Light"/>
              </a:rPr>
              <a:t>pasa</a:t>
            </a:r>
            <a:r>
              <a:rPr lang="en-US">
                <a:cs typeface="Calibri Light"/>
              </a:rPr>
              <a:t>? </a:t>
            </a:r>
          </a:p>
        </p:txBody>
      </p:sp>
      <p:pic>
        <p:nvPicPr>
          <p:cNvPr id="6" name="Picture 6" descr="Map&#10;&#10;Description automatically generated">
            <a:extLst>
              <a:ext uri="{FF2B5EF4-FFF2-40B4-BE49-F238E27FC236}">
                <a16:creationId xmlns:a16="http://schemas.microsoft.com/office/drawing/2014/main" id="{3A31338E-C783-40D4-8ED6-E09E3961F1F5}"/>
              </a:ext>
            </a:extLst>
          </p:cNvPr>
          <p:cNvPicPr>
            <a:picLocks noChangeAspect="1"/>
          </p:cNvPicPr>
          <p:nvPr/>
        </p:nvPicPr>
        <p:blipFill rotWithShape="1">
          <a:blip r:embed="rId3"/>
          <a:srcRect r="1" b="1"/>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Picture 4" descr="Map&#10;&#10;Description automatically generated">
            <a:extLst>
              <a:ext uri="{FF2B5EF4-FFF2-40B4-BE49-F238E27FC236}">
                <a16:creationId xmlns:a16="http://schemas.microsoft.com/office/drawing/2014/main" id="{3BCC40DE-284B-4C87-9D31-E75CD374FD78}"/>
              </a:ext>
            </a:extLst>
          </p:cNvPr>
          <p:cNvPicPr>
            <a:picLocks noChangeAspect="1"/>
          </p:cNvPicPr>
          <p:nvPr/>
        </p:nvPicPr>
        <p:blipFill rotWithShape="1">
          <a:blip r:embed="rId4"/>
          <a:srcRect r="1506" b="6"/>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9EF636D6-BBA7-4E93-A6A7-CF1733EF3D19}"/>
              </a:ext>
            </a:extLst>
          </p:cNvPr>
          <p:cNvSpPr>
            <a:spLocks noGrp="1"/>
          </p:cNvSpPr>
          <p:nvPr>
            <p:ph idx="1"/>
          </p:nvPr>
        </p:nvSpPr>
        <p:spPr>
          <a:xfrm>
            <a:off x="4184542" y="1946684"/>
            <a:ext cx="7363990" cy="4351338"/>
          </a:xfrm>
        </p:spPr>
        <p:txBody>
          <a:bodyPr vert="horz" lIns="91440" tIns="45720" rIns="91440" bIns="45720" rtlCol="0" anchor="t">
            <a:normAutofit/>
          </a:bodyPr>
          <a:lstStyle/>
          <a:p>
            <a:r>
              <a:rPr lang="en-US">
                <a:cs typeface="Calibri"/>
              </a:rPr>
              <a:t>Chile has one of the longest coastlines in the world. Estimating to about 6500km long. </a:t>
            </a:r>
          </a:p>
          <a:p>
            <a:r>
              <a:rPr lang="en-US">
                <a:cs typeface="Calibri"/>
              </a:rPr>
              <a:t>Chile lies along the edge of two tectonic plates. </a:t>
            </a:r>
            <a:r>
              <a:rPr lang="en-US">
                <a:ea typeface="+mn-lt"/>
                <a:cs typeface="+mn-lt"/>
              </a:rPr>
              <a:t>The northern 2/3 of Chile is located on </a:t>
            </a:r>
            <a:r>
              <a:rPr lang="en-US">
                <a:solidFill>
                  <a:schemeClr val="accent1">
                    <a:lumMod val="20000"/>
                    <a:lumOff val="80000"/>
                  </a:schemeClr>
                </a:solidFill>
                <a:ea typeface="+mn-lt"/>
                <a:cs typeface="+mn-lt"/>
              </a:rPr>
              <a:t>The Nazca Plate</a:t>
            </a:r>
            <a:r>
              <a:rPr lang="en-US">
                <a:ea typeface="+mn-lt"/>
                <a:cs typeface="+mn-lt"/>
              </a:rPr>
              <a:t>, an oceanic tectonic plate that shares a </a:t>
            </a:r>
            <a:r>
              <a:rPr lang="en-US">
                <a:solidFill>
                  <a:schemeClr val="accent2"/>
                </a:solidFill>
                <a:ea typeface="+mn-lt"/>
                <a:cs typeface="+mn-lt"/>
              </a:rPr>
              <a:t>subduction</a:t>
            </a:r>
            <a:r>
              <a:rPr lang="en-US">
                <a:ea typeface="+mn-lt"/>
                <a:cs typeface="+mn-lt"/>
              </a:rPr>
              <a:t> line with </a:t>
            </a:r>
            <a:r>
              <a:rPr lang="en-US">
                <a:solidFill>
                  <a:schemeClr val="accent4">
                    <a:lumMod val="60000"/>
                    <a:lumOff val="40000"/>
                  </a:schemeClr>
                </a:solidFill>
                <a:ea typeface="+mn-lt"/>
                <a:cs typeface="+mn-lt"/>
              </a:rPr>
              <a:t>the South American Plate</a:t>
            </a:r>
            <a:r>
              <a:rPr lang="en-US">
                <a:ea typeface="+mn-lt"/>
                <a:cs typeface="+mn-lt"/>
              </a:rPr>
              <a:t>, creating a geologically active location.</a:t>
            </a:r>
            <a:endParaRPr lang="en-US">
              <a:cs typeface="Calibri"/>
            </a:endParaRPr>
          </a:p>
          <a:p>
            <a:pPr marL="0" indent="0">
              <a:buNone/>
            </a:pPr>
            <a:endParaRPr lang="en-US">
              <a:cs typeface="Calibri"/>
            </a:endParaRPr>
          </a:p>
          <a:p>
            <a:endParaRPr lang="en-US">
              <a:cs typeface="Calibri"/>
            </a:endParaRPr>
          </a:p>
          <a:p>
            <a:endParaRPr lang="en-US">
              <a:ea typeface="+mn-lt"/>
              <a:cs typeface="+mn-lt"/>
            </a:endParaRPr>
          </a:p>
          <a:p>
            <a:endParaRPr lang="en-US">
              <a:ea typeface="+mn-lt"/>
              <a:cs typeface="+mn-lt"/>
            </a:endParaRPr>
          </a:p>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58C05FF0-15BF-40DB-8E14-E2F10A50D3E7}"/>
              </a:ext>
            </a:extLst>
          </p:cNvPr>
          <p:cNvSpPr txBox="1"/>
          <p:nvPr/>
        </p:nvSpPr>
        <p:spPr>
          <a:xfrm>
            <a:off x="2466256" y="630840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(Messer, 2014)</a:t>
            </a:r>
            <a:endParaRPr lang="en-US" sz="1400">
              <a:solidFill>
                <a:schemeClr val="bg1"/>
              </a:solidFill>
              <a:cs typeface="Calibri"/>
            </a:endParaRPr>
          </a:p>
        </p:txBody>
      </p:sp>
      <p:sp>
        <p:nvSpPr>
          <p:cNvPr id="9" name="TextBox 8">
            <a:extLst>
              <a:ext uri="{FF2B5EF4-FFF2-40B4-BE49-F238E27FC236}">
                <a16:creationId xmlns:a16="http://schemas.microsoft.com/office/drawing/2014/main" id="{366C7DFD-0994-4924-A3B7-5DB3BB2CDCDC}"/>
              </a:ext>
            </a:extLst>
          </p:cNvPr>
          <p:cNvSpPr txBox="1"/>
          <p:nvPr/>
        </p:nvSpPr>
        <p:spPr>
          <a:xfrm>
            <a:off x="578696" y="306755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(Chile - Traveler View, Unknown)</a:t>
            </a:r>
            <a:endParaRPr lang="en-US" sz="1400">
              <a:solidFill>
                <a:schemeClr val="bg1"/>
              </a:solidFill>
              <a:cs typeface="Calibri"/>
            </a:endParaRPr>
          </a:p>
        </p:txBody>
      </p:sp>
      <p:pic>
        <p:nvPicPr>
          <p:cNvPr id="5" name="Graphic 7" descr="Map with pin outline">
            <a:extLst>
              <a:ext uri="{FF2B5EF4-FFF2-40B4-BE49-F238E27FC236}">
                <a16:creationId xmlns:a16="http://schemas.microsoft.com/office/drawing/2014/main" id="{742F4AD9-969A-4BA0-A963-01F658CF8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6224" y="5128648"/>
            <a:ext cx="1740975" cy="1585992"/>
          </a:xfrm>
          <a:prstGeom prst="rect">
            <a:avLst/>
          </a:prstGeom>
        </p:spPr>
      </p:pic>
    </p:spTree>
    <p:extLst>
      <p:ext uri="{BB962C8B-B14F-4D97-AF65-F5344CB8AC3E}">
        <p14:creationId xmlns:p14="http://schemas.microsoft.com/office/powerpoint/2010/main" val="157007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erson standing in front of a building&#10;&#10;Description automatically generated">
            <a:extLst>
              <a:ext uri="{FF2B5EF4-FFF2-40B4-BE49-F238E27FC236}">
                <a16:creationId xmlns:a16="http://schemas.microsoft.com/office/drawing/2014/main" id="{4FC51AD8-8C97-4C05-B371-C76C646AA50A}"/>
              </a:ext>
            </a:extLst>
          </p:cNvPr>
          <p:cNvPicPr>
            <a:picLocks noChangeAspect="1"/>
          </p:cNvPicPr>
          <p:nvPr/>
        </p:nvPicPr>
        <p:blipFill rotWithShape="1">
          <a:blip r:embed="rId3">
            <a:alphaModFix amt="50000"/>
          </a:blip>
          <a:srcRect t="3634" b="12097"/>
          <a:stretch/>
        </p:blipFill>
        <p:spPr>
          <a:xfrm>
            <a:off x="20" y="1"/>
            <a:ext cx="12191980" cy="6857999"/>
          </a:xfrm>
          <a:prstGeom prst="rect">
            <a:avLst/>
          </a:prstGeom>
        </p:spPr>
      </p:pic>
      <p:sp>
        <p:nvSpPr>
          <p:cNvPr id="2" name="Title 1">
            <a:extLst>
              <a:ext uri="{FF2B5EF4-FFF2-40B4-BE49-F238E27FC236}">
                <a16:creationId xmlns:a16="http://schemas.microsoft.com/office/drawing/2014/main" id="{EC869163-19C6-41AB-978A-0E0169B52640}"/>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en-US">
                <a:solidFill>
                  <a:srgbClr val="FFFFFF"/>
                </a:solidFill>
                <a:latin typeface="Bookman Old Style"/>
              </a:rPr>
              <a:t>Terremotos</a:t>
            </a:r>
            <a:br>
              <a:rPr lang="en-US">
                <a:solidFill>
                  <a:srgbClr val="FFFFFF"/>
                </a:solidFill>
                <a:latin typeface="Bookman Old Style"/>
              </a:rPr>
            </a:br>
            <a:r>
              <a:rPr lang="en-US">
                <a:solidFill>
                  <a:srgbClr val="FFFFFF"/>
                </a:solidFill>
                <a:latin typeface="Bookman Old Style"/>
              </a:rPr>
              <a:t>(Earthquakes)</a:t>
            </a:r>
          </a:p>
        </p:txBody>
      </p:sp>
      <p:sp>
        <p:nvSpPr>
          <p:cNvPr id="4" name="TextBox 3">
            <a:extLst>
              <a:ext uri="{FF2B5EF4-FFF2-40B4-BE49-F238E27FC236}">
                <a16:creationId xmlns:a16="http://schemas.microsoft.com/office/drawing/2014/main" id="{1A2B098A-FB39-475F-8A80-7B150CDB8240}"/>
              </a:ext>
            </a:extLst>
          </p:cNvPr>
          <p:cNvSpPr txBox="1"/>
          <p:nvPr/>
        </p:nvSpPr>
        <p:spPr>
          <a:xfrm>
            <a:off x="-4838" y="64903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(Fredes, 2010)</a:t>
            </a:r>
          </a:p>
        </p:txBody>
      </p:sp>
    </p:spTree>
    <p:extLst>
      <p:ext uri="{BB962C8B-B14F-4D97-AF65-F5344CB8AC3E}">
        <p14:creationId xmlns:p14="http://schemas.microsoft.com/office/powerpoint/2010/main" val="26042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3574A-4537-4C97-BBD1-ED1E668D4C15}"/>
              </a:ext>
            </a:extLst>
          </p:cNvPr>
          <p:cNvSpPr>
            <a:spLocks noGrp="1"/>
          </p:cNvSpPr>
          <p:nvPr>
            <p:ph type="title"/>
          </p:nvPr>
        </p:nvSpPr>
        <p:spPr>
          <a:xfrm>
            <a:off x="572493" y="238539"/>
            <a:ext cx="11018520" cy="1434415"/>
          </a:xfrm>
        </p:spPr>
        <p:txBody>
          <a:bodyPr anchor="b">
            <a:normAutofit/>
          </a:bodyPr>
          <a:lstStyle/>
          <a:p>
            <a:r>
              <a:rPr lang="en-US" sz="5400">
                <a:latin typeface="+mn-lt"/>
                <a:ea typeface="+mn-lt"/>
                <a:cs typeface="Calibri Light"/>
              </a:rPr>
              <a:t>Terrmotos en Chile </a:t>
            </a:r>
            <a:endParaRPr lang="en-US" sz="5400">
              <a:latin typeface="+mn-lt"/>
              <a:ea typeface="+mn-lt"/>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C9FAE6-7F71-41EA-B2A4-F9D49639EDFB}"/>
              </a:ext>
            </a:extLst>
          </p:cNvPr>
          <p:cNvSpPr>
            <a:spLocks noGrp="1"/>
          </p:cNvSpPr>
          <p:nvPr>
            <p:ph idx="1"/>
          </p:nvPr>
        </p:nvSpPr>
        <p:spPr>
          <a:xfrm>
            <a:off x="572493" y="2071316"/>
            <a:ext cx="6598534" cy="4119172"/>
          </a:xfrm>
        </p:spPr>
        <p:txBody>
          <a:bodyPr vert="horz" lIns="91440" tIns="45720" rIns="91440" bIns="45720" rtlCol="0" anchor="t">
            <a:normAutofit/>
          </a:bodyPr>
          <a:lstStyle/>
          <a:p>
            <a:r>
              <a:rPr lang="en-US" sz="2200">
                <a:ea typeface="+mn-lt"/>
                <a:cs typeface="+mn-lt"/>
              </a:rPr>
              <a:t>Chile has frequent earthquakes each year, some much bigger than others. Average "Chileanexperiences" what are called "tremors," or small earthquake shakes. Most of these small earthquakes are so tiny that most people don’t even notice them.</a:t>
            </a:r>
          </a:p>
          <a:p>
            <a:r>
              <a:rPr lang="en-US" sz="2200">
                <a:ea typeface="+mn-lt"/>
                <a:cs typeface="+mn-lt"/>
              </a:rPr>
              <a:t>The most recent 6.4 magnitude earthquake occurred on Tuesday (January 18th at 6:46pm) in the City of Mendoza, Argentina that managed to reach out ~400km into parts of Chile (at ~5.0 Magnitude).</a:t>
            </a:r>
          </a:p>
          <a:p>
            <a:r>
              <a:rPr lang="en-US" sz="2200">
                <a:cs typeface="Calibri" panose="020F0502020204030204"/>
              </a:rPr>
              <a:t>Earthquakes often lead to tsunami's, volcano eruptions, and floods</a:t>
            </a:r>
            <a:endParaRPr lang="en-US" sz="2200"/>
          </a:p>
          <a:p>
            <a:endParaRPr lang="en-US" sz="2200">
              <a:ea typeface="+mn-lt"/>
              <a:cs typeface="+mn-lt"/>
            </a:endParaRPr>
          </a:p>
        </p:txBody>
      </p:sp>
      <p:pic>
        <p:nvPicPr>
          <p:cNvPr id="5" name="Picture 14" descr="A group of people in a city&#10;&#10;Description automatically generated">
            <a:extLst>
              <a:ext uri="{FF2B5EF4-FFF2-40B4-BE49-F238E27FC236}">
                <a16:creationId xmlns:a16="http://schemas.microsoft.com/office/drawing/2014/main" id="{E50B4228-54FC-4928-A9A2-5C1B2FDAA87D}"/>
              </a:ext>
            </a:extLst>
          </p:cNvPr>
          <p:cNvPicPr>
            <a:picLocks noChangeAspect="1"/>
          </p:cNvPicPr>
          <p:nvPr/>
        </p:nvPicPr>
        <p:blipFill rotWithShape="1">
          <a:blip r:embed="rId3"/>
          <a:srcRect l="-554" t="-533" r="25030" b="-121"/>
          <a:stretch/>
        </p:blipFill>
        <p:spPr>
          <a:xfrm>
            <a:off x="7244337" y="2345293"/>
            <a:ext cx="4748065" cy="3332551"/>
          </a:xfrm>
          <a:prstGeom prst="rect">
            <a:avLst/>
          </a:prstGeom>
        </p:spPr>
      </p:pic>
      <p:sp>
        <p:nvSpPr>
          <p:cNvPr id="15" name="TextBox 14">
            <a:extLst>
              <a:ext uri="{FF2B5EF4-FFF2-40B4-BE49-F238E27FC236}">
                <a16:creationId xmlns:a16="http://schemas.microsoft.com/office/drawing/2014/main" id="{F305F435-872B-4CB3-AC49-AB75060D8407}"/>
              </a:ext>
            </a:extLst>
          </p:cNvPr>
          <p:cNvSpPr txBox="1"/>
          <p:nvPr/>
        </p:nvSpPr>
        <p:spPr>
          <a:xfrm>
            <a:off x="10489721" y="23521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(Pizzaro, 2015)</a:t>
            </a:r>
          </a:p>
        </p:txBody>
      </p:sp>
    </p:spTree>
    <p:extLst>
      <p:ext uri="{BB962C8B-B14F-4D97-AF65-F5344CB8AC3E}">
        <p14:creationId xmlns:p14="http://schemas.microsoft.com/office/powerpoint/2010/main" val="193444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rainbow in the sky&#10;&#10;Description automatically generated">
            <a:extLst>
              <a:ext uri="{FF2B5EF4-FFF2-40B4-BE49-F238E27FC236}">
                <a16:creationId xmlns:a16="http://schemas.microsoft.com/office/drawing/2014/main" id="{394C539A-FA5E-4D12-8C9B-7D823E73FCF4}"/>
              </a:ext>
            </a:extLst>
          </p:cNvPr>
          <p:cNvPicPr>
            <a:picLocks noChangeAspect="1"/>
          </p:cNvPicPr>
          <p:nvPr/>
        </p:nvPicPr>
        <p:blipFill rotWithShape="1">
          <a:blip r:embed="rId3">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C869163-19C6-41AB-978A-0E0169B52640}"/>
              </a:ext>
            </a:extLst>
          </p:cNvPr>
          <p:cNvSpPr>
            <a:spLocks noGrp="1"/>
          </p:cNvSpPr>
          <p:nvPr>
            <p:ph type="ctrTitle"/>
          </p:nvPr>
        </p:nvSpPr>
        <p:spPr>
          <a:xfrm>
            <a:off x="1524000" y="1122362"/>
            <a:ext cx="9144000" cy="2900518"/>
          </a:xfrm>
        </p:spPr>
        <p:txBody>
          <a:bodyPr vert="horz" lIns="91440" tIns="45720" rIns="91440" bIns="45720" rtlCol="0">
            <a:normAutofit/>
          </a:bodyPr>
          <a:lstStyle/>
          <a:p>
            <a:endParaRPr lang="en-US">
              <a:solidFill>
                <a:srgbClr val="FFFFFF"/>
              </a:solidFill>
            </a:endParaRPr>
          </a:p>
          <a:p>
            <a:r>
              <a:rPr lang="en-US">
                <a:solidFill>
                  <a:srgbClr val="FFFFFF"/>
                </a:solidFill>
                <a:latin typeface="Bookman Old Style"/>
                <a:ea typeface="+mj-lt"/>
                <a:cs typeface="+mj-lt"/>
              </a:rPr>
              <a:t>Erupciones Volcánicas</a:t>
            </a:r>
            <a:br>
              <a:rPr lang="en-US">
                <a:solidFill>
                  <a:srgbClr val="FFFFFF"/>
                </a:solidFill>
                <a:latin typeface="Bookman Old Style"/>
                <a:ea typeface="+mj-lt"/>
                <a:cs typeface="+mj-lt"/>
              </a:rPr>
            </a:br>
            <a:r>
              <a:rPr lang="en-US">
                <a:solidFill>
                  <a:srgbClr val="FFFFFF"/>
                </a:solidFill>
                <a:latin typeface="Bookman Old Style"/>
                <a:ea typeface="+mj-lt"/>
                <a:cs typeface="+mj-lt"/>
              </a:rPr>
              <a:t>(Volcanic Eruptions)</a:t>
            </a:r>
          </a:p>
        </p:txBody>
      </p:sp>
      <p:sp>
        <p:nvSpPr>
          <p:cNvPr id="4" name="TextBox 3">
            <a:extLst>
              <a:ext uri="{FF2B5EF4-FFF2-40B4-BE49-F238E27FC236}">
                <a16:creationId xmlns:a16="http://schemas.microsoft.com/office/drawing/2014/main" id="{D18F4E77-ADFC-42AC-9735-10B180BC5D6E}"/>
              </a:ext>
            </a:extLst>
          </p:cNvPr>
          <p:cNvSpPr txBox="1"/>
          <p:nvPr/>
        </p:nvSpPr>
        <p:spPr>
          <a:xfrm>
            <a:off x="109268" y="6377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(Diego, Unknown)</a:t>
            </a:r>
          </a:p>
        </p:txBody>
      </p:sp>
    </p:spTree>
    <p:extLst>
      <p:ext uri="{BB962C8B-B14F-4D97-AF65-F5344CB8AC3E}">
        <p14:creationId xmlns:p14="http://schemas.microsoft.com/office/powerpoint/2010/main" val="3441646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574A-4537-4C97-BBD1-ED1E668D4C15}"/>
              </a:ext>
            </a:extLst>
          </p:cNvPr>
          <p:cNvSpPr>
            <a:spLocks noGrp="1"/>
          </p:cNvSpPr>
          <p:nvPr>
            <p:ph type="title"/>
          </p:nvPr>
        </p:nvSpPr>
        <p:spPr>
          <a:xfrm>
            <a:off x="400802" y="3833060"/>
            <a:ext cx="3441281" cy="2452687"/>
          </a:xfrm>
        </p:spPr>
        <p:txBody>
          <a:bodyPr anchor="ctr">
            <a:normAutofit/>
          </a:bodyPr>
          <a:lstStyle/>
          <a:p>
            <a:r>
              <a:rPr lang="en-US" sz="2800" err="1">
                <a:solidFill>
                  <a:schemeClr val="accent2">
                    <a:lumMod val="60000"/>
                    <a:lumOff val="40000"/>
                  </a:schemeClr>
                </a:solidFill>
                <a:latin typeface="+mn-lt"/>
                <a:ea typeface="+mn-lt"/>
                <a:cs typeface="Calibri Light"/>
              </a:rPr>
              <a:t>Erupciones</a:t>
            </a:r>
            <a:r>
              <a:rPr lang="en-US" sz="2800">
                <a:solidFill>
                  <a:schemeClr val="accent2">
                    <a:lumMod val="60000"/>
                    <a:lumOff val="40000"/>
                  </a:schemeClr>
                </a:solidFill>
                <a:latin typeface="+mn-lt"/>
                <a:ea typeface="+mn-lt"/>
                <a:cs typeface="Calibri Light"/>
              </a:rPr>
              <a:t> </a:t>
            </a:r>
            <a:r>
              <a:rPr lang="en-US" sz="2800" err="1">
                <a:solidFill>
                  <a:schemeClr val="accent2">
                    <a:lumMod val="60000"/>
                    <a:lumOff val="40000"/>
                  </a:schemeClr>
                </a:solidFill>
                <a:latin typeface="+mn-lt"/>
                <a:ea typeface="+mn-lt"/>
                <a:cs typeface="Calibri Light"/>
              </a:rPr>
              <a:t>Volcánicas</a:t>
            </a:r>
            <a:r>
              <a:rPr lang="en-US" sz="2800">
                <a:solidFill>
                  <a:schemeClr val="accent2">
                    <a:lumMod val="60000"/>
                    <a:lumOff val="40000"/>
                  </a:schemeClr>
                </a:solidFill>
                <a:latin typeface="+mn-lt"/>
                <a:ea typeface="+mn-lt"/>
                <a:cs typeface="Calibri Light"/>
              </a:rPr>
              <a:t> en Chile</a:t>
            </a:r>
            <a:endParaRPr lang="en-US" sz="2800">
              <a:solidFill>
                <a:schemeClr val="accent2">
                  <a:lumMod val="60000"/>
                  <a:lumOff val="40000"/>
                </a:schemeClr>
              </a:solidFill>
              <a:latin typeface="+mn-lt"/>
              <a:ea typeface="+mn-lt"/>
              <a:cs typeface="Calibri"/>
            </a:endParaRPr>
          </a:p>
        </p:txBody>
      </p:sp>
      <p:pic>
        <p:nvPicPr>
          <p:cNvPr id="4" name="Picture 4" descr="A body of water with a mountain in the background&#10;&#10;Description automatically generated">
            <a:extLst>
              <a:ext uri="{FF2B5EF4-FFF2-40B4-BE49-F238E27FC236}">
                <a16:creationId xmlns:a16="http://schemas.microsoft.com/office/drawing/2014/main" id="{44373CA7-4B08-4463-9380-824721F0B77C}"/>
              </a:ext>
            </a:extLst>
          </p:cNvPr>
          <p:cNvPicPr>
            <a:picLocks noChangeAspect="1"/>
          </p:cNvPicPr>
          <p:nvPr/>
        </p:nvPicPr>
        <p:blipFill rotWithShape="1">
          <a:blip r:embed="rId3"/>
          <a:srcRect t="19411" b="1651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4C9FAE6-7F71-41EA-B2A4-F9D49639EDFB}"/>
              </a:ext>
            </a:extLst>
          </p:cNvPr>
          <p:cNvSpPr>
            <a:spLocks noGrp="1"/>
          </p:cNvSpPr>
          <p:nvPr>
            <p:ph idx="1"/>
          </p:nvPr>
        </p:nvSpPr>
        <p:spPr>
          <a:xfrm>
            <a:off x="3844265" y="3716068"/>
            <a:ext cx="8338200" cy="2932478"/>
          </a:xfrm>
        </p:spPr>
        <p:txBody>
          <a:bodyPr vert="horz" lIns="91440" tIns="45720" rIns="91440" bIns="45720" rtlCol="0" anchor="ctr">
            <a:normAutofit/>
          </a:bodyPr>
          <a:lstStyle/>
          <a:p>
            <a:r>
              <a:rPr lang="en-US" sz="2000">
                <a:ea typeface="+mn-lt"/>
                <a:cs typeface="+mn-lt"/>
              </a:rPr>
              <a:t>Chile lists as the nation with the absolute greatest number of Volcanoes in all the Americas. </a:t>
            </a:r>
            <a:endParaRPr lang="en-US">
              <a:ea typeface="+mn-lt"/>
              <a:cs typeface="+mn-lt"/>
            </a:endParaRPr>
          </a:p>
          <a:p>
            <a:r>
              <a:rPr lang="en-US" sz="2000">
                <a:ea typeface="+mn-lt"/>
                <a:cs typeface="+mn-lt"/>
              </a:rPr>
              <a:t>Among these volcanos, there is even the tallest active volcano in the entire world</a:t>
            </a:r>
            <a:r>
              <a:rPr lang="en-US" sz="2000" i="1">
                <a:ea typeface="+mn-lt"/>
                <a:cs typeface="+mn-lt"/>
              </a:rPr>
              <a:t>, </a:t>
            </a:r>
            <a:r>
              <a:rPr lang="en-US" sz="2000">
                <a:ea typeface="+mn-lt"/>
                <a:cs typeface="+mn-lt"/>
              </a:rPr>
              <a:t>the </a:t>
            </a:r>
            <a:r>
              <a:rPr lang="en-US" sz="2000" i="1">
                <a:ea typeface="+mn-lt"/>
                <a:cs typeface="+mn-lt"/>
              </a:rPr>
              <a:t>Nevado Ojos del Sado.</a:t>
            </a:r>
          </a:p>
          <a:p>
            <a:r>
              <a:rPr lang="en-US" sz="2000">
                <a:ea typeface="+mn-lt"/>
                <a:cs typeface="+mn-lt"/>
              </a:rPr>
              <a:t>One example of a recent volcanic disaster in Chile is the Villarrica volcano eruption in 2015.</a:t>
            </a:r>
          </a:p>
          <a:p>
            <a:r>
              <a:rPr lang="en-US" sz="2000">
                <a:cs typeface="Calibri" panose="020F0502020204030204"/>
              </a:rPr>
              <a:t>Chile is also one of the countries in the Ring of Fire, which is a "ring" which includes about 75% of volcanoes in the world. </a:t>
            </a:r>
          </a:p>
        </p:txBody>
      </p:sp>
      <p:sp>
        <p:nvSpPr>
          <p:cNvPr id="5" name="TextBox 4">
            <a:extLst>
              <a:ext uri="{FF2B5EF4-FFF2-40B4-BE49-F238E27FC236}">
                <a16:creationId xmlns:a16="http://schemas.microsoft.com/office/drawing/2014/main" id="{7A0E4779-FB8E-4E5C-90D2-47AE79DF127A}"/>
              </a:ext>
            </a:extLst>
          </p:cNvPr>
          <p:cNvSpPr txBox="1"/>
          <p:nvPr/>
        </p:nvSpPr>
        <p:spPr>
          <a:xfrm>
            <a:off x="1454" y="1454"/>
            <a:ext cx="66031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(Chile, 2020)</a:t>
            </a:r>
            <a:endParaRPr lang="en-US">
              <a:solidFill>
                <a:schemeClr val="bg1"/>
              </a:solidFill>
              <a:cs typeface="Calibri"/>
            </a:endParaRPr>
          </a:p>
          <a:p>
            <a:endParaRPr lang="en-US">
              <a:solidFill>
                <a:schemeClr val="bg1"/>
              </a:solidFill>
              <a:cs typeface="Calibri"/>
            </a:endParaRPr>
          </a:p>
        </p:txBody>
      </p:sp>
    </p:spTree>
    <p:extLst>
      <p:ext uri="{BB962C8B-B14F-4D97-AF65-F5344CB8AC3E}">
        <p14:creationId xmlns:p14="http://schemas.microsoft.com/office/powerpoint/2010/main" val="641724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16</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Los Desastres Naturales en Chile</vt:lpstr>
      <vt:lpstr> How are Hispanic countries/cities facing and solving the problems challenging their communities? </vt:lpstr>
      <vt:lpstr> El Problema en Chile (Ejemplos)</vt:lpstr>
      <vt:lpstr>El Problema en Chile </vt:lpstr>
      <vt:lpstr>¿Donde se pasa? </vt:lpstr>
      <vt:lpstr>Terremotos (Earthquakes)</vt:lpstr>
      <vt:lpstr>Terrmotos en Chile </vt:lpstr>
      <vt:lpstr> Erupciones Volcánicas (Volcanic Eruptions)</vt:lpstr>
      <vt:lpstr>Erupciones Volcánicas en Chile</vt:lpstr>
      <vt:lpstr> ¿Quién está sufriendo?</vt:lpstr>
      <vt:lpstr> ¿Qué pasa? </vt:lpstr>
      <vt:lpstr>¿Qué pasa?</vt:lpstr>
      <vt:lpstr>¿Que Pasa?</vt:lpstr>
      <vt:lpstr>Para comparar Chile y Canada (Earthquakes) </vt:lpstr>
      <vt:lpstr> ¿Hay una solución? </vt:lpstr>
      <vt:lpstr>¿Que hacer en una emergencia?</vt:lpstr>
      <vt:lpstr>¿Quién está trabajando para eliminar el problema/ encontrar una solución? </vt:lpstr>
      <vt:lpstr>¿Qué es el impacto de COVID en este momento? </vt:lpstr>
      <vt:lpstr>Works Cited</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Desastres Naturales en Chile</dc:title>
  <dc:creator>132S-Rosh, Emily</dc:creator>
  <cp:revision>6</cp:revision>
  <dcterms:created xsi:type="dcterms:W3CDTF">2021-01-15T21:57:17Z</dcterms:created>
  <dcterms:modified xsi:type="dcterms:W3CDTF">2021-01-21T20:08:48Z</dcterms:modified>
</cp:coreProperties>
</file>