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12"/>
    <p:restoredTop sz="94681"/>
  </p:normalViewPr>
  <p:slideViewPr>
    <p:cSldViewPr snapToGrid="0" snapToObjects="1">
      <p:cViewPr varScale="1">
        <p:scale>
          <a:sx n="81" d="100"/>
          <a:sy n="81" d="100"/>
        </p:scale>
        <p:origin x="200" y="8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5AAEA-9FBE-4421-A600-8DAB9EB715AA}" type="doc">
      <dgm:prSet loTypeId="urn:microsoft.com/office/officeart/2005/8/layout/vProcess5" loCatId="process" qsTypeId="urn:microsoft.com/office/officeart/2005/8/quickstyle/simple5" qsCatId="simple" csTypeId="urn:microsoft.com/office/officeart/2005/8/colors/colorful5" csCatId="colorful" phldr="1"/>
      <dgm:spPr/>
      <dgm:t>
        <a:bodyPr/>
        <a:lstStyle/>
        <a:p>
          <a:endParaRPr lang="en-US"/>
        </a:p>
      </dgm:t>
    </dgm:pt>
    <dgm:pt modelId="{A240708D-58F3-41AE-A457-F5BF84F3C95E}">
      <dgm:prSet/>
      <dgm:spPr/>
      <dgm:t>
        <a:bodyPr/>
        <a:lstStyle/>
        <a:p>
          <a:r>
            <a:rPr lang="en-US" dirty="0"/>
            <a:t>"</a:t>
          </a:r>
          <a:r>
            <a:rPr lang="en-CA" dirty="0"/>
            <a:t>When it comes to prosthetics, where is the limit? When do we become robots?​”</a:t>
          </a:r>
          <a:endParaRPr lang="en-US" dirty="0"/>
        </a:p>
      </dgm:t>
    </dgm:pt>
    <dgm:pt modelId="{138A97CC-A159-4DDA-9DED-E1B5010D2E60}" type="parTrans" cxnId="{CA4FC447-DF88-4F00-B846-FF5694DA62F8}">
      <dgm:prSet/>
      <dgm:spPr/>
      <dgm:t>
        <a:bodyPr/>
        <a:lstStyle/>
        <a:p>
          <a:endParaRPr lang="en-US"/>
        </a:p>
      </dgm:t>
    </dgm:pt>
    <dgm:pt modelId="{F7097F64-496F-46D2-B644-BEDCF87C4530}" type="sibTrans" cxnId="{CA4FC447-DF88-4F00-B846-FF5694DA62F8}">
      <dgm:prSet/>
      <dgm:spPr/>
      <dgm:t>
        <a:bodyPr/>
        <a:lstStyle/>
        <a:p>
          <a:endParaRPr lang="en-US"/>
        </a:p>
      </dgm:t>
    </dgm:pt>
    <dgm:pt modelId="{783AA021-CDBA-425E-977B-54DE58B59865}">
      <dgm:prSet/>
      <dgm:spPr/>
      <dgm:t>
        <a:bodyPr/>
        <a:lstStyle/>
        <a:p>
          <a:r>
            <a:rPr lang="en-US" dirty="0"/>
            <a:t>Prosthetics; They are taking over our future. Should we accept it? The ethical dilemma is whether humans should be able need or want prosthetics and who has priority?</a:t>
          </a:r>
        </a:p>
      </dgm:t>
    </dgm:pt>
    <dgm:pt modelId="{1C12D9A9-FB30-40C0-8FD8-93E604911810}" type="parTrans" cxnId="{07F39D67-2617-4B34-B70B-7621EC573794}">
      <dgm:prSet/>
      <dgm:spPr/>
      <dgm:t>
        <a:bodyPr/>
        <a:lstStyle/>
        <a:p>
          <a:endParaRPr lang="en-US"/>
        </a:p>
      </dgm:t>
    </dgm:pt>
    <dgm:pt modelId="{204C8745-6544-46FB-8CD5-425050DA9564}" type="sibTrans" cxnId="{07F39D67-2617-4B34-B70B-7621EC573794}">
      <dgm:prSet/>
      <dgm:spPr/>
      <dgm:t>
        <a:bodyPr/>
        <a:lstStyle/>
        <a:p>
          <a:endParaRPr lang="en-US"/>
        </a:p>
      </dgm:t>
    </dgm:pt>
    <dgm:pt modelId="{92721104-8E58-864C-929A-192DE568D4F8}" type="pres">
      <dgm:prSet presAssocID="{E3F5AAEA-9FBE-4421-A600-8DAB9EB715AA}" presName="outerComposite" presStyleCnt="0">
        <dgm:presLayoutVars>
          <dgm:chMax val="5"/>
          <dgm:dir/>
          <dgm:resizeHandles val="exact"/>
        </dgm:presLayoutVars>
      </dgm:prSet>
      <dgm:spPr/>
    </dgm:pt>
    <dgm:pt modelId="{709CB26B-95B5-0F40-80F4-63691130CB9D}" type="pres">
      <dgm:prSet presAssocID="{E3F5AAEA-9FBE-4421-A600-8DAB9EB715AA}" presName="dummyMaxCanvas" presStyleCnt="0">
        <dgm:presLayoutVars/>
      </dgm:prSet>
      <dgm:spPr/>
    </dgm:pt>
    <dgm:pt modelId="{FF2967D3-4C0E-EB46-8B8B-B90345A7E039}" type="pres">
      <dgm:prSet presAssocID="{E3F5AAEA-9FBE-4421-A600-8DAB9EB715AA}" presName="TwoNodes_1" presStyleLbl="node1" presStyleIdx="0" presStyleCnt="2">
        <dgm:presLayoutVars>
          <dgm:bulletEnabled val="1"/>
        </dgm:presLayoutVars>
      </dgm:prSet>
      <dgm:spPr/>
    </dgm:pt>
    <dgm:pt modelId="{1FB79CE5-74CE-AC48-B242-48175B5F06DC}" type="pres">
      <dgm:prSet presAssocID="{E3F5AAEA-9FBE-4421-A600-8DAB9EB715AA}" presName="TwoNodes_2" presStyleLbl="node1" presStyleIdx="1" presStyleCnt="2">
        <dgm:presLayoutVars>
          <dgm:bulletEnabled val="1"/>
        </dgm:presLayoutVars>
      </dgm:prSet>
      <dgm:spPr/>
    </dgm:pt>
    <dgm:pt modelId="{934FC126-63EA-6B45-944C-1FE78A7361CE}" type="pres">
      <dgm:prSet presAssocID="{E3F5AAEA-9FBE-4421-A600-8DAB9EB715AA}" presName="TwoConn_1-2" presStyleLbl="fgAccFollowNode1" presStyleIdx="0" presStyleCnt="1">
        <dgm:presLayoutVars>
          <dgm:bulletEnabled val="1"/>
        </dgm:presLayoutVars>
      </dgm:prSet>
      <dgm:spPr/>
    </dgm:pt>
    <dgm:pt modelId="{F5747501-F80B-8441-A033-F9D3BE151E2F}" type="pres">
      <dgm:prSet presAssocID="{E3F5AAEA-9FBE-4421-A600-8DAB9EB715AA}" presName="TwoNodes_1_text" presStyleLbl="node1" presStyleIdx="1" presStyleCnt="2">
        <dgm:presLayoutVars>
          <dgm:bulletEnabled val="1"/>
        </dgm:presLayoutVars>
      </dgm:prSet>
      <dgm:spPr/>
    </dgm:pt>
    <dgm:pt modelId="{87015321-8773-484F-8FFC-2E05C5E2E2D7}" type="pres">
      <dgm:prSet presAssocID="{E3F5AAEA-9FBE-4421-A600-8DAB9EB715AA}" presName="TwoNodes_2_text" presStyleLbl="node1" presStyleIdx="1" presStyleCnt="2">
        <dgm:presLayoutVars>
          <dgm:bulletEnabled val="1"/>
        </dgm:presLayoutVars>
      </dgm:prSet>
      <dgm:spPr/>
    </dgm:pt>
  </dgm:ptLst>
  <dgm:cxnLst>
    <dgm:cxn modelId="{F3C6162B-2D6D-A042-AF97-47443427235E}" type="presOf" srcId="{783AA021-CDBA-425E-977B-54DE58B59865}" destId="{87015321-8773-484F-8FFC-2E05C5E2E2D7}" srcOrd="1" destOrd="0" presId="urn:microsoft.com/office/officeart/2005/8/layout/vProcess5"/>
    <dgm:cxn modelId="{CA4FC447-DF88-4F00-B846-FF5694DA62F8}" srcId="{E3F5AAEA-9FBE-4421-A600-8DAB9EB715AA}" destId="{A240708D-58F3-41AE-A457-F5BF84F3C95E}" srcOrd="0" destOrd="0" parTransId="{138A97CC-A159-4DDA-9DED-E1B5010D2E60}" sibTransId="{F7097F64-496F-46D2-B644-BEDCF87C4530}"/>
    <dgm:cxn modelId="{0A048C5A-9B3E-8B4E-810A-D075FF044F1B}" type="presOf" srcId="{783AA021-CDBA-425E-977B-54DE58B59865}" destId="{1FB79CE5-74CE-AC48-B242-48175B5F06DC}" srcOrd="0" destOrd="0" presId="urn:microsoft.com/office/officeart/2005/8/layout/vProcess5"/>
    <dgm:cxn modelId="{07F39D67-2617-4B34-B70B-7621EC573794}" srcId="{E3F5AAEA-9FBE-4421-A600-8DAB9EB715AA}" destId="{783AA021-CDBA-425E-977B-54DE58B59865}" srcOrd="1" destOrd="0" parTransId="{1C12D9A9-FB30-40C0-8FD8-93E604911810}" sibTransId="{204C8745-6544-46FB-8CD5-425050DA9564}"/>
    <dgm:cxn modelId="{96B17E79-CE39-774C-ABE1-36F3B9844EE1}" type="presOf" srcId="{A240708D-58F3-41AE-A457-F5BF84F3C95E}" destId="{FF2967D3-4C0E-EB46-8B8B-B90345A7E039}" srcOrd="0" destOrd="0" presId="urn:microsoft.com/office/officeart/2005/8/layout/vProcess5"/>
    <dgm:cxn modelId="{64D14094-CAEB-DC4D-BCBF-9698723961F5}" type="presOf" srcId="{A240708D-58F3-41AE-A457-F5BF84F3C95E}" destId="{F5747501-F80B-8441-A033-F9D3BE151E2F}" srcOrd="1" destOrd="0" presId="urn:microsoft.com/office/officeart/2005/8/layout/vProcess5"/>
    <dgm:cxn modelId="{E2C5A5B5-4005-E140-99C2-567EE2623476}" type="presOf" srcId="{E3F5AAEA-9FBE-4421-A600-8DAB9EB715AA}" destId="{92721104-8E58-864C-929A-192DE568D4F8}" srcOrd="0" destOrd="0" presId="urn:microsoft.com/office/officeart/2005/8/layout/vProcess5"/>
    <dgm:cxn modelId="{9C18D3DF-7B4A-EF49-93E1-3FD442CD00DB}" type="presOf" srcId="{F7097F64-496F-46D2-B644-BEDCF87C4530}" destId="{934FC126-63EA-6B45-944C-1FE78A7361CE}" srcOrd="0" destOrd="0" presId="urn:microsoft.com/office/officeart/2005/8/layout/vProcess5"/>
    <dgm:cxn modelId="{0B44FB7B-664A-A047-A118-AA6246344434}" type="presParOf" srcId="{92721104-8E58-864C-929A-192DE568D4F8}" destId="{709CB26B-95B5-0F40-80F4-63691130CB9D}" srcOrd="0" destOrd="0" presId="urn:microsoft.com/office/officeart/2005/8/layout/vProcess5"/>
    <dgm:cxn modelId="{95BAB418-4B21-2848-81CA-19FE8D8AABB6}" type="presParOf" srcId="{92721104-8E58-864C-929A-192DE568D4F8}" destId="{FF2967D3-4C0E-EB46-8B8B-B90345A7E039}" srcOrd="1" destOrd="0" presId="urn:microsoft.com/office/officeart/2005/8/layout/vProcess5"/>
    <dgm:cxn modelId="{AD3E8D35-AA2B-BC4F-B68F-A78FA262A4CB}" type="presParOf" srcId="{92721104-8E58-864C-929A-192DE568D4F8}" destId="{1FB79CE5-74CE-AC48-B242-48175B5F06DC}" srcOrd="2" destOrd="0" presId="urn:microsoft.com/office/officeart/2005/8/layout/vProcess5"/>
    <dgm:cxn modelId="{92351A3C-A852-DA47-87F3-893715174E49}" type="presParOf" srcId="{92721104-8E58-864C-929A-192DE568D4F8}" destId="{934FC126-63EA-6B45-944C-1FE78A7361CE}" srcOrd="3" destOrd="0" presId="urn:microsoft.com/office/officeart/2005/8/layout/vProcess5"/>
    <dgm:cxn modelId="{4297F7BC-B811-1A41-B05B-167E502881CF}" type="presParOf" srcId="{92721104-8E58-864C-929A-192DE568D4F8}" destId="{F5747501-F80B-8441-A033-F9D3BE151E2F}" srcOrd="4" destOrd="0" presId="urn:microsoft.com/office/officeart/2005/8/layout/vProcess5"/>
    <dgm:cxn modelId="{45AF0CF3-E0BC-0243-B812-535A738FB529}" type="presParOf" srcId="{92721104-8E58-864C-929A-192DE568D4F8}" destId="{87015321-8773-484F-8FFC-2E05C5E2E2D7}"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967D3-4C0E-EB46-8B8B-B90345A7E039}">
      <dsp:nvSpPr>
        <dsp:cNvPr id="0" name=""/>
        <dsp:cNvSpPr/>
      </dsp:nvSpPr>
      <dsp:spPr>
        <a:xfrm>
          <a:off x="0" y="0"/>
          <a:ext cx="8420100" cy="1593770"/>
        </a:xfrm>
        <a:prstGeom prst="roundRect">
          <a:avLst>
            <a:gd name="adj" fmla="val 10000"/>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t>
          </a:r>
          <a:r>
            <a:rPr lang="en-CA" sz="2500" kern="1200" dirty="0"/>
            <a:t>When it comes to prosthetics, where is the limit? When do we become robots?​”</a:t>
          </a:r>
          <a:endParaRPr lang="en-US" sz="2500" kern="1200" dirty="0"/>
        </a:p>
      </dsp:txBody>
      <dsp:txXfrm>
        <a:off x="46680" y="46680"/>
        <a:ext cx="6772813" cy="1500410"/>
      </dsp:txXfrm>
    </dsp:sp>
    <dsp:sp modelId="{1FB79CE5-74CE-AC48-B242-48175B5F06DC}">
      <dsp:nvSpPr>
        <dsp:cNvPr id="0" name=""/>
        <dsp:cNvSpPr/>
      </dsp:nvSpPr>
      <dsp:spPr>
        <a:xfrm>
          <a:off x="1485899" y="1947941"/>
          <a:ext cx="8420100" cy="1593770"/>
        </a:xfrm>
        <a:prstGeom prst="roundRect">
          <a:avLst>
            <a:gd name="adj" fmla="val 10000"/>
          </a:avLst>
        </a:prstGeom>
        <a:gradFill rotWithShape="0">
          <a:gsLst>
            <a:gs pos="0">
              <a:schemeClr val="accent5">
                <a:hueOff val="-1378488"/>
                <a:satOff val="-4838"/>
                <a:lumOff val="10197"/>
                <a:alphaOff val="0"/>
                <a:tint val="94000"/>
                <a:satMod val="105000"/>
                <a:lumMod val="102000"/>
              </a:schemeClr>
            </a:gs>
            <a:gs pos="100000">
              <a:schemeClr val="accent5">
                <a:hueOff val="-1378488"/>
                <a:satOff val="-4838"/>
                <a:lumOff val="10197"/>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Prosthetics; They are taking over our future. Should we accept it? The ethical dilemma is whether humans should be able need or want prosthetics and who has priority?</a:t>
          </a:r>
        </a:p>
      </dsp:txBody>
      <dsp:txXfrm>
        <a:off x="1532579" y="1994621"/>
        <a:ext cx="5804889" cy="1500410"/>
      </dsp:txXfrm>
    </dsp:sp>
    <dsp:sp modelId="{934FC126-63EA-6B45-944C-1FE78A7361CE}">
      <dsp:nvSpPr>
        <dsp:cNvPr id="0" name=""/>
        <dsp:cNvSpPr/>
      </dsp:nvSpPr>
      <dsp:spPr>
        <a:xfrm>
          <a:off x="7384149" y="1252880"/>
          <a:ext cx="1035950" cy="1035950"/>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17238" y="1252880"/>
        <a:ext cx="569772" cy="7795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5/21/19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737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849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6913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80045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2272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9889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364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9023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27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883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5/21/19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011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6295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5/21/19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6817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5/21/19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7792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5/21/19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8700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685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376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5/21/19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30346720"/>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39A2E-BD9A-5941-A75B-CCCB778F7C98}"/>
              </a:ext>
            </a:extLst>
          </p:cNvPr>
          <p:cNvSpPr>
            <a:spLocks noGrp="1"/>
          </p:cNvSpPr>
          <p:nvPr>
            <p:ph type="ctrTitle"/>
          </p:nvPr>
        </p:nvSpPr>
        <p:spPr/>
        <p:txBody>
          <a:bodyPr/>
          <a:lstStyle/>
          <a:p>
            <a:r>
              <a:rPr lang="en-US" dirty="0"/>
              <a:t>biotechnology &amp; ethics</a:t>
            </a:r>
          </a:p>
        </p:txBody>
      </p:sp>
      <p:sp>
        <p:nvSpPr>
          <p:cNvPr id="3" name="Subtitle 2">
            <a:extLst>
              <a:ext uri="{FF2B5EF4-FFF2-40B4-BE49-F238E27FC236}">
                <a16:creationId xmlns:a16="http://schemas.microsoft.com/office/drawing/2014/main" id="{524867DF-C753-1A45-9903-B843119B760F}"/>
              </a:ext>
            </a:extLst>
          </p:cNvPr>
          <p:cNvSpPr>
            <a:spLocks noGrp="1"/>
          </p:cNvSpPr>
          <p:nvPr>
            <p:ph type="subTitle" idx="1"/>
          </p:nvPr>
        </p:nvSpPr>
        <p:spPr/>
        <p:txBody>
          <a:bodyPr/>
          <a:lstStyle/>
          <a:p>
            <a:r>
              <a:rPr lang="en-US" dirty="0"/>
              <a:t>Emily, Stephanie, and Jade – Science 9 (Adl18solution) Block a</a:t>
            </a:r>
          </a:p>
        </p:txBody>
      </p:sp>
    </p:spTree>
    <p:extLst>
      <p:ext uri="{BB962C8B-B14F-4D97-AF65-F5344CB8AC3E}">
        <p14:creationId xmlns:p14="http://schemas.microsoft.com/office/powerpoint/2010/main" val="1186736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extLst/>
          </a:blip>
          <a:stretch/>
        </a:blip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BDD0EE9F-9E3C-462E-A179-E83BAF11B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D8DFA-2AA7-EB43-9157-63BFC545732C}"/>
              </a:ext>
            </a:extLst>
          </p:cNvPr>
          <p:cNvSpPr>
            <a:spLocks noGrp="1"/>
          </p:cNvSpPr>
          <p:nvPr>
            <p:ph type="title"/>
          </p:nvPr>
        </p:nvSpPr>
        <p:spPr>
          <a:xfrm>
            <a:off x="1141413" y="618518"/>
            <a:ext cx="9905998" cy="1478570"/>
          </a:xfrm>
        </p:spPr>
        <p:txBody>
          <a:bodyPr>
            <a:normAutofit/>
          </a:bodyPr>
          <a:lstStyle/>
          <a:p>
            <a:r>
              <a:rPr lang="en-US"/>
              <a:t>Define</a:t>
            </a:r>
          </a:p>
        </p:txBody>
      </p:sp>
      <p:graphicFrame>
        <p:nvGraphicFramePr>
          <p:cNvPr id="5" name="Content Placeholder 2">
            <a:extLst>
              <a:ext uri="{FF2B5EF4-FFF2-40B4-BE49-F238E27FC236}">
                <a16:creationId xmlns:a16="http://schemas.microsoft.com/office/drawing/2014/main" id="{740BFD03-1262-4958-A89D-528C2953E7FD}"/>
              </a:ext>
            </a:extLst>
          </p:cNvPr>
          <p:cNvGraphicFramePr>
            <a:graphicFrameLocks noGrp="1"/>
          </p:cNvGraphicFramePr>
          <p:nvPr>
            <p:ph idx="1"/>
            <p:extLst>
              <p:ext uri="{D42A27DB-BD31-4B8C-83A1-F6EECF244321}">
                <p14:modId xmlns:p14="http://schemas.microsoft.com/office/powerpoint/2010/main" val="2518431789"/>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0730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4409B7E7-1AF6-1D49-ABD7-1351394D62FB}"/>
              </a:ext>
            </a:extLst>
          </p:cNvPr>
          <p:cNvSpPr>
            <a:spLocks noGrp="1"/>
          </p:cNvSpPr>
          <p:nvPr>
            <p:ph type="title"/>
          </p:nvPr>
        </p:nvSpPr>
        <p:spPr>
          <a:xfrm>
            <a:off x="1141413" y="1082673"/>
            <a:ext cx="2869416" cy="4708528"/>
          </a:xfrm>
        </p:spPr>
        <p:txBody>
          <a:bodyPr>
            <a:normAutofit/>
          </a:bodyPr>
          <a:lstStyle/>
          <a:p>
            <a:pPr algn="r"/>
            <a:r>
              <a:rPr lang="en-US" sz="4000"/>
              <a:t>Discover</a:t>
            </a:r>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40" name="Content Placeholder 2">
            <a:extLst>
              <a:ext uri="{FF2B5EF4-FFF2-40B4-BE49-F238E27FC236}">
                <a16:creationId xmlns:a16="http://schemas.microsoft.com/office/drawing/2014/main" id="{6753AB89-E7F8-1549-9A53-7E6D77D11431}"/>
              </a:ext>
            </a:extLst>
          </p:cNvPr>
          <p:cNvSpPr>
            <a:spLocks noGrp="1"/>
          </p:cNvSpPr>
          <p:nvPr>
            <p:ph idx="1"/>
          </p:nvPr>
        </p:nvSpPr>
        <p:spPr>
          <a:xfrm>
            <a:off x="5297763" y="1082673"/>
            <a:ext cx="5751237" cy="4708528"/>
          </a:xfrm>
        </p:spPr>
        <p:txBody>
          <a:bodyPr anchor="ctr">
            <a:normAutofit/>
          </a:bodyPr>
          <a:lstStyle/>
          <a:p>
            <a:r>
              <a:rPr lang="en-US" sz="1800"/>
              <a:t>What is a prosthetic?</a:t>
            </a:r>
          </a:p>
          <a:p>
            <a:r>
              <a:rPr lang="en-US" sz="1800"/>
              <a:t>How do prosthetics work?</a:t>
            </a:r>
          </a:p>
          <a:p>
            <a:r>
              <a:rPr lang="en-US" sz="1800"/>
              <a:t>Cons of prosthetics?</a:t>
            </a:r>
          </a:p>
          <a:p>
            <a:r>
              <a:rPr lang="en-US" sz="1800"/>
              <a:t>Pros of prosthetics?</a:t>
            </a:r>
          </a:p>
          <a:p>
            <a:r>
              <a:rPr lang="en-US" sz="1800"/>
              <a:t>What is being done now to help the future of prosthetics?</a:t>
            </a:r>
          </a:p>
          <a:p>
            <a:r>
              <a:rPr lang="en-US" sz="1800"/>
              <a:t>What is considered a prosthetic?</a:t>
            </a:r>
          </a:p>
          <a:p>
            <a:r>
              <a:rPr lang="en-US" sz="1800"/>
              <a:t> Who has the rights? Who doesn’t have the rights?</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1873416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F3EB6-CA3F-C541-BD81-36AD2432D467}"/>
              </a:ext>
            </a:extLst>
          </p:cNvPr>
          <p:cNvSpPr>
            <a:spLocks noGrp="1"/>
          </p:cNvSpPr>
          <p:nvPr>
            <p:ph type="title"/>
          </p:nvPr>
        </p:nvSpPr>
        <p:spPr>
          <a:xfrm>
            <a:off x="1141412" y="618518"/>
            <a:ext cx="5894387" cy="1478570"/>
          </a:xfrm>
        </p:spPr>
        <p:txBody>
          <a:bodyPr anchor="b">
            <a:normAutofit/>
          </a:bodyPr>
          <a:lstStyle/>
          <a:p>
            <a:r>
              <a:rPr lang="en-US" dirty="0"/>
              <a:t>Deliver</a:t>
            </a:r>
          </a:p>
        </p:txBody>
      </p:sp>
      <p:sp>
        <p:nvSpPr>
          <p:cNvPr id="3" name="Content Placeholder 2">
            <a:extLst>
              <a:ext uri="{FF2B5EF4-FFF2-40B4-BE49-F238E27FC236}">
                <a16:creationId xmlns:a16="http://schemas.microsoft.com/office/drawing/2014/main" id="{FAE5E183-32A2-DC43-AEAA-BBA0614D5D4A}"/>
              </a:ext>
            </a:extLst>
          </p:cNvPr>
          <p:cNvSpPr>
            <a:spLocks noGrp="1"/>
          </p:cNvSpPr>
          <p:nvPr>
            <p:ph idx="1"/>
          </p:nvPr>
        </p:nvSpPr>
        <p:spPr>
          <a:xfrm>
            <a:off x="1141412" y="2249487"/>
            <a:ext cx="5894388" cy="3541714"/>
          </a:xfrm>
        </p:spPr>
        <p:txBody>
          <a:bodyPr>
            <a:normAutofit/>
          </a:bodyPr>
          <a:lstStyle/>
          <a:p>
            <a:pPr>
              <a:lnSpc>
                <a:spcPct val="110000"/>
              </a:lnSpc>
            </a:pPr>
            <a:r>
              <a:rPr lang="en-US" sz="1700" dirty="0"/>
              <a:t>Prosthetics are now a reality whether we need them or want them. Scientists are working towards artificial organs, and reprogramming cells to make them immune to diseases. They want prosthetics to integrate into the bone and muscle. Dr. Anthony </a:t>
            </a:r>
            <a:r>
              <a:rPr lang="en-US" sz="1700" dirty="0" err="1"/>
              <a:t>Atala</a:t>
            </a:r>
            <a:r>
              <a:rPr lang="en-US" sz="1700" dirty="0"/>
              <a:t> is working on duplicating and remaking your own body parts into a prosthetic to look and feel as natural as possible. Juan Enriquez wants to make it to another planet and says that prosthetics are the answer. If they had prosthetics for the whole body, people would be able to live long enough to move to other possible living planets. Enriquez says “in order to potentially reach another planet we might have to change the human body in ways that might be un-recognizable.</a:t>
            </a:r>
          </a:p>
        </p:txBody>
      </p:sp>
      <p:pic>
        <p:nvPicPr>
          <p:cNvPr id="4" name="Picture 3" descr="A person wearing a suit and tie&#10;&#10;Description automatically generated">
            <a:extLst>
              <a:ext uri="{FF2B5EF4-FFF2-40B4-BE49-F238E27FC236}">
                <a16:creationId xmlns:a16="http://schemas.microsoft.com/office/drawing/2014/main" id="{ECA950D6-B280-8F44-B7B1-AC930283C1A8}"/>
              </a:ext>
            </a:extLst>
          </p:cNvPr>
          <p:cNvPicPr>
            <a:picLocks noChangeAspect="1"/>
          </p:cNvPicPr>
          <p:nvPr/>
        </p:nvPicPr>
        <p:blipFill rotWithShape="1">
          <a:blip r:embed="rId3"/>
          <a:srcRect l="29236" r="1" b="1"/>
          <a:stretch/>
        </p:blipFill>
        <p:spPr>
          <a:xfrm>
            <a:off x="7619998" y="780235"/>
            <a:ext cx="3425199" cy="484033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301180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D07C-1FBB-8A46-AA71-E297DC8B89E6}"/>
              </a:ext>
            </a:extLst>
          </p:cNvPr>
          <p:cNvSpPr>
            <a:spLocks noGrp="1"/>
          </p:cNvSpPr>
          <p:nvPr>
            <p:ph type="title"/>
          </p:nvPr>
        </p:nvSpPr>
        <p:spPr>
          <a:xfrm>
            <a:off x="6569957" y="618518"/>
            <a:ext cx="4747088" cy="1478570"/>
          </a:xfrm>
        </p:spPr>
        <p:txBody>
          <a:bodyPr>
            <a:normAutofit/>
          </a:bodyPr>
          <a:lstStyle/>
          <a:p>
            <a:r>
              <a:rPr lang="en-US" dirty="0"/>
              <a:t>Debrief</a:t>
            </a:r>
          </a:p>
        </p:txBody>
      </p:sp>
      <p:sp>
        <p:nvSpPr>
          <p:cNvPr id="9" name="Round Diagonal Corner Rectangle 9">
            <a:extLst>
              <a:ext uri="{FF2B5EF4-FFF2-40B4-BE49-F238E27FC236}">
                <a16:creationId xmlns:a16="http://schemas.microsoft.com/office/drawing/2014/main" id="{B17B89E9-0A60-4DE1-97F8-2E81D4CCE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1DF1ACA-BFB0-8D48-B052-A7ED5DE48698}"/>
              </a:ext>
            </a:extLst>
          </p:cNvPr>
          <p:cNvPicPr>
            <a:picLocks noChangeAspect="1"/>
          </p:cNvPicPr>
          <p:nvPr/>
        </p:nvPicPr>
        <p:blipFill>
          <a:blip r:embed="rId3"/>
          <a:stretch>
            <a:fillRect/>
          </a:stretch>
        </p:blipFill>
        <p:spPr>
          <a:xfrm>
            <a:off x="1118988" y="2434381"/>
            <a:ext cx="4635583" cy="1993300"/>
          </a:xfrm>
          <a:prstGeom prst="rect">
            <a:avLst/>
          </a:prstGeom>
        </p:spPr>
      </p:pic>
      <p:sp>
        <p:nvSpPr>
          <p:cNvPr id="3" name="Content Placeholder 2">
            <a:extLst>
              <a:ext uri="{FF2B5EF4-FFF2-40B4-BE49-F238E27FC236}">
                <a16:creationId xmlns:a16="http://schemas.microsoft.com/office/drawing/2014/main" id="{D873B42F-F92D-814D-B1C0-AE4911A27C17}"/>
              </a:ext>
            </a:extLst>
          </p:cNvPr>
          <p:cNvSpPr>
            <a:spLocks noGrp="1"/>
          </p:cNvSpPr>
          <p:nvPr>
            <p:ph idx="1"/>
          </p:nvPr>
        </p:nvSpPr>
        <p:spPr>
          <a:xfrm>
            <a:off x="6569957" y="2249487"/>
            <a:ext cx="4747087" cy="3541714"/>
          </a:xfrm>
        </p:spPr>
        <p:txBody>
          <a:bodyPr>
            <a:normAutofit/>
          </a:bodyPr>
          <a:lstStyle/>
          <a:p>
            <a:pPr>
              <a:lnSpc>
                <a:spcPct val="110000"/>
              </a:lnSpc>
            </a:pPr>
            <a:r>
              <a:rPr lang="en-US" sz="2000" dirty="0"/>
              <a:t>QUALITY OVER QUANTITY! When doing this project, we looked for information had held strong details and met our main point. Prosthetics can be a necessary tool to live or it can be for cosmetic purposes. We wanted to present our information clearly. We created deadlines that worked well with everyone's schedules. We managed to gather great information that would set up our final project! </a:t>
            </a:r>
          </a:p>
        </p:txBody>
      </p:sp>
    </p:spTree>
    <p:extLst>
      <p:ext uri="{BB962C8B-B14F-4D97-AF65-F5344CB8AC3E}">
        <p14:creationId xmlns:p14="http://schemas.microsoft.com/office/powerpoint/2010/main" val="30373458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otalTime>0</TotalTime>
  <Words>313</Words>
  <Application>Microsoft Macintosh PowerPoint</Application>
  <PresentationFormat>Widescreen</PresentationFormat>
  <Paragraphs>17</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Tw Cen MT</vt:lpstr>
      <vt:lpstr>Circuit</vt:lpstr>
      <vt:lpstr>biotechnology &amp; ethics</vt:lpstr>
      <vt:lpstr>Define</vt:lpstr>
      <vt:lpstr>Discover</vt:lpstr>
      <vt:lpstr>Deliver</vt:lpstr>
      <vt:lpstr>Debrief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biotechnology &amp; ethics</dc:title>
  <dc:creator>132S-Rosh, Emily</dc:creator>
  <cp:lastModifiedBy>132S-Rosh, Emily</cp:lastModifiedBy>
  <cp:revision>2</cp:revision>
  <dcterms:created xsi:type="dcterms:W3CDTF">2019-05-17T17:12:09Z</dcterms:created>
  <dcterms:modified xsi:type="dcterms:W3CDTF">2019-05-21T16:05:14Z</dcterms:modified>
</cp:coreProperties>
</file>