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19" autoAdjust="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62509161295158E-2"/>
          <c:y val="0.12782273434361124"/>
          <c:w val="0.90742412568357356"/>
          <c:h val="0.81116675595023469"/>
        </c:manualLayout>
      </c:layout>
      <c:scatterChart>
        <c:scatterStyle val="lineMarker"/>
        <c:varyColors val="0"/>
        <c:ser>
          <c:idx val="0"/>
          <c:order val="0"/>
          <c:tx>
            <c:strRef>
              <c:f>Sheet1!$B$1</c:f>
              <c:strCache>
                <c:ptCount val="1"/>
                <c:pt idx="0">
                  <c:v>Y-Values</c:v>
                </c:pt>
              </c:strCache>
            </c:strRef>
          </c:tx>
          <c:spPr>
            <a:ln w="25400" cap="rnd">
              <a:noFill/>
              <a:round/>
            </a:ln>
            <a:effectLst>
              <a:outerShdw blurRad="88900" dist="38100" dir="5040000" rotWithShape="0">
                <a:srgbClr val="000000">
                  <a:alpha val="60000"/>
                </a:srgbClr>
              </a:outerShdw>
            </a:effectLst>
          </c:spPr>
          <c:marker>
            <c:symbol val="circle"/>
            <c:size val="6"/>
            <c:spPr>
              <a:gradFill rotWithShape="1">
                <a:gsLst>
                  <a:gs pos="0">
                    <a:schemeClr val="accent1">
                      <a:tint val="98000"/>
                      <a:lumMod val="110000"/>
                    </a:schemeClr>
                  </a:gs>
                  <a:gs pos="84000">
                    <a:schemeClr val="accent1">
                      <a:shade val="90000"/>
                      <a:lumMod val="88000"/>
                    </a:schemeClr>
                  </a:gs>
                </a:gsLst>
                <a:lin ang="5400000" scaled="0"/>
              </a:gradFill>
              <a:ln w="9525" cap="rnd">
                <a:solidFill>
                  <a:schemeClr val="accent1"/>
                </a:solidFill>
                <a:round/>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ln>
              <a:effectLst/>
            </c:spPr>
            <c:trendlineType val="linear"/>
            <c:dispRSqr val="0"/>
            <c:dispEq val="0"/>
          </c:trendline>
          <c:trendline>
            <c:spPr>
              <a:ln w="19050" cap="rnd">
                <a:solidFill>
                  <a:schemeClr val="accent1"/>
                </a:solidFill>
              </a:ln>
              <a:effectLst/>
            </c:spPr>
            <c:trendlineType val="linear"/>
            <c:dispRSqr val="0"/>
            <c:dispEq val="0"/>
          </c:trendline>
          <c:xVal>
            <c:numRef>
              <c:f>Sheet1!$A$2:$A$5</c:f>
              <c:numCache>
                <c:formatCode>General</c:formatCode>
                <c:ptCount val="4"/>
                <c:pt idx="0">
                  <c:v>1</c:v>
                </c:pt>
                <c:pt idx="1">
                  <c:v>2</c:v>
                </c:pt>
                <c:pt idx="2">
                  <c:v>3</c:v>
                </c:pt>
                <c:pt idx="3">
                  <c:v>4</c:v>
                </c:pt>
              </c:numCache>
            </c:numRef>
          </c:xVal>
          <c:yVal>
            <c:numRef>
              <c:f>Sheet1!$B$2:$B$5</c:f>
              <c:numCache>
                <c:formatCode>General</c:formatCode>
                <c:ptCount val="4"/>
                <c:pt idx="0">
                  <c:v>8</c:v>
                </c:pt>
                <c:pt idx="1">
                  <c:v>10</c:v>
                </c:pt>
                <c:pt idx="2">
                  <c:v>12</c:v>
                </c:pt>
                <c:pt idx="3">
                  <c:v>14</c:v>
                </c:pt>
              </c:numCache>
            </c:numRef>
          </c:yVal>
          <c:smooth val="0"/>
          <c:extLst>
            <c:ext xmlns:c16="http://schemas.microsoft.com/office/drawing/2014/chart" uri="{C3380CC4-5D6E-409C-BE32-E72D297353CC}">
              <c16:uniqueId val="{00000000-713C-4AFB-8915-A55D310ACA57}"/>
            </c:ext>
          </c:extLst>
        </c:ser>
        <c:dLbls>
          <c:dLblPos val="t"/>
          <c:showLegendKey val="0"/>
          <c:showVal val="1"/>
          <c:showCatName val="0"/>
          <c:showSerName val="0"/>
          <c:showPercent val="0"/>
          <c:showBubbleSize val="0"/>
        </c:dLbls>
        <c:axId val="680199992"/>
        <c:axId val="680198392"/>
      </c:scatterChart>
      <c:valAx>
        <c:axId val="6801999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198392"/>
        <c:crosses val="autoZero"/>
        <c:crossBetween val="midCat"/>
      </c:valAx>
      <c:valAx>
        <c:axId val="680198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1999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62509161295158E-2"/>
          <c:y val="0.12782273434361124"/>
          <c:w val="0.90742412568357356"/>
          <c:h val="0.81116675595023469"/>
        </c:manualLayout>
      </c:layout>
      <c:scatterChart>
        <c:scatterStyle val="lineMarker"/>
        <c:varyColors val="0"/>
        <c:ser>
          <c:idx val="0"/>
          <c:order val="0"/>
          <c:tx>
            <c:strRef>
              <c:f>Sheet1!$B$1</c:f>
              <c:strCache>
                <c:ptCount val="1"/>
                <c:pt idx="0">
                  <c:v>Y-Values</c:v>
                </c:pt>
              </c:strCache>
            </c:strRef>
          </c:tx>
          <c:spPr>
            <a:ln w="25400" cap="rnd">
              <a:noFill/>
              <a:round/>
            </a:ln>
            <a:effectLst>
              <a:outerShdw blurRad="88900" dist="38100" dir="5040000" rotWithShape="0">
                <a:srgbClr val="000000">
                  <a:alpha val="60000"/>
                </a:srgbClr>
              </a:outerShdw>
            </a:effectLst>
          </c:spPr>
          <c:marker>
            <c:symbol val="circle"/>
            <c:size val="6"/>
            <c:spPr>
              <a:gradFill rotWithShape="1">
                <a:gsLst>
                  <a:gs pos="0">
                    <a:schemeClr val="accent1">
                      <a:tint val="98000"/>
                      <a:lumMod val="110000"/>
                    </a:schemeClr>
                  </a:gs>
                  <a:gs pos="84000">
                    <a:schemeClr val="accent1">
                      <a:shade val="90000"/>
                      <a:lumMod val="88000"/>
                    </a:schemeClr>
                  </a:gs>
                </a:gsLst>
                <a:lin ang="5400000" scaled="0"/>
              </a:gradFill>
              <a:ln w="9525" cap="rnd">
                <a:solidFill>
                  <a:schemeClr val="accent1"/>
                </a:solidFill>
                <a:round/>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ln>
              <a:effectLst/>
            </c:spPr>
            <c:trendlineType val="linear"/>
            <c:dispRSqr val="0"/>
            <c:dispEq val="0"/>
          </c:trendline>
          <c:trendline>
            <c:spPr>
              <a:ln w="19050" cap="rnd">
                <a:solidFill>
                  <a:schemeClr val="accent1"/>
                </a:solidFill>
              </a:ln>
              <a:effectLst/>
            </c:spPr>
            <c:trendlineType val="linear"/>
            <c:dispRSqr val="0"/>
            <c:dispEq val="0"/>
          </c:trendline>
          <c:xVal>
            <c:numRef>
              <c:f>Sheet1!$A$2:$A$5</c:f>
              <c:numCache>
                <c:formatCode>General</c:formatCode>
                <c:ptCount val="4"/>
                <c:pt idx="0">
                  <c:v>1</c:v>
                </c:pt>
                <c:pt idx="1">
                  <c:v>2</c:v>
                </c:pt>
                <c:pt idx="2">
                  <c:v>3</c:v>
                </c:pt>
                <c:pt idx="3">
                  <c:v>4</c:v>
                </c:pt>
              </c:numCache>
            </c:numRef>
          </c:xVal>
          <c:yVal>
            <c:numRef>
              <c:f>Sheet1!$B$2:$B$5</c:f>
              <c:numCache>
                <c:formatCode>General</c:formatCode>
                <c:ptCount val="4"/>
                <c:pt idx="0">
                  <c:v>3</c:v>
                </c:pt>
                <c:pt idx="1">
                  <c:v>3</c:v>
                </c:pt>
                <c:pt idx="2">
                  <c:v>3</c:v>
                </c:pt>
                <c:pt idx="3">
                  <c:v>3</c:v>
                </c:pt>
              </c:numCache>
            </c:numRef>
          </c:yVal>
          <c:smooth val="0"/>
          <c:extLst>
            <c:ext xmlns:c16="http://schemas.microsoft.com/office/drawing/2014/chart" uri="{C3380CC4-5D6E-409C-BE32-E72D297353CC}">
              <c16:uniqueId val="{00000000-713C-4AFB-8915-A55D310ACA57}"/>
            </c:ext>
          </c:extLst>
        </c:ser>
        <c:dLbls>
          <c:dLblPos val="t"/>
          <c:showLegendKey val="0"/>
          <c:showVal val="1"/>
          <c:showCatName val="0"/>
          <c:showSerName val="0"/>
          <c:showPercent val="0"/>
          <c:showBubbleSize val="0"/>
        </c:dLbls>
        <c:axId val="680199992"/>
        <c:axId val="680198392"/>
      </c:scatterChart>
      <c:valAx>
        <c:axId val="68019999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198392"/>
        <c:crosses val="autoZero"/>
        <c:crossBetween val="midCat"/>
      </c:valAx>
      <c:valAx>
        <c:axId val="68019839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1999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325277657715222E-2"/>
          <c:y val="8.4211145336478846E-2"/>
          <c:w val="0.90742412568357356"/>
          <c:h val="0.81116675595023469"/>
        </c:manualLayout>
      </c:layout>
      <c:scatterChart>
        <c:scatterStyle val="lineMarker"/>
        <c:varyColors val="0"/>
        <c:ser>
          <c:idx val="0"/>
          <c:order val="0"/>
          <c:tx>
            <c:strRef>
              <c:f>Sheet1!$B$1</c:f>
              <c:strCache>
                <c:ptCount val="1"/>
                <c:pt idx="0">
                  <c:v>Y-Values</c:v>
                </c:pt>
              </c:strCache>
            </c:strRef>
          </c:tx>
          <c:spPr>
            <a:ln w="25400" cap="rnd">
              <a:noFill/>
              <a:round/>
            </a:ln>
            <a:effectLst>
              <a:outerShdw blurRad="88900" dist="38100" dir="5040000" rotWithShape="0">
                <a:srgbClr val="000000">
                  <a:alpha val="60000"/>
                </a:srgbClr>
              </a:outerShdw>
            </a:effectLst>
          </c:spPr>
          <c:marker>
            <c:symbol val="circle"/>
            <c:size val="6"/>
            <c:spPr>
              <a:gradFill rotWithShape="1">
                <a:gsLst>
                  <a:gs pos="0">
                    <a:schemeClr val="accent1">
                      <a:tint val="98000"/>
                      <a:lumMod val="110000"/>
                    </a:schemeClr>
                  </a:gs>
                  <a:gs pos="84000">
                    <a:schemeClr val="accent1">
                      <a:shade val="90000"/>
                      <a:lumMod val="88000"/>
                    </a:schemeClr>
                  </a:gs>
                </a:gsLst>
                <a:lin ang="5400000" scaled="0"/>
              </a:gradFill>
              <a:ln w="9525" cap="rnd">
                <a:solidFill>
                  <a:schemeClr val="accent1"/>
                </a:solidFill>
                <a:round/>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ln>
              <a:effectLst/>
            </c:spPr>
            <c:trendlineType val="linear"/>
            <c:dispRSqr val="0"/>
            <c:dispEq val="0"/>
          </c:trendline>
          <c:xVal>
            <c:numRef>
              <c:f>Sheet1!$A$2:$A$5</c:f>
              <c:numCache>
                <c:formatCode>General</c:formatCode>
                <c:ptCount val="4"/>
                <c:pt idx="0">
                  <c:v>2</c:v>
                </c:pt>
                <c:pt idx="1">
                  <c:v>2</c:v>
                </c:pt>
                <c:pt idx="2">
                  <c:v>2</c:v>
                </c:pt>
                <c:pt idx="3">
                  <c:v>2</c:v>
                </c:pt>
              </c:numCache>
            </c:numRef>
          </c:xVal>
          <c:yVal>
            <c:numRef>
              <c:f>Sheet1!$B$2:$B$5</c:f>
              <c:numCache>
                <c:formatCode>General</c:formatCode>
                <c:ptCount val="4"/>
                <c:pt idx="0">
                  <c:v>1</c:v>
                </c:pt>
                <c:pt idx="1">
                  <c:v>2</c:v>
                </c:pt>
                <c:pt idx="2">
                  <c:v>3</c:v>
                </c:pt>
                <c:pt idx="3">
                  <c:v>4</c:v>
                </c:pt>
              </c:numCache>
            </c:numRef>
          </c:yVal>
          <c:smooth val="0"/>
          <c:extLst>
            <c:ext xmlns:c16="http://schemas.microsoft.com/office/drawing/2014/chart" uri="{C3380CC4-5D6E-409C-BE32-E72D297353CC}">
              <c16:uniqueId val="{00000000-713C-4AFB-8915-A55D310ACA57}"/>
            </c:ext>
          </c:extLst>
        </c:ser>
        <c:dLbls>
          <c:dLblPos val="t"/>
          <c:showLegendKey val="0"/>
          <c:showVal val="1"/>
          <c:showCatName val="0"/>
          <c:showSerName val="0"/>
          <c:showPercent val="0"/>
          <c:showBubbleSize val="0"/>
        </c:dLbls>
        <c:axId val="680199992"/>
        <c:axId val="680198392"/>
      </c:scatterChart>
      <c:valAx>
        <c:axId val="68019999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198392"/>
        <c:crosses val="autoZero"/>
        <c:crossBetween val="midCat"/>
      </c:valAx>
      <c:valAx>
        <c:axId val="68019839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01999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8DB5D7D5-6A1C-4ABC-8850-759A9D876047}">
      <dgm:prSet/>
      <dgm:spPr/>
      <dgm:t>
        <a:bodyPr/>
        <a:lstStyle/>
        <a:p>
          <a:r>
            <a:rPr lang="en-US" dirty="0"/>
            <a:t>Slide …</a:t>
          </a:r>
        </a:p>
      </dgm:t>
    </dgm:pt>
    <dgm:pt modelId="{D8874F40-D7B0-41DE-BB6F-A6014FEAB2D7}" type="parTrans" cxnId="{C5202EE1-10E9-4076-9D55-9E0CF8B152AF}">
      <dgm:prSet/>
      <dgm:spPr/>
      <dgm:t>
        <a:bodyPr/>
        <a:lstStyle/>
        <a:p>
          <a:endParaRPr lang="en-US"/>
        </a:p>
      </dgm:t>
    </dgm:pt>
    <dgm:pt modelId="{BD6E0A2E-99C8-4F5A-971A-CD211D1099FF}" type="sibTrans" cxnId="{C5202EE1-10E9-4076-9D55-9E0CF8B152AF}">
      <dgm:prSet/>
      <dgm:spPr/>
      <dgm:t>
        <a:bodyPr/>
        <a:lstStyle/>
        <a:p>
          <a:endParaRPr lang="en-US"/>
        </a:p>
      </dgm:t>
    </dgm:pt>
    <dgm:pt modelId="{96262926-A67D-4E4E-9515-5EBC67F0B634}">
      <dgm:prSet/>
      <dgm:spPr/>
      <dgm:t>
        <a:bodyPr/>
        <a:lstStyle/>
        <a:p>
          <a:r>
            <a:rPr lang="en-US" dirty="0"/>
            <a:t>A linear equation</a:t>
          </a:r>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Slide…</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r>
            <a:rPr lang="en-US" dirty="0"/>
            <a:t>A table of values</a:t>
          </a:r>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Slide…</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r>
            <a:rPr lang="en-US" dirty="0"/>
            <a:t>Graphing a line, vertically and horizontally</a:t>
          </a:r>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70FD8F-0050-42E3-8B3A-6ED7CFB9852E}" type="doc">
      <dgm:prSet loTypeId="urn:microsoft.com/office/officeart/2005/8/layout/hProcess6" loCatId="process" qsTypeId="urn:microsoft.com/office/officeart/2005/8/quickstyle/simple1" qsCatId="simple" csTypeId="urn:microsoft.com/office/officeart/2005/8/colors/accent1_3" csCatId="accent1" phldr="1"/>
      <dgm:spPr/>
      <dgm:t>
        <a:bodyPr/>
        <a:lstStyle/>
        <a:p>
          <a:endParaRPr lang="en-US"/>
        </a:p>
      </dgm:t>
    </dgm:pt>
    <dgm:pt modelId="{8DB5D7D5-6A1C-4ABC-8850-759A9D876047}">
      <dgm:prSet/>
      <dgm:spPr/>
      <dgm:t>
        <a:bodyPr/>
        <a:lstStyle/>
        <a:p>
          <a:r>
            <a:rPr lang="en-US" dirty="0"/>
            <a:t>Y, x </a:t>
          </a:r>
        </a:p>
      </dgm:t>
    </dgm:pt>
    <dgm:pt modelId="{D8874F40-D7B0-41DE-BB6F-A6014FEAB2D7}" type="parTrans" cxnId="{C5202EE1-10E9-4076-9D55-9E0CF8B152AF}">
      <dgm:prSet/>
      <dgm:spPr/>
      <dgm:t>
        <a:bodyPr/>
        <a:lstStyle/>
        <a:p>
          <a:endParaRPr lang="en-US"/>
        </a:p>
      </dgm:t>
    </dgm:pt>
    <dgm:pt modelId="{BD6E0A2E-99C8-4F5A-971A-CD211D1099FF}" type="sibTrans" cxnId="{C5202EE1-10E9-4076-9D55-9E0CF8B152AF}">
      <dgm:prSet/>
      <dgm:spPr/>
      <dgm:t>
        <a:bodyPr/>
        <a:lstStyle/>
        <a:p>
          <a:endParaRPr lang="en-US"/>
        </a:p>
      </dgm:t>
    </dgm:pt>
    <dgm:pt modelId="{96262926-A67D-4E4E-9515-5EBC67F0B634}">
      <dgm:prSet/>
      <dgm:spPr/>
      <dgm:t>
        <a:bodyPr/>
        <a:lstStyle/>
        <a:p>
          <a:r>
            <a:rPr lang="en-US" dirty="0"/>
            <a:t>Variables</a:t>
          </a:r>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2x</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r>
            <a:rPr lang="en-US" dirty="0"/>
            <a:t>Coefficient / leading term</a:t>
          </a:r>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6</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r>
            <a:rPr lang="en-US" dirty="0"/>
            <a:t>Constant</a:t>
          </a:r>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2A96EBDD-66FF-43E3-9DD5-A436EA85B3A8}" type="pres">
      <dgm:prSet presAssocID="{6A70FD8F-0050-42E3-8B3A-6ED7CFB9852E}" presName="theList" presStyleCnt="0">
        <dgm:presLayoutVars>
          <dgm:dir/>
          <dgm:animLvl val="lvl"/>
          <dgm:resizeHandles val="exact"/>
        </dgm:presLayoutVars>
      </dgm:prSet>
      <dgm:spPr/>
    </dgm:pt>
    <dgm:pt modelId="{854E2B3F-611D-4516-87A0-79F671D6ACCC}" type="pres">
      <dgm:prSet presAssocID="{8DB5D7D5-6A1C-4ABC-8850-759A9D876047}" presName="compNode" presStyleCnt="0"/>
      <dgm:spPr/>
    </dgm:pt>
    <dgm:pt modelId="{49F404B6-A83E-455F-82AE-FCA397292B80}" type="pres">
      <dgm:prSet presAssocID="{8DB5D7D5-6A1C-4ABC-8850-759A9D876047}" presName="noGeometry" presStyleCnt="0"/>
      <dgm:spPr/>
    </dgm:pt>
    <dgm:pt modelId="{50D3BDC0-91EC-42C6-BBE2-362F04D5D43A}" type="pres">
      <dgm:prSet presAssocID="{8DB5D7D5-6A1C-4ABC-8850-759A9D876047}" presName="childTextVisible" presStyleLbl="bgAccFollowNode1" presStyleIdx="0" presStyleCnt="3">
        <dgm:presLayoutVars>
          <dgm:bulletEnabled val="1"/>
        </dgm:presLayoutVars>
      </dgm:prSet>
      <dgm:spPr/>
    </dgm:pt>
    <dgm:pt modelId="{FD4938B8-FB0E-449A-8CA2-F532D5192E28}" type="pres">
      <dgm:prSet presAssocID="{8DB5D7D5-6A1C-4ABC-8850-759A9D876047}" presName="childTextHidden" presStyleLbl="bgAccFollowNode1" presStyleIdx="0" presStyleCnt="3"/>
      <dgm:spPr/>
    </dgm:pt>
    <dgm:pt modelId="{7DE1C0A2-4D6C-4912-95A8-F45EAF5C01EA}" type="pres">
      <dgm:prSet presAssocID="{8DB5D7D5-6A1C-4ABC-8850-759A9D876047}" presName="parentText" presStyleLbl="node1" presStyleIdx="0" presStyleCnt="3">
        <dgm:presLayoutVars>
          <dgm:chMax val="1"/>
          <dgm:bulletEnabled val="1"/>
        </dgm:presLayoutVars>
      </dgm:prSet>
      <dgm:spPr/>
    </dgm:pt>
    <dgm:pt modelId="{AF9DCAA3-8F4D-46AE-8EEA-CE14655859BD}" type="pres">
      <dgm:prSet presAssocID="{8DB5D7D5-6A1C-4ABC-8850-759A9D876047}" presName="aSpace" presStyleCnt="0"/>
      <dgm:spPr/>
    </dgm:pt>
    <dgm:pt modelId="{E5638CF6-29FE-464E-82EC-B9B7057FD9A0}" type="pres">
      <dgm:prSet presAssocID="{C5146535-FD3D-4589-98A3-623B8DA4B8DB}" presName="compNode" presStyleCnt="0"/>
      <dgm:spPr/>
    </dgm:pt>
    <dgm:pt modelId="{95224304-FF89-47A8-9FED-98E961BC0FEF}" type="pres">
      <dgm:prSet presAssocID="{C5146535-FD3D-4589-98A3-623B8DA4B8DB}" presName="noGeometry" presStyleCnt="0"/>
      <dgm:spPr/>
    </dgm:pt>
    <dgm:pt modelId="{FB764E42-0AC4-48CA-A767-629A2EEDF5DA}" type="pres">
      <dgm:prSet presAssocID="{C5146535-FD3D-4589-98A3-623B8DA4B8DB}" presName="childTextVisible" presStyleLbl="bgAccFollowNode1" presStyleIdx="1" presStyleCnt="3">
        <dgm:presLayoutVars>
          <dgm:bulletEnabled val="1"/>
        </dgm:presLayoutVars>
      </dgm:prSet>
      <dgm:spPr/>
    </dgm:pt>
    <dgm:pt modelId="{B94E86E9-6269-4476-9ABC-90F51D9605FD}" type="pres">
      <dgm:prSet presAssocID="{C5146535-FD3D-4589-98A3-623B8DA4B8DB}" presName="childTextHidden" presStyleLbl="bgAccFollowNode1" presStyleIdx="1" presStyleCnt="3"/>
      <dgm:spPr/>
    </dgm:pt>
    <dgm:pt modelId="{BCB76D65-C145-4AF3-861F-22BC740794BB}" type="pres">
      <dgm:prSet presAssocID="{C5146535-FD3D-4589-98A3-623B8DA4B8DB}" presName="parentText" presStyleLbl="node1" presStyleIdx="1" presStyleCnt="3">
        <dgm:presLayoutVars>
          <dgm:chMax val="1"/>
          <dgm:bulletEnabled val="1"/>
        </dgm:presLayoutVars>
      </dgm:prSet>
      <dgm:spPr/>
    </dgm:pt>
    <dgm:pt modelId="{CCFDA5EC-B444-4FA5-909A-38C6F0D636A0}" type="pres">
      <dgm:prSet presAssocID="{C5146535-FD3D-4589-98A3-623B8DA4B8DB}" presName="aSpace" presStyleCnt="0"/>
      <dgm:spPr/>
    </dgm:pt>
    <dgm:pt modelId="{2A47E381-06D4-43D9-97A1-6B88EB102161}" type="pres">
      <dgm:prSet presAssocID="{09C152DA-7620-4852-8162-A77EC3609F3F}" presName="compNode" presStyleCnt="0"/>
      <dgm:spPr/>
    </dgm:pt>
    <dgm:pt modelId="{7C6B6E90-F8DC-4EBF-B13B-9E0CF6EAA7D1}" type="pres">
      <dgm:prSet presAssocID="{09C152DA-7620-4852-8162-A77EC3609F3F}" presName="noGeometry" presStyleCnt="0"/>
      <dgm:spPr/>
    </dgm:pt>
    <dgm:pt modelId="{855DAA37-0637-4259-A210-CDB983BF33FC}" type="pres">
      <dgm:prSet presAssocID="{09C152DA-7620-4852-8162-A77EC3609F3F}" presName="childTextVisible" presStyleLbl="bgAccFollowNode1" presStyleIdx="2" presStyleCnt="3">
        <dgm:presLayoutVars>
          <dgm:bulletEnabled val="1"/>
        </dgm:presLayoutVars>
      </dgm:prSet>
      <dgm:spPr/>
    </dgm:pt>
    <dgm:pt modelId="{C078B035-2577-42D8-B9CE-0967A2E7735C}" type="pres">
      <dgm:prSet presAssocID="{09C152DA-7620-4852-8162-A77EC3609F3F}" presName="childTextHidden" presStyleLbl="bgAccFollowNode1" presStyleIdx="2" presStyleCnt="3"/>
      <dgm:spPr/>
    </dgm:pt>
    <dgm:pt modelId="{4DDE70EF-EC15-4050-8A78-A493465F8127}" type="pres">
      <dgm:prSet presAssocID="{09C152DA-7620-4852-8162-A77EC3609F3F}" presName="parentText" presStyleLbl="node1" presStyleIdx="2" presStyleCnt="3">
        <dgm:presLayoutVars>
          <dgm:chMax val="1"/>
          <dgm:bulletEnabled val="1"/>
        </dgm:presLayoutVars>
      </dgm:prSet>
      <dgm:spPr/>
    </dgm:pt>
  </dgm:ptLst>
  <dgm:cxnLst>
    <dgm:cxn modelId="{0E27E101-46B9-47FF-A60C-8C59DA0D9CDB}" type="presOf" srcId="{6C8937BE-93F8-4DED-8538-1C601DAEBA66}" destId="{855DAA37-0637-4259-A210-CDB983BF33FC}" srcOrd="0" destOrd="0" presId="urn:microsoft.com/office/officeart/2005/8/layout/hProcess6"/>
    <dgm:cxn modelId="{4A970E09-BA58-42BF-8448-8C6B63EE666A}" type="presOf" srcId="{6C8937BE-93F8-4DED-8538-1C601DAEBA66}" destId="{C078B035-2577-42D8-B9CE-0967A2E7735C}" srcOrd="1" destOrd="0" presId="urn:microsoft.com/office/officeart/2005/8/layout/hProcess6"/>
    <dgm:cxn modelId="{8C5B110A-FBC3-4CBF-BED2-413E87D4DAD5}" srcId="{8DB5D7D5-6A1C-4ABC-8850-759A9D876047}" destId="{96262926-A67D-4E4E-9515-5EBC67F0B634}" srcOrd="0" destOrd="0" parTransId="{EC74E552-C501-4B0E-9400-E8B410F53D50}" sibTransId="{1DA7ACEB-F642-43C1-BCB5-F580B9B985B9}"/>
    <dgm:cxn modelId="{F6C8A325-9B0F-430D-B04E-3F3B08D6E95D}" type="presOf" srcId="{96262926-A67D-4E4E-9515-5EBC67F0B634}" destId="{FD4938B8-FB0E-449A-8CA2-F532D5192E28}" srcOrd="1" destOrd="0" presId="urn:microsoft.com/office/officeart/2005/8/layout/hProcess6"/>
    <dgm:cxn modelId="{05391B6A-9628-4708-81BB-DD83C29AC97D}" type="presOf" srcId="{E80CA270-6C90-4E17-ACEA-46B56AD54DD1}" destId="{FB764E42-0AC4-48CA-A767-629A2EEDF5DA}" srcOrd="0" destOrd="0" presId="urn:microsoft.com/office/officeart/2005/8/layout/hProcess6"/>
    <dgm:cxn modelId="{97B7CB71-3E81-4A2E-A557-3E12F94C9363}" type="presOf" srcId="{09C152DA-7620-4852-8162-A77EC3609F3F}" destId="{4DDE70EF-EC15-4050-8A78-A493465F8127}" srcOrd="0" destOrd="0" presId="urn:microsoft.com/office/officeart/2005/8/layout/hProcess6"/>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5CAD24AE-D419-474A-B302-62183CF48507}" type="presOf" srcId="{6A70FD8F-0050-42E3-8B3A-6ED7CFB9852E}" destId="{2A96EBDD-66FF-43E3-9DD5-A436EA85B3A8}" srcOrd="0" destOrd="0" presId="urn:microsoft.com/office/officeart/2005/8/layout/hProcess6"/>
    <dgm:cxn modelId="{1B4929C2-0E3A-46D3-AF7D-DA82B657275B}" type="presOf" srcId="{8DB5D7D5-6A1C-4ABC-8850-759A9D876047}" destId="{7DE1C0A2-4D6C-4912-95A8-F45EAF5C01EA}" srcOrd="0" destOrd="0" presId="urn:microsoft.com/office/officeart/2005/8/layout/hProcess6"/>
    <dgm:cxn modelId="{FAA8D3DD-12E8-457D-9144-B037C5678347}" srcId="{09C152DA-7620-4852-8162-A77EC3609F3F}" destId="{6C8937BE-93F8-4DED-8538-1C601DAEBA66}" srcOrd="0" destOrd="0" parTransId="{77D169C6-D77F-456D-B18B-D7BE016AD87A}" sibTransId="{A97BE953-FA9D-4BA6-A92C-494DB1F3BA59}"/>
    <dgm:cxn modelId="{E6C8C8DE-58FC-43E6-9EEC-AB3B69C980B6}" type="presOf" srcId="{C5146535-FD3D-4589-98A3-623B8DA4B8DB}" destId="{BCB76D65-C145-4AF3-861F-22BC740794BB}" srcOrd="0" destOrd="0" presId="urn:microsoft.com/office/officeart/2005/8/layout/hProcess6"/>
    <dgm:cxn modelId="{C5202EE1-10E9-4076-9D55-9E0CF8B152AF}" srcId="{6A70FD8F-0050-42E3-8B3A-6ED7CFB9852E}" destId="{8DB5D7D5-6A1C-4ABC-8850-759A9D876047}" srcOrd="0" destOrd="0" parTransId="{D8874F40-D7B0-41DE-BB6F-A6014FEAB2D7}" sibTransId="{BD6E0A2E-99C8-4F5A-971A-CD211D1099FF}"/>
    <dgm:cxn modelId="{D02E30F4-D75F-43E6-8088-B007085AEBC5}" type="presOf" srcId="{96262926-A67D-4E4E-9515-5EBC67F0B634}" destId="{50D3BDC0-91EC-42C6-BBE2-362F04D5D43A}" srcOrd="0" destOrd="0" presId="urn:microsoft.com/office/officeart/2005/8/layout/hProcess6"/>
    <dgm:cxn modelId="{0A9444F6-8FEC-440B-BF08-73AC79A20073}" type="presOf" srcId="{E80CA270-6C90-4E17-ACEA-46B56AD54DD1}" destId="{B94E86E9-6269-4476-9ABC-90F51D9605FD}" srcOrd="1" destOrd="0" presId="urn:microsoft.com/office/officeart/2005/8/layout/hProcess6"/>
    <dgm:cxn modelId="{2DC28DF8-5C1B-4F53-A4C1-D5B63FB54BAF}" srcId="{C5146535-FD3D-4589-98A3-623B8DA4B8DB}" destId="{E80CA270-6C90-4E17-ACEA-46B56AD54DD1}" srcOrd="0" destOrd="0" parTransId="{7EEC8067-96EF-4BE0-8BE3-BA59ED78A31F}" sibTransId="{1AFE46E5-6B07-4894-8ECB-21BD7E7B8AF1}"/>
    <dgm:cxn modelId="{1647C3CF-D9D4-4847-8105-114DB23E49F6}" type="presParOf" srcId="{2A96EBDD-66FF-43E3-9DD5-A436EA85B3A8}" destId="{854E2B3F-611D-4516-87A0-79F671D6ACCC}" srcOrd="0" destOrd="0" presId="urn:microsoft.com/office/officeart/2005/8/layout/hProcess6"/>
    <dgm:cxn modelId="{C578269D-46FA-4D9B-B9AC-70C7B81A5E9B}" type="presParOf" srcId="{854E2B3F-611D-4516-87A0-79F671D6ACCC}" destId="{49F404B6-A83E-455F-82AE-FCA397292B80}" srcOrd="0" destOrd="0" presId="urn:microsoft.com/office/officeart/2005/8/layout/hProcess6"/>
    <dgm:cxn modelId="{A20A9220-8C77-4C21-B006-88C0496760CB}" type="presParOf" srcId="{854E2B3F-611D-4516-87A0-79F671D6ACCC}" destId="{50D3BDC0-91EC-42C6-BBE2-362F04D5D43A}" srcOrd="1" destOrd="0" presId="urn:microsoft.com/office/officeart/2005/8/layout/hProcess6"/>
    <dgm:cxn modelId="{0F2E3A03-81E5-43D4-AF3C-1034948E4357}" type="presParOf" srcId="{854E2B3F-611D-4516-87A0-79F671D6ACCC}" destId="{FD4938B8-FB0E-449A-8CA2-F532D5192E28}" srcOrd="2" destOrd="0" presId="urn:microsoft.com/office/officeart/2005/8/layout/hProcess6"/>
    <dgm:cxn modelId="{12683536-BAB2-44A7-AC3E-4779D1EE4D60}" type="presParOf" srcId="{854E2B3F-611D-4516-87A0-79F671D6ACCC}" destId="{7DE1C0A2-4D6C-4912-95A8-F45EAF5C01EA}" srcOrd="3" destOrd="0" presId="urn:microsoft.com/office/officeart/2005/8/layout/hProcess6"/>
    <dgm:cxn modelId="{1ACCCCF4-4E1E-4DEF-806A-9388595263C4}" type="presParOf" srcId="{2A96EBDD-66FF-43E3-9DD5-A436EA85B3A8}" destId="{AF9DCAA3-8F4D-46AE-8EEA-CE14655859BD}" srcOrd="1" destOrd="0" presId="urn:microsoft.com/office/officeart/2005/8/layout/hProcess6"/>
    <dgm:cxn modelId="{277A1E6D-082C-46D6-9FAD-7491F2B05907}" type="presParOf" srcId="{2A96EBDD-66FF-43E3-9DD5-A436EA85B3A8}" destId="{E5638CF6-29FE-464E-82EC-B9B7057FD9A0}" srcOrd="2" destOrd="0" presId="urn:microsoft.com/office/officeart/2005/8/layout/hProcess6"/>
    <dgm:cxn modelId="{66FAC2A4-DA7D-491E-941C-EB5F51D987EC}" type="presParOf" srcId="{E5638CF6-29FE-464E-82EC-B9B7057FD9A0}" destId="{95224304-FF89-47A8-9FED-98E961BC0FEF}" srcOrd="0" destOrd="0" presId="urn:microsoft.com/office/officeart/2005/8/layout/hProcess6"/>
    <dgm:cxn modelId="{ED0A8365-CB16-4DA5-AB36-BE5F04AA6C54}" type="presParOf" srcId="{E5638CF6-29FE-464E-82EC-B9B7057FD9A0}" destId="{FB764E42-0AC4-48CA-A767-629A2EEDF5DA}" srcOrd="1" destOrd="0" presId="urn:microsoft.com/office/officeart/2005/8/layout/hProcess6"/>
    <dgm:cxn modelId="{928770DB-2953-4892-A96B-8CAEE0F86C91}" type="presParOf" srcId="{E5638CF6-29FE-464E-82EC-B9B7057FD9A0}" destId="{B94E86E9-6269-4476-9ABC-90F51D9605FD}" srcOrd="2" destOrd="0" presId="urn:microsoft.com/office/officeart/2005/8/layout/hProcess6"/>
    <dgm:cxn modelId="{07E44E3E-037A-4E6E-8824-AB16767C0694}" type="presParOf" srcId="{E5638CF6-29FE-464E-82EC-B9B7057FD9A0}" destId="{BCB76D65-C145-4AF3-861F-22BC740794BB}" srcOrd="3" destOrd="0" presId="urn:microsoft.com/office/officeart/2005/8/layout/hProcess6"/>
    <dgm:cxn modelId="{962E54C0-5B15-4D6B-B045-43DA46B2A508}" type="presParOf" srcId="{2A96EBDD-66FF-43E3-9DD5-A436EA85B3A8}" destId="{CCFDA5EC-B444-4FA5-909A-38C6F0D636A0}" srcOrd="3" destOrd="0" presId="urn:microsoft.com/office/officeart/2005/8/layout/hProcess6"/>
    <dgm:cxn modelId="{04615295-95F8-4F0C-A7B1-348469DE2ABC}" type="presParOf" srcId="{2A96EBDD-66FF-43E3-9DD5-A436EA85B3A8}" destId="{2A47E381-06D4-43D9-97A1-6B88EB102161}" srcOrd="4" destOrd="0" presId="urn:microsoft.com/office/officeart/2005/8/layout/hProcess6"/>
    <dgm:cxn modelId="{72A98619-CBB5-4F5B-9C0E-B9FB492340A7}" type="presParOf" srcId="{2A47E381-06D4-43D9-97A1-6B88EB102161}" destId="{7C6B6E90-F8DC-4EBF-B13B-9E0CF6EAA7D1}" srcOrd="0" destOrd="0" presId="urn:microsoft.com/office/officeart/2005/8/layout/hProcess6"/>
    <dgm:cxn modelId="{5443E8CE-ADE1-4EC5-BE5B-1234C98B1757}" type="presParOf" srcId="{2A47E381-06D4-43D9-97A1-6B88EB102161}" destId="{855DAA37-0637-4259-A210-CDB983BF33FC}" srcOrd="1" destOrd="0" presId="urn:microsoft.com/office/officeart/2005/8/layout/hProcess6"/>
    <dgm:cxn modelId="{AA9CA61F-B588-455E-A3D6-ACC0A96F007D}" type="presParOf" srcId="{2A47E381-06D4-43D9-97A1-6B88EB102161}" destId="{C078B035-2577-42D8-B9CE-0967A2E7735C}" srcOrd="2" destOrd="0" presId="urn:microsoft.com/office/officeart/2005/8/layout/hProcess6"/>
    <dgm:cxn modelId="{BD9BB973-0745-4614-B19B-FD08677812EE}" type="presParOf" srcId="{2A47E381-06D4-43D9-97A1-6B88EB102161}" destId="{4DDE70EF-EC15-4050-8A78-A493465F812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Slide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A linear equation</a:t>
          </a: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Slide…</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dirty="0"/>
            <a:t>A table of values</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Slide…</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Graphing a line, vertically and horizontally</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3BDC0-91EC-42C6-BBE2-362F04D5D43A}">
      <dsp:nvSpPr>
        <dsp:cNvPr id="0" name=""/>
        <dsp:cNvSpPr/>
      </dsp:nvSpPr>
      <dsp:spPr>
        <a:xfrm>
          <a:off x="716300" y="574035"/>
          <a:ext cx="2843658" cy="2485715"/>
        </a:xfrm>
        <a:prstGeom prst="rightArrow">
          <a:avLst>
            <a:gd name="adj1" fmla="val 70000"/>
            <a:gd name="adj2" fmla="val 50000"/>
          </a:avLst>
        </a:prstGeom>
        <a:solidFill>
          <a:schemeClr val="accent1">
            <a:alpha val="90000"/>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27940" bIns="13970" numCol="1" spcCol="1270" anchor="ctr" anchorCtr="0">
          <a:noAutofit/>
        </a:bodyPr>
        <a:lstStyle/>
        <a:p>
          <a:pPr marL="0" lvl="0" indent="0" algn="ctr" defTabSz="977900">
            <a:lnSpc>
              <a:spcPct val="90000"/>
            </a:lnSpc>
            <a:spcBef>
              <a:spcPct val="0"/>
            </a:spcBef>
            <a:spcAft>
              <a:spcPct val="35000"/>
            </a:spcAft>
            <a:buNone/>
          </a:pPr>
          <a:r>
            <a:rPr lang="en-US" sz="2200" kern="1200" dirty="0"/>
            <a:t>Variables</a:t>
          </a:r>
        </a:p>
      </dsp:txBody>
      <dsp:txXfrm>
        <a:off x="1427215" y="946892"/>
        <a:ext cx="1386284" cy="1740001"/>
      </dsp:txXfrm>
    </dsp:sp>
    <dsp:sp modelId="{7DE1C0A2-4D6C-4912-95A8-F45EAF5C01EA}">
      <dsp:nvSpPr>
        <dsp:cNvPr id="0" name=""/>
        <dsp:cNvSpPr/>
      </dsp:nvSpPr>
      <dsp:spPr>
        <a:xfrm>
          <a:off x="5385" y="1105978"/>
          <a:ext cx="1421829" cy="1421829"/>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en-US" sz="5400" kern="1200" dirty="0"/>
            <a:t>Y, x </a:t>
          </a:r>
        </a:p>
      </dsp:txBody>
      <dsp:txXfrm>
        <a:off x="213607" y="1314200"/>
        <a:ext cx="1005385" cy="1005385"/>
      </dsp:txXfrm>
    </dsp:sp>
    <dsp:sp modelId="{FB764E42-0AC4-48CA-A767-629A2EEDF5DA}">
      <dsp:nvSpPr>
        <dsp:cNvPr id="0" name=""/>
        <dsp:cNvSpPr/>
      </dsp:nvSpPr>
      <dsp:spPr>
        <a:xfrm>
          <a:off x="4448602" y="574035"/>
          <a:ext cx="2843658" cy="2485715"/>
        </a:xfrm>
        <a:prstGeom prst="rightArrow">
          <a:avLst>
            <a:gd name="adj1" fmla="val 70000"/>
            <a:gd name="adj2" fmla="val 50000"/>
          </a:avLst>
        </a:prstGeom>
        <a:solidFill>
          <a:schemeClr val="accent1">
            <a:alpha val="90000"/>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2794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Coefficient / leading term</a:t>
          </a:r>
        </a:p>
      </dsp:txBody>
      <dsp:txXfrm>
        <a:off x="5159517" y="946892"/>
        <a:ext cx="1386284" cy="1740001"/>
      </dsp:txXfrm>
    </dsp:sp>
    <dsp:sp modelId="{BCB76D65-C145-4AF3-861F-22BC740794BB}">
      <dsp:nvSpPr>
        <dsp:cNvPr id="0" name=""/>
        <dsp:cNvSpPr/>
      </dsp:nvSpPr>
      <dsp:spPr>
        <a:xfrm>
          <a:off x="3737688" y="1105978"/>
          <a:ext cx="1421829" cy="1421829"/>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en-US" sz="5400" kern="1200" dirty="0"/>
            <a:t>2x</a:t>
          </a:r>
        </a:p>
      </dsp:txBody>
      <dsp:txXfrm>
        <a:off x="3945910" y="1314200"/>
        <a:ext cx="1005385" cy="1005385"/>
      </dsp:txXfrm>
    </dsp:sp>
    <dsp:sp modelId="{855DAA37-0637-4259-A210-CDB983BF33FC}">
      <dsp:nvSpPr>
        <dsp:cNvPr id="0" name=""/>
        <dsp:cNvSpPr/>
      </dsp:nvSpPr>
      <dsp:spPr>
        <a:xfrm>
          <a:off x="8180905" y="574035"/>
          <a:ext cx="2843658" cy="2485715"/>
        </a:xfrm>
        <a:prstGeom prst="rightArrow">
          <a:avLst>
            <a:gd name="adj1" fmla="val 70000"/>
            <a:gd name="adj2" fmla="val 50000"/>
          </a:avLst>
        </a:prstGeom>
        <a:solidFill>
          <a:schemeClr val="accent1">
            <a:alpha val="90000"/>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27940" bIns="13970" numCol="1" spcCol="1270" anchor="ctr" anchorCtr="0">
          <a:noAutofit/>
        </a:bodyPr>
        <a:lstStyle/>
        <a:p>
          <a:pPr marL="0" lvl="0" indent="0" algn="ctr" defTabSz="977900">
            <a:lnSpc>
              <a:spcPct val="90000"/>
            </a:lnSpc>
            <a:spcBef>
              <a:spcPct val="0"/>
            </a:spcBef>
            <a:spcAft>
              <a:spcPct val="35000"/>
            </a:spcAft>
            <a:buNone/>
          </a:pPr>
          <a:r>
            <a:rPr lang="en-US" sz="2200" kern="1200" dirty="0"/>
            <a:t>Constant</a:t>
          </a:r>
        </a:p>
      </dsp:txBody>
      <dsp:txXfrm>
        <a:off x="8891820" y="946892"/>
        <a:ext cx="1386284" cy="1740001"/>
      </dsp:txXfrm>
    </dsp:sp>
    <dsp:sp modelId="{4DDE70EF-EC15-4050-8A78-A493465F8127}">
      <dsp:nvSpPr>
        <dsp:cNvPr id="0" name=""/>
        <dsp:cNvSpPr/>
      </dsp:nvSpPr>
      <dsp:spPr>
        <a:xfrm>
          <a:off x="7469990" y="1105978"/>
          <a:ext cx="1421829" cy="1421829"/>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en-US" sz="5400" kern="1200" dirty="0"/>
            <a:t>6</a:t>
          </a:r>
        </a:p>
      </dsp:txBody>
      <dsp:txXfrm>
        <a:off x="7678212" y="1314200"/>
        <a:ext cx="1005385" cy="1005385"/>
      </dsp:txXfrm>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11/14/2020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11/14/2020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11/14/2020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11/14/2020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11/14/2020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11/14/2020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11/14/2020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Linear Equations</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fontScale="55000" lnSpcReduction="20000"/>
          </a:bodyPr>
          <a:lstStyle/>
          <a:p>
            <a:r>
              <a:rPr lang="en-US" dirty="0"/>
              <a:t>Math 9</a:t>
            </a:r>
          </a:p>
          <a:p>
            <a:r>
              <a:rPr lang="en-US" dirty="0"/>
              <a:t>Elora </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99225" y="3168863"/>
            <a:ext cx="10993550" cy="3231937"/>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This PowerPoint contains:</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352908297"/>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Linear Equation form of (y=</a:t>
            </a:r>
            <a:r>
              <a:rPr lang="en-US" dirty="0" err="1"/>
              <a:t>mx+b</a:t>
            </a:r>
            <a:r>
              <a:rPr lang="en-US" dirty="0"/>
              <a:t>); </a:t>
            </a:r>
            <a:r>
              <a:rPr lang="en-US" dirty="0">
                <a:solidFill>
                  <a:schemeClr val="accent2">
                    <a:lumMod val="60000"/>
                    <a:lumOff val="40000"/>
                  </a:schemeClr>
                </a:solidFill>
              </a:rPr>
              <a:t>y=2x+6 </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1248092960"/>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430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3DBF-DC34-43E9-B777-7EF9C920BD60}"/>
              </a:ext>
            </a:extLst>
          </p:cNvPr>
          <p:cNvSpPr>
            <a:spLocks noGrp="1"/>
          </p:cNvSpPr>
          <p:nvPr>
            <p:ph type="title"/>
          </p:nvPr>
        </p:nvSpPr>
        <p:spPr/>
        <p:txBody>
          <a:bodyPr/>
          <a:lstStyle/>
          <a:p>
            <a:r>
              <a:rPr lang="fr-CA" dirty="0"/>
              <a:t>Table of values: </a:t>
            </a:r>
            <a:r>
              <a:rPr lang="fr-CA" dirty="0">
                <a:solidFill>
                  <a:schemeClr val="accent2">
                    <a:lumMod val="60000"/>
                    <a:lumOff val="40000"/>
                  </a:schemeClr>
                </a:solidFill>
              </a:rPr>
              <a:t>y=2x+6</a:t>
            </a:r>
          </a:p>
        </p:txBody>
      </p:sp>
      <p:graphicFrame>
        <p:nvGraphicFramePr>
          <p:cNvPr id="5" name="Table 5">
            <a:extLst>
              <a:ext uri="{FF2B5EF4-FFF2-40B4-BE49-F238E27FC236}">
                <a16:creationId xmlns:a16="http://schemas.microsoft.com/office/drawing/2014/main" id="{E9AAB036-F6DF-430D-AA05-D3622EDF262B}"/>
              </a:ext>
            </a:extLst>
          </p:cNvPr>
          <p:cNvGraphicFramePr>
            <a:graphicFrameLocks noGrp="1"/>
          </p:cNvGraphicFramePr>
          <p:nvPr>
            <p:ph idx="1"/>
            <p:extLst>
              <p:ext uri="{D42A27DB-BD31-4B8C-83A1-F6EECF244321}">
                <p14:modId xmlns:p14="http://schemas.microsoft.com/office/powerpoint/2010/main" val="1361982548"/>
              </p:ext>
            </p:extLst>
          </p:nvPr>
        </p:nvGraphicFramePr>
        <p:xfrm>
          <a:off x="4765630" y="1179513"/>
          <a:ext cx="1330370" cy="1854200"/>
        </p:xfrm>
        <a:graphic>
          <a:graphicData uri="http://schemas.openxmlformats.org/drawingml/2006/table">
            <a:tbl>
              <a:tblPr firstRow="1" bandRow="1">
                <a:tableStyleId>{5C22544A-7EE6-4342-B048-85BDC9FD1C3A}</a:tableStyleId>
              </a:tblPr>
              <a:tblGrid>
                <a:gridCol w="665185">
                  <a:extLst>
                    <a:ext uri="{9D8B030D-6E8A-4147-A177-3AD203B41FA5}">
                      <a16:colId xmlns:a16="http://schemas.microsoft.com/office/drawing/2014/main" val="1997367591"/>
                    </a:ext>
                  </a:extLst>
                </a:gridCol>
                <a:gridCol w="665185">
                  <a:extLst>
                    <a:ext uri="{9D8B030D-6E8A-4147-A177-3AD203B41FA5}">
                      <a16:colId xmlns:a16="http://schemas.microsoft.com/office/drawing/2014/main" val="994437455"/>
                    </a:ext>
                  </a:extLst>
                </a:gridCol>
              </a:tblGrid>
              <a:tr h="370840">
                <a:tc>
                  <a:txBody>
                    <a:bodyPr/>
                    <a:lstStyle/>
                    <a:p>
                      <a:r>
                        <a:rPr lang="fr-CA" dirty="0"/>
                        <a:t>X </a:t>
                      </a:r>
                    </a:p>
                  </a:txBody>
                  <a:tcPr/>
                </a:tc>
                <a:tc>
                  <a:txBody>
                    <a:bodyPr/>
                    <a:lstStyle/>
                    <a:p>
                      <a:r>
                        <a:rPr lang="fr-CA" dirty="0"/>
                        <a:t>y</a:t>
                      </a:r>
                    </a:p>
                  </a:txBody>
                  <a:tcPr/>
                </a:tc>
                <a:extLst>
                  <a:ext uri="{0D108BD9-81ED-4DB2-BD59-A6C34878D82A}">
                    <a16:rowId xmlns:a16="http://schemas.microsoft.com/office/drawing/2014/main" val="292038069"/>
                  </a:ext>
                </a:extLst>
              </a:tr>
              <a:tr h="370840">
                <a:tc>
                  <a:txBody>
                    <a:bodyPr/>
                    <a:lstStyle/>
                    <a:p>
                      <a:r>
                        <a:rPr lang="fr-CA" dirty="0"/>
                        <a:t>1</a:t>
                      </a:r>
                    </a:p>
                  </a:txBody>
                  <a:tcPr/>
                </a:tc>
                <a:tc>
                  <a:txBody>
                    <a:bodyPr/>
                    <a:lstStyle/>
                    <a:p>
                      <a:r>
                        <a:rPr lang="fr-CA" dirty="0"/>
                        <a:t>8</a:t>
                      </a:r>
                    </a:p>
                  </a:txBody>
                  <a:tcPr/>
                </a:tc>
                <a:extLst>
                  <a:ext uri="{0D108BD9-81ED-4DB2-BD59-A6C34878D82A}">
                    <a16:rowId xmlns:a16="http://schemas.microsoft.com/office/drawing/2014/main" val="1188265474"/>
                  </a:ext>
                </a:extLst>
              </a:tr>
              <a:tr h="370840">
                <a:tc>
                  <a:txBody>
                    <a:bodyPr/>
                    <a:lstStyle/>
                    <a:p>
                      <a:r>
                        <a:rPr lang="fr-CA" dirty="0"/>
                        <a:t>2</a:t>
                      </a:r>
                    </a:p>
                  </a:txBody>
                  <a:tcPr/>
                </a:tc>
                <a:tc>
                  <a:txBody>
                    <a:bodyPr/>
                    <a:lstStyle/>
                    <a:p>
                      <a:r>
                        <a:rPr lang="fr-CA" dirty="0"/>
                        <a:t>10</a:t>
                      </a:r>
                    </a:p>
                  </a:txBody>
                  <a:tcPr/>
                </a:tc>
                <a:extLst>
                  <a:ext uri="{0D108BD9-81ED-4DB2-BD59-A6C34878D82A}">
                    <a16:rowId xmlns:a16="http://schemas.microsoft.com/office/drawing/2014/main" val="299865643"/>
                  </a:ext>
                </a:extLst>
              </a:tr>
              <a:tr h="370840">
                <a:tc>
                  <a:txBody>
                    <a:bodyPr/>
                    <a:lstStyle/>
                    <a:p>
                      <a:r>
                        <a:rPr lang="fr-CA" dirty="0"/>
                        <a:t>3</a:t>
                      </a:r>
                    </a:p>
                  </a:txBody>
                  <a:tcPr/>
                </a:tc>
                <a:tc>
                  <a:txBody>
                    <a:bodyPr/>
                    <a:lstStyle/>
                    <a:p>
                      <a:r>
                        <a:rPr lang="fr-CA" dirty="0"/>
                        <a:t>12</a:t>
                      </a:r>
                    </a:p>
                  </a:txBody>
                  <a:tcPr/>
                </a:tc>
                <a:extLst>
                  <a:ext uri="{0D108BD9-81ED-4DB2-BD59-A6C34878D82A}">
                    <a16:rowId xmlns:a16="http://schemas.microsoft.com/office/drawing/2014/main" val="3710046636"/>
                  </a:ext>
                </a:extLst>
              </a:tr>
              <a:tr h="370840">
                <a:tc>
                  <a:txBody>
                    <a:bodyPr/>
                    <a:lstStyle/>
                    <a:p>
                      <a:r>
                        <a:rPr lang="fr-CA" dirty="0"/>
                        <a:t>4</a:t>
                      </a:r>
                    </a:p>
                  </a:txBody>
                  <a:tcPr/>
                </a:tc>
                <a:tc>
                  <a:txBody>
                    <a:bodyPr/>
                    <a:lstStyle/>
                    <a:p>
                      <a:r>
                        <a:rPr lang="fr-CA" dirty="0"/>
                        <a:t>14</a:t>
                      </a:r>
                    </a:p>
                  </a:txBody>
                  <a:tcPr/>
                </a:tc>
                <a:extLst>
                  <a:ext uri="{0D108BD9-81ED-4DB2-BD59-A6C34878D82A}">
                    <a16:rowId xmlns:a16="http://schemas.microsoft.com/office/drawing/2014/main" val="2605703769"/>
                  </a:ext>
                </a:extLst>
              </a:tr>
            </a:tbl>
          </a:graphicData>
        </a:graphic>
      </p:graphicFrame>
      <p:sp>
        <p:nvSpPr>
          <p:cNvPr id="4" name="Text Placeholder 3">
            <a:extLst>
              <a:ext uri="{FF2B5EF4-FFF2-40B4-BE49-F238E27FC236}">
                <a16:creationId xmlns:a16="http://schemas.microsoft.com/office/drawing/2014/main" id="{14EB44CD-A74C-4129-93C8-008470D824F0}"/>
              </a:ext>
            </a:extLst>
          </p:cNvPr>
          <p:cNvSpPr>
            <a:spLocks noGrp="1"/>
          </p:cNvSpPr>
          <p:nvPr>
            <p:ph type="body" sz="half" idx="2"/>
          </p:nvPr>
        </p:nvSpPr>
        <p:spPr/>
        <p:txBody>
          <a:bodyPr/>
          <a:lstStyle/>
          <a:p>
            <a:pPr marL="285750" indent="-285750">
              <a:buFontTx/>
              <a:buChar char="-"/>
            </a:pPr>
            <a:r>
              <a:rPr lang="fr-CA" dirty="0">
                <a:solidFill>
                  <a:schemeClr val="accent2">
                    <a:lumMod val="60000"/>
                    <a:lumOff val="40000"/>
                  </a:schemeClr>
                </a:solidFill>
              </a:rPr>
              <a:t>Multiply the 2 in 2x by each x factor</a:t>
            </a:r>
          </a:p>
          <a:p>
            <a:r>
              <a:rPr lang="fr-CA" dirty="0"/>
              <a:t>Ex. 2 x 1 = </a:t>
            </a:r>
            <a:r>
              <a:rPr lang="fr-CA" dirty="0">
                <a:solidFill>
                  <a:schemeClr val="accent2">
                    <a:lumMod val="60000"/>
                    <a:lumOff val="40000"/>
                  </a:schemeClr>
                </a:solidFill>
              </a:rPr>
              <a:t>2</a:t>
            </a:r>
          </a:p>
          <a:p>
            <a:pPr marL="285750" indent="-285750">
              <a:buFontTx/>
              <a:buChar char="-"/>
            </a:pPr>
            <a:r>
              <a:rPr lang="fr-CA" dirty="0">
                <a:solidFill>
                  <a:schemeClr val="accent2">
                    <a:lumMod val="60000"/>
                    <a:lumOff val="40000"/>
                  </a:schemeClr>
                </a:solidFill>
              </a:rPr>
              <a:t>To finish the equation, add the 6 to find the y factor</a:t>
            </a:r>
          </a:p>
          <a:p>
            <a:r>
              <a:rPr lang="fr-CA" dirty="0">
                <a:solidFill>
                  <a:schemeClr val="bg1"/>
                </a:solidFill>
              </a:rPr>
              <a:t>Ex. 2 + 6 = </a:t>
            </a:r>
            <a:r>
              <a:rPr lang="fr-CA" dirty="0">
                <a:solidFill>
                  <a:schemeClr val="accent2">
                    <a:lumMod val="60000"/>
                    <a:lumOff val="40000"/>
                  </a:schemeClr>
                </a:solidFill>
              </a:rPr>
              <a:t>8</a:t>
            </a:r>
            <a:endParaRPr lang="fr-CA" dirty="0">
              <a:solidFill>
                <a:schemeClr val="bg1"/>
              </a:solidFill>
            </a:endParaRPr>
          </a:p>
          <a:p>
            <a:pPr marL="285750" indent="-285750">
              <a:buFontTx/>
              <a:buChar char="-"/>
            </a:pPr>
            <a:endParaRPr lang="fr-CA" dirty="0"/>
          </a:p>
        </p:txBody>
      </p:sp>
      <p:sp>
        <p:nvSpPr>
          <p:cNvPr id="6" name="TextBox 5">
            <a:extLst>
              <a:ext uri="{FF2B5EF4-FFF2-40B4-BE49-F238E27FC236}">
                <a16:creationId xmlns:a16="http://schemas.microsoft.com/office/drawing/2014/main" id="{72FB0D96-4933-4DC7-9DC2-EE1B3B1BA64D}"/>
              </a:ext>
            </a:extLst>
          </p:cNvPr>
          <p:cNvSpPr txBox="1"/>
          <p:nvPr/>
        </p:nvSpPr>
        <p:spPr>
          <a:xfrm>
            <a:off x="6191795" y="1284016"/>
            <a:ext cx="1330370" cy="1200329"/>
          </a:xfrm>
          <a:prstGeom prst="rect">
            <a:avLst/>
          </a:prstGeom>
          <a:noFill/>
        </p:spPr>
        <p:txBody>
          <a:bodyPr wrap="square" rtlCol="0">
            <a:spAutoFit/>
          </a:bodyPr>
          <a:lstStyle/>
          <a:p>
            <a:endParaRPr lang="fr-CA" dirty="0"/>
          </a:p>
          <a:p>
            <a:r>
              <a:rPr lang="fr-CA" dirty="0"/>
              <a:t>(2)1+6= 8</a:t>
            </a:r>
          </a:p>
          <a:p>
            <a:endParaRPr lang="fr-CA" dirty="0"/>
          </a:p>
          <a:p>
            <a:endParaRPr lang="fr-CA" dirty="0"/>
          </a:p>
        </p:txBody>
      </p:sp>
      <p:sp>
        <p:nvSpPr>
          <p:cNvPr id="7" name="TextBox 6">
            <a:extLst>
              <a:ext uri="{FF2B5EF4-FFF2-40B4-BE49-F238E27FC236}">
                <a16:creationId xmlns:a16="http://schemas.microsoft.com/office/drawing/2014/main" id="{94404B2D-09A7-4024-91B2-B696EE291FB6}"/>
              </a:ext>
            </a:extLst>
          </p:cNvPr>
          <p:cNvSpPr txBox="1"/>
          <p:nvPr/>
        </p:nvSpPr>
        <p:spPr>
          <a:xfrm>
            <a:off x="6210011" y="1921947"/>
            <a:ext cx="1312154" cy="369332"/>
          </a:xfrm>
          <a:prstGeom prst="rect">
            <a:avLst/>
          </a:prstGeom>
          <a:noFill/>
        </p:spPr>
        <p:txBody>
          <a:bodyPr wrap="none" rtlCol="0">
            <a:spAutoFit/>
          </a:bodyPr>
          <a:lstStyle/>
          <a:p>
            <a:r>
              <a:rPr lang="fr-CA" dirty="0"/>
              <a:t>(2)2+6= 10</a:t>
            </a:r>
          </a:p>
        </p:txBody>
      </p:sp>
      <p:sp>
        <p:nvSpPr>
          <p:cNvPr id="8" name="TextBox 7">
            <a:extLst>
              <a:ext uri="{FF2B5EF4-FFF2-40B4-BE49-F238E27FC236}">
                <a16:creationId xmlns:a16="http://schemas.microsoft.com/office/drawing/2014/main" id="{B138419A-1C12-41F2-98C5-476F4DE513AA}"/>
              </a:ext>
            </a:extLst>
          </p:cNvPr>
          <p:cNvSpPr txBox="1"/>
          <p:nvPr/>
        </p:nvSpPr>
        <p:spPr>
          <a:xfrm>
            <a:off x="6210011" y="2299679"/>
            <a:ext cx="1319592" cy="369332"/>
          </a:xfrm>
          <a:prstGeom prst="rect">
            <a:avLst/>
          </a:prstGeom>
          <a:noFill/>
        </p:spPr>
        <p:txBody>
          <a:bodyPr wrap="none" rtlCol="0">
            <a:spAutoFit/>
          </a:bodyPr>
          <a:lstStyle/>
          <a:p>
            <a:r>
              <a:rPr lang="fr-CA" dirty="0"/>
              <a:t>(2)3+6= 12</a:t>
            </a:r>
          </a:p>
        </p:txBody>
      </p:sp>
      <p:sp>
        <p:nvSpPr>
          <p:cNvPr id="9" name="TextBox 8">
            <a:extLst>
              <a:ext uri="{FF2B5EF4-FFF2-40B4-BE49-F238E27FC236}">
                <a16:creationId xmlns:a16="http://schemas.microsoft.com/office/drawing/2014/main" id="{2399D000-F872-4775-AA77-330C9F095E1F}"/>
              </a:ext>
            </a:extLst>
          </p:cNvPr>
          <p:cNvSpPr txBox="1"/>
          <p:nvPr/>
        </p:nvSpPr>
        <p:spPr>
          <a:xfrm>
            <a:off x="6200903" y="2677411"/>
            <a:ext cx="1312154" cy="369332"/>
          </a:xfrm>
          <a:prstGeom prst="rect">
            <a:avLst/>
          </a:prstGeom>
          <a:noFill/>
        </p:spPr>
        <p:txBody>
          <a:bodyPr wrap="none" rtlCol="0">
            <a:spAutoFit/>
          </a:bodyPr>
          <a:lstStyle/>
          <a:p>
            <a:r>
              <a:rPr lang="fr-CA" dirty="0"/>
              <a:t>(2)4+6= 14</a:t>
            </a:r>
          </a:p>
        </p:txBody>
      </p:sp>
    </p:spTree>
    <p:extLst>
      <p:ext uri="{BB962C8B-B14F-4D97-AF65-F5344CB8AC3E}">
        <p14:creationId xmlns:p14="http://schemas.microsoft.com/office/powerpoint/2010/main" val="2836945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32A79-8510-459C-8915-EFD8B833678A}"/>
              </a:ext>
            </a:extLst>
          </p:cNvPr>
          <p:cNvSpPr>
            <a:spLocks noGrp="1"/>
          </p:cNvSpPr>
          <p:nvPr>
            <p:ph type="title"/>
          </p:nvPr>
        </p:nvSpPr>
        <p:spPr/>
        <p:txBody>
          <a:bodyPr/>
          <a:lstStyle/>
          <a:p>
            <a:r>
              <a:rPr lang="fr-CA" dirty="0"/>
              <a:t>Graph a line:</a:t>
            </a:r>
          </a:p>
        </p:txBody>
      </p:sp>
      <p:graphicFrame>
        <p:nvGraphicFramePr>
          <p:cNvPr id="9" name="Content Placeholder 8">
            <a:extLst>
              <a:ext uri="{FF2B5EF4-FFF2-40B4-BE49-F238E27FC236}">
                <a16:creationId xmlns:a16="http://schemas.microsoft.com/office/drawing/2014/main" id="{C55D8D44-1ABC-4D0C-ADCF-364A0E8275EB}"/>
              </a:ext>
            </a:extLst>
          </p:cNvPr>
          <p:cNvGraphicFramePr>
            <a:graphicFrameLocks noGrp="1"/>
          </p:cNvGraphicFramePr>
          <p:nvPr>
            <p:ph idx="1"/>
            <p:extLst>
              <p:ext uri="{D42A27DB-BD31-4B8C-83A1-F6EECF244321}">
                <p14:modId xmlns:p14="http://schemas.microsoft.com/office/powerpoint/2010/main" val="2495981768"/>
              </p:ext>
            </p:extLst>
          </p:nvPr>
        </p:nvGraphicFramePr>
        <p:xfrm>
          <a:off x="4772518" y="1099344"/>
          <a:ext cx="6651625" cy="465931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9C36D2DE-B206-4982-B112-25C1A9C0CD3B}"/>
              </a:ext>
            </a:extLst>
          </p:cNvPr>
          <p:cNvSpPr>
            <a:spLocks noGrp="1"/>
          </p:cNvSpPr>
          <p:nvPr>
            <p:ph type="body" sz="half" idx="2"/>
          </p:nvPr>
        </p:nvSpPr>
        <p:spPr/>
        <p:txBody>
          <a:bodyPr>
            <a:normAutofit/>
          </a:bodyPr>
          <a:lstStyle/>
          <a:p>
            <a:r>
              <a:rPr lang="fr-CA" dirty="0"/>
              <a:t>SLOPE = up 2, over 1 </a:t>
            </a:r>
          </a:p>
          <a:p>
            <a:pPr marL="285750" indent="-285750">
              <a:buFontTx/>
              <a:buChar char="-"/>
            </a:pPr>
            <a:r>
              <a:rPr lang="fr-CA" dirty="0" err="1"/>
              <a:t>Using</a:t>
            </a:r>
            <a:r>
              <a:rPr lang="fr-CA" dirty="0"/>
              <a:t> the </a:t>
            </a:r>
            <a:r>
              <a:rPr lang="fr-CA" dirty="0" err="1"/>
              <a:t>factora</a:t>
            </a:r>
            <a:r>
              <a:rPr lang="fr-CA" dirty="0"/>
              <a:t> </a:t>
            </a:r>
            <a:r>
              <a:rPr lang="fr-CA" dirty="0" err="1"/>
              <a:t>from</a:t>
            </a:r>
            <a:r>
              <a:rPr lang="fr-CA" dirty="0"/>
              <a:t> the table of values , </a:t>
            </a:r>
            <a:r>
              <a:rPr lang="fr-CA" dirty="0" err="1"/>
              <a:t>take</a:t>
            </a:r>
            <a:r>
              <a:rPr lang="fr-CA" dirty="0"/>
              <a:t> the x and y values and place </a:t>
            </a:r>
            <a:r>
              <a:rPr lang="fr-CA" dirty="0" err="1"/>
              <a:t>them</a:t>
            </a:r>
            <a:r>
              <a:rPr lang="fr-CA" dirty="0"/>
              <a:t> on the graph </a:t>
            </a:r>
            <a:r>
              <a:rPr lang="fr-CA" dirty="0" err="1"/>
              <a:t>accordingly</a:t>
            </a:r>
            <a:endParaRPr lang="fr-CA" dirty="0"/>
          </a:p>
          <a:p>
            <a:pPr marL="0" algn="l" rtl="0" eaLnBrk="1" fontAlgn="t" latinLnBrk="0" hangingPunct="1">
              <a:spcBef>
                <a:spcPts val="0"/>
              </a:spcBef>
              <a:spcAft>
                <a:spcPts val="0"/>
              </a:spcAft>
            </a:pPr>
            <a:r>
              <a:rPr lang="fr-CA" dirty="0"/>
              <a:t>Ex. </a:t>
            </a:r>
          </a:p>
        </p:txBody>
      </p:sp>
      <p:sp>
        <p:nvSpPr>
          <p:cNvPr id="10" name="TextBox 9">
            <a:extLst>
              <a:ext uri="{FF2B5EF4-FFF2-40B4-BE49-F238E27FC236}">
                <a16:creationId xmlns:a16="http://schemas.microsoft.com/office/drawing/2014/main" id="{2F6F57AB-C94D-4BAF-A4BC-2115EBE6F44C}"/>
              </a:ext>
            </a:extLst>
          </p:cNvPr>
          <p:cNvSpPr txBox="1"/>
          <p:nvPr/>
        </p:nvSpPr>
        <p:spPr>
          <a:xfrm>
            <a:off x="5107268" y="1118394"/>
            <a:ext cx="988732" cy="369332"/>
          </a:xfrm>
          <a:prstGeom prst="rect">
            <a:avLst/>
          </a:prstGeom>
          <a:noFill/>
        </p:spPr>
        <p:txBody>
          <a:bodyPr wrap="none" rtlCol="0">
            <a:spAutoFit/>
          </a:bodyPr>
          <a:lstStyle/>
          <a:p>
            <a:r>
              <a:rPr lang="fr-CA" b="1" dirty="0"/>
              <a:t>Y values</a:t>
            </a:r>
          </a:p>
        </p:txBody>
      </p:sp>
      <p:sp>
        <p:nvSpPr>
          <p:cNvPr id="11" name="TextBox 10">
            <a:extLst>
              <a:ext uri="{FF2B5EF4-FFF2-40B4-BE49-F238E27FC236}">
                <a16:creationId xmlns:a16="http://schemas.microsoft.com/office/drawing/2014/main" id="{1612CA2E-446B-4E4A-9721-D3C7D14D1F9C}"/>
              </a:ext>
            </a:extLst>
          </p:cNvPr>
          <p:cNvSpPr txBox="1"/>
          <p:nvPr/>
        </p:nvSpPr>
        <p:spPr>
          <a:xfrm>
            <a:off x="10432205" y="5838046"/>
            <a:ext cx="991938" cy="369332"/>
          </a:xfrm>
          <a:prstGeom prst="rect">
            <a:avLst/>
          </a:prstGeom>
          <a:noFill/>
        </p:spPr>
        <p:txBody>
          <a:bodyPr wrap="none" rtlCol="0">
            <a:spAutoFit/>
          </a:bodyPr>
          <a:lstStyle/>
          <a:p>
            <a:r>
              <a:rPr lang="fr-CA" b="1" dirty="0"/>
              <a:t>X values</a:t>
            </a:r>
          </a:p>
        </p:txBody>
      </p:sp>
      <p:sp>
        <p:nvSpPr>
          <p:cNvPr id="12" name="TextBox 11">
            <a:extLst>
              <a:ext uri="{FF2B5EF4-FFF2-40B4-BE49-F238E27FC236}">
                <a16:creationId xmlns:a16="http://schemas.microsoft.com/office/drawing/2014/main" id="{C117C977-240D-4A3F-B816-EADFB84A7B1A}"/>
              </a:ext>
            </a:extLst>
          </p:cNvPr>
          <p:cNvSpPr txBox="1"/>
          <p:nvPr/>
        </p:nvSpPr>
        <p:spPr>
          <a:xfrm>
            <a:off x="7719539" y="1118394"/>
            <a:ext cx="3704604" cy="369332"/>
          </a:xfrm>
          <a:prstGeom prst="rect">
            <a:avLst/>
          </a:prstGeom>
          <a:noFill/>
        </p:spPr>
        <p:txBody>
          <a:bodyPr wrap="none" rtlCol="0">
            <a:spAutoFit/>
          </a:bodyPr>
          <a:lstStyle/>
          <a:p>
            <a:r>
              <a:rPr lang="fr-CA" dirty="0"/>
              <a:t>1st Quadrant : all points are positive</a:t>
            </a:r>
          </a:p>
        </p:txBody>
      </p:sp>
      <p:graphicFrame>
        <p:nvGraphicFramePr>
          <p:cNvPr id="13" name="Table 13">
            <a:extLst>
              <a:ext uri="{FF2B5EF4-FFF2-40B4-BE49-F238E27FC236}">
                <a16:creationId xmlns:a16="http://schemas.microsoft.com/office/drawing/2014/main" id="{40565C63-23A1-4764-A6C1-F1F4BEA31B66}"/>
              </a:ext>
            </a:extLst>
          </p:cNvPr>
          <p:cNvGraphicFramePr>
            <a:graphicFrameLocks noGrp="1"/>
          </p:cNvGraphicFramePr>
          <p:nvPr>
            <p:extLst>
              <p:ext uri="{D42A27DB-BD31-4B8C-83A1-F6EECF244321}">
                <p14:modId xmlns:p14="http://schemas.microsoft.com/office/powerpoint/2010/main" val="824692123"/>
              </p:ext>
            </p:extLst>
          </p:nvPr>
        </p:nvGraphicFramePr>
        <p:xfrm>
          <a:off x="1298262" y="4494832"/>
          <a:ext cx="1013863" cy="1112520"/>
        </p:xfrm>
        <a:graphic>
          <a:graphicData uri="http://schemas.openxmlformats.org/drawingml/2006/table">
            <a:tbl>
              <a:tblPr firstRow="1" bandRow="1">
                <a:tableStyleId>{5C22544A-7EE6-4342-B048-85BDC9FD1C3A}</a:tableStyleId>
              </a:tblPr>
              <a:tblGrid>
                <a:gridCol w="521185">
                  <a:extLst>
                    <a:ext uri="{9D8B030D-6E8A-4147-A177-3AD203B41FA5}">
                      <a16:colId xmlns:a16="http://schemas.microsoft.com/office/drawing/2014/main" val="1613064712"/>
                    </a:ext>
                  </a:extLst>
                </a:gridCol>
                <a:gridCol w="492678">
                  <a:extLst>
                    <a:ext uri="{9D8B030D-6E8A-4147-A177-3AD203B41FA5}">
                      <a16:colId xmlns:a16="http://schemas.microsoft.com/office/drawing/2014/main" val="576150091"/>
                    </a:ext>
                  </a:extLst>
                </a:gridCol>
              </a:tblGrid>
              <a:tr h="370840">
                <a:tc>
                  <a:txBody>
                    <a:bodyPr/>
                    <a:lstStyle/>
                    <a:p>
                      <a:r>
                        <a:rPr lang="fr-CA" dirty="0"/>
                        <a:t>x</a:t>
                      </a:r>
                    </a:p>
                  </a:txBody>
                  <a:tcPr/>
                </a:tc>
                <a:tc>
                  <a:txBody>
                    <a:bodyPr/>
                    <a:lstStyle/>
                    <a:p>
                      <a:r>
                        <a:rPr lang="fr-CA" dirty="0"/>
                        <a:t>y</a:t>
                      </a:r>
                    </a:p>
                  </a:txBody>
                  <a:tcPr/>
                </a:tc>
                <a:extLst>
                  <a:ext uri="{0D108BD9-81ED-4DB2-BD59-A6C34878D82A}">
                    <a16:rowId xmlns:a16="http://schemas.microsoft.com/office/drawing/2014/main" val="2059528991"/>
                  </a:ext>
                </a:extLst>
              </a:tr>
              <a:tr h="370840">
                <a:tc>
                  <a:txBody>
                    <a:bodyPr/>
                    <a:lstStyle/>
                    <a:p>
                      <a:r>
                        <a:rPr lang="fr-CA" dirty="0"/>
                        <a:t>1</a:t>
                      </a:r>
                    </a:p>
                  </a:txBody>
                  <a:tcPr/>
                </a:tc>
                <a:tc>
                  <a:txBody>
                    <a:bodyPr/>
                    <a:lstStyle/>
                    <a:p>
                      <a:r>
                        <a:rPr lang="fr-CA" dirty="0"/>
                        <a:t>8</a:t>
                      </a:r>
                    </a:p>
                  </a:txBody>
                  <a:tcPr/>
                </a:tc>
                <a:extLst>
                  <a:ext uri="{0D108BD9-81ED-4DB2-BD59-A6C34878D82A}">
                    <a16:rowId xmlns:a16="http://schemas.microsoft.com/office/drawing/2014/main" val="907607839"/>
                  </a:ext>
                </a:extLst>
              </a:tr>
              <a:tr h="370840">
                <a:tc>
                  <a:txBody>
                    <a:bodyPr/>
                    <a:lstStyle/>
                    <a:p>
                      <a:r>
                        <a:rPr lang="fr-CA" dirty="0"/>
                        <a:t>2</a:t>
                      </a:r>
                    </a:p>
                  </a:txBody>
                  <a:tcPr/>
                </a:tc>
                <a:tc>
                  <a:txBody>
                    <a:bodyPr/>
                    <a:lstStyle/>
                    <a:p>
                      <a:r>
                        <a:rPr lang="fr-CA" dirty="0"/>
                        <a:t>10</a:t>
                      </a:r>
                    </a:p>
                  </a:txBody>
                  <a:tcPr/>
                </a:tc>
                <a:extLst>
                  <a:ext uri="{0D108BD9-81ED-4DB2-BD59-A6C34878D82A}">
                    <a16:rowId xmlns:a16="http://schemas.microsoft.com/office/drawing/2014/main" val="3419751875"/>
                  </a:ext>
                </a:extLst>
              </a:tr>
            </a:tbl>
          </a:graphicData>
        </a:graphic>
      </p:graphicFrame>
      <p:sp>
        <p:nvSpPr>
          <p:cNvPr id="16" name="TextBox 15">
            <a:extLst>
              <a:ext uri="{FF2B5EF4-FFF2-40B4-BE49-F238E27FC236}">
                <a16:creationId xmlns:a16="http://schemas.microsoft.com/office/drawing/2014/main" id="{02FE898A-B90A-43EC-91A8-81F9C0662C8C}"/>
              </a:ext>
            </a:extLst>
          </p:cNvPr>
          <p:cNvSpPr txBox="1"/>
          <p:nvPr/>
        </p:nvSpPr>
        <p:spPr>
          <a:xfrm>
            <a:off x="2572841" y="5262082"/>
            <a:ext cx="539378" cy="369332"/>
          </a:xfrm>
          <a:prstGeom prst="rect">
            <a:avLst/>
          </a:prstGeom>
          <a:noFill/>
        </p:spPr>
        <p:txBody>
          <a:bodyPr wrap="none" rtlCol="0">
            <a:spAutoFit/>
          </a:bodyPr>
          <a:lstStyle/>
          <a:p>
            <a:r>
              <a:rPr lang="fr-CA" dirty="0">
                <a:solidFill>
                  <a:schemeClr val="bg1"/>
                </a:solidFill>
              </a:rPr>
              <a:t>,</a:t>
            </a:r>
            <a:r>
              <a:rPr lang="fr-CA" dirty="0" err="1">
                <a:solidFill>
                  <a:schemeClr val="bg1"/>
                </a:solidFill>
              </a:rPr>
              <a:t>etc</a:t>
            </a:r>
            <a:endParaRPr lang="fr-CA" dirty="0">
              <a:solidFill>
                <a:schemeClr val="bg1"/>
              </a:solidFill>
            </a:endParaRPr>
          </a:p>
        </p:txBody>
      </p:sp>
    </p:spTree>
    <p:extLst>
      <p:ext uri="{BB962C8B-B14F-4D97-AF65-F5344CB8AC3E}">
        <p14:creationId xmlns:p14="http://schemas.microsoft.com/office/powerpoint/2010/main" val="225600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32A79-8510-459C-8915-EFD8B833678A}"/>
              </a:ext>
            </a:extLst>
          </p:cNvPr>
          <p:cNvSpPr>
            <a:spLocks noGrp="1"/>
          </p:cNvSpPr>
          <p:nvPr>
            <p:ph type="title"/>
          </p:nvPr>
        </p:nvSpPr>
        <p:spPr/>
        <p:txBody>
          <a:bodyPr/>
          <a:lstStyle/>
          <a:p>
            <a:r>
              <a:rPr lang="fr-CA" dirty="0"/>
              <a:t>Graph a line </a:t>
            </a:r>
            <a:r>
              <a:rPr lang="fr-CA" dirty="0" err="1"/>
              <a:t>horizontally</a:t>
            </a:r>
            <a:r>
              <a:rPr lang="fr-CA" dirty="0"/>
              <a:t>:</a:t>
            </a:r>
          </a:p>
        </p:txBody>
      </p:sp>
      <p:graphicFrame>
        <p:nvGraphicFramePr>
          <p:cNvPr id="9" name="Content Placeholder 8">
            <a:extLst>
              <a:ext uri="{FF2B5EF4-FFF2-40B4-BE49-F238E27FC236}">
                <a16:creationId xmlns:a16="http://schemas.microsoft.com/office/drawing/2014/main" id="{C55D8D44-1ABC-4D0C-ADCF-364A0E8275EB}"/>
              </a:ext>
            </a:extLst>
          </p:cNvPr>
          <p:cNvGraphicFramePr>
            <a:graphicFrameLocks noGrp="1"/>
          </p:cNvGraphicFramePr>
          <p:nvPr>
            <p:ph idx="1"/>
            <p:extLst>
              <p:ext uri="{D42A27DB-BD31-4B8C-83A1-F6EECF244321}">
                <p14:modId xmlns:p14="http://schemas.microsoft.com/office/powerpoint/2010/main" val="3054860689"/>
              </p:ext>
            </p:extLst>
          </p:nvPr>
        </p:nvGraphicFramePr>
        <p:xfrm>
          <a:off x="4772518" y="1099344"/>
          <a:ext cx="6651625" cy="465931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9C36D2DE-B206-4982-B112-25C1A9C0CD3B}"/>
              </a:ext>
            </a:extLst>
          </p:cNvPr>
          <p:cNvSpPr>
            <a:spLocks noGrp="1"/>
          </p:cNvSpPr>
          <p:nvPr>
            <p:ph type="body" sz="half" idx="2"/>
          </p:nvPr>
        </p:nvSpPr>
        <p:spPr/>
        <p:txBody>
          <a:bodyPr/>
          <a:lstStyle/>
          <a:p>
            <a:r>
              <a:rPr lang="fr-CA" dirty="0"/>
              <a:t>SLOPE = n/a </a:t>
            </a:r>
          </a:p>
        </p:txBody>
      </p:sp>
      <p:sp>
        <p:nvSpPr>
          <p:cNvPr id="10" name="TextBox 9">
            <a:extLst>
              <a:ext uri="{FF2B5EF4-FFF2-40B4-BE49-F238E27FC236}">
                <a16:creationId xmlns:a16="http://schemas.microsoft.com/office/drawing/2014/main" id="{2F6F57AB-C94D-4BAF-A4BC-2115EBE6F44C}"/>
              </a:ext>
            </a:extLst>
          </p:cNvPr>
          <p:cNvSpPr txBox="1"/>
          <p:nvPr/>
        </p:nvSpPr>
        <p:spPr>
          <a:xfrm>
            <a:off x="5107268" y="1118394"/>
            <a:ext cx="988732" cy="369332"/>
          </a:xfrm>
          <a:prstGeom prst="rect">
            <a:avLst/>
          </a:prstGeom>
          <a:noFill/>
        </p:spPr>
        <p:txBody>
          <a:bodyPr wrap="none" rtlCol="0">
            <a:spAutoFit/>
          </a:bodyPr>
          <a:lstStyle/>
          <a:p>
            <a:r>
              <a:rPr lang="fr-CA" b="1" dirty="0"/>
              <a:t>Y values</a:t>
            </a:r>
          </a:p>
        </p:txBody>
      </p:sp>
      <p:sp>
        <p:nvSpPr>
          <p:cNvPr id="11" name="TextBox 10">
            <a:extLst>
              <a:ext uri="{FF2B5EF4-FFF2-40B4-BE49-F238E27FC236}">
                <a16:creationId xmlns:a16="http://schemas.microsoft.com/office/drawing/2014/main" id="{1612CA2E-446B-4E4A-9721-D3C7D14D1F9C}"/>
              </a:ext>
            </a:extLst>
          </p:cNvPr>
          <p:cNvSpPr txBox="1"/>
          <p:nvPr/>
        </p:nvSpPr>
        <p:spPr>
          <a:xfrm>
            <a:off x="10432205" y="5838046"/>
            <a:ext cx="991938" cy="369332"/>
          </a:xfrm>
          <a:prstGeom prst="rect">
            <a:avLst/>
          </a:prstGeom>
          <a:noFill/>
        </p:spPr>
        <p:txBody>
          <a:bodyPr wrap="none" rtlCol="0">
            <a:spAutoFit/>
          </a:bodyPr>
          <a:lstStyle/>
          <a:p>
            <a:r>
              <a:rPr lang="fr-CA" b="1" dirty="0"/>
              <a:t>X values</a:t>
            </a:r>
          </a:p>
        </p:txBody>
      </p:sp>
      <p:sp>
        <p:nvSpPr>
          <p:cNvPr id="12" name="TextBox 11">
            <a:extLst>
              <a:ext uri="{FF2B5EF4-FFF2-40B4-BE49-F238E27FC236}">
                <a16:creationId xmlns:a16="http://schemas.microsoft.com/office/drawing/2014/main" id="{C117C977-240D-4A3F-B816-EADFB84A7B1A}"/>
              </a:ext>
            </a:extLst>
          </p:cNvPr>
          <p:cNvSpPr txBox="1"/>
          <p:nvPr/>
        </p:nvSpPr>
        <p:spPr>
          <a:xfrm>
            <a:off x="7719539" y="1118394"/>
            <a:ext cx="3704604" cy="369332"/>
          </a:xfrm>
          <a:prstGeom prst="rect">
            <a:avLst/>
          </a:prstGeom>
          <a:noFill/>
        </p:spPr>
        <p:txBody>
          <a:bodyPr wrap="none" rtlCol="0">
            <a:spAutoFit/>
          </a:bodyPr>
          <a:lstStyle/>
          <a:p>
            <a:r>
              <a:rPr lang="fr-CA" dirty="0"/>
              <a:t>1st Quadrant : all points are positive</a:t>
            </a:r>
          </a:p>
        </p:txBody>
      </p:sp>
    </p:spTree>
    <p:extLst>
      <p:ext uri="{BB962C8B-B14F-4D97-AF65-F5344CB8AC3E}">
        <p14:creationId xmlns:p14="http://schemas.microsoft.com/office/powerpoint/2010/main" val="3845669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32A79-8510-459C-8915-EFD8B833678A}"/>
              </a:ext>
            </a:extLst>
          </p:cNvPr>
          <p:cNvSpPr>
            <a:spLocks noGrp="1"/>
          </p:cNvSpPr>
          <p:nvPr>
            <p:ph type="title"/>
          </p:nvPr>
        </p:nvSpPr>
        <p:spPr/>
        <p:txBody>
          <a:bodyPr/>
          <a:lstStyle/>
          <a:p>
            <a:r>
              <a:rPr lang="fr-CA" dirty="0"/>
              <a:t>Graph a line:</a:t>
            </a:r>
          </a:p>
        </p:txBody>
      </p:sp>
      <p:graphicFrame>
        <p:nvGraphicFramePr>
          <p:cNvPr id="9" name="Content Placeholder 8">
            <a:extLst>
              <a:ext uri="{FF2B5EF4-FFF2-40B4-BE49-F238E27FC236}">
                <a16:creationId xmlns:a16="http://schemas.microsoft.com/office/drawing/2014/main" id="{C55D8D44-1ABC-4D0C-ADCF-364A0E8275EB}"/>
              </a:ext>
            </a:extLst>
          </p:cNvPr>
          <p:cNvGraphicFramePr>
            <a:graphicFrameLocks noGrp="1"/>
          </p:cNvGraphicFramePr>
          <p:nvPr>
            <p:ph idx="1"/>
            <p:extLst>
              <p:ext uri="{D42A27DB-BD31-4B8C-83A1-F6EECF244321}">
                <p14:modId xmlns:p14="http://schemas.microsoft.com/office/powerpoint/2010/main" val="508540362"/>
              </p:ext>
            </p:extLst>
          </p:nvPr>
        </p:nvGraphicFramePr>
        <p:xfrm>
          <a:off x="4772519" y="1099343"/>
          <a:ext cx="6651624" cy="440011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9C36D2DE-B206-4982-B112-25C1A9C0CD3B}"/>
              </a:ext>
            </a:extLst>
          </p:cNvPr>
          <p:cNvSpPr>
            <a:spLocks noGrp="1"/>
          </p:cNvSpPr>
          <p:nvPr>
            <p:ph type="body" sz="half" idx="2"/>
          </p:nvPr>
        </p:nvSpPr>
        <p:spPr/>
        <p:txBody>
          <a:bodyPr/>
          <a:lstStyle/>
          <a:p>
            <a:r>
              <a:rPr lang="fr-CA" dirty="0"/>
              <a:t>SLOPE = n/a </a:t>
            </a:r>
          </a:p>
        </p:txBody>
      </p:sp>
      <p:sp>
        <p:nvSpPr>
          <p:cNvPr id="10" name="TextBox 9">
            <a:extLst>
              <a:ext uri="{FF2B5EF4-FFF2-40B4-BE49-F238E27FC236}">
                <a16:creationId xmlns:a16="http://schemas.microsoft.com/office/drawing/2014/main" id="{2F6F57AB-C94D-4BAF-A4BC-2115EBE6F44C}"/>
              </a:ext>
            </a:extLst>
          </p:cNvPr>
          <p:cNvSpPr txBox="1"/>
          <p:nvPr/>
        </p:nvSpPr>
        <p:spPr>
          <a:xfrm>
            <a:off x="5107268" y="1118394"/>
            <a:ext cx="988732" cy="369332"/>
          </a:xfrm>
          <a:prstGeom prst="rect">
            <a:avLst/>
          </a:prstGeom>
          <a:noFill/>
        </p:spPr>
        <p:txBody>
          <a:bodyPr wrap="none" rtlCol="0">
            <a:spAutoFit/>
          </a:bodyPr>
          <a:lstStyle/>
          <a:p>
            <a:r>
              <a:rPr lang="fr-CA" b="1" dirty="0"/>
              <a:t>Y values</a:t>
            </a:r>
          </a:p>
        </p:txBody>
      </p:sp>
      <p:sp>
        <p:nvSpPr>
          <p:cNvPr id="11" name="TextBox 10">
            <a:extLst>
              <a:ext uri="{FF2B5EF4-FFF2-40B4-BE49-F238E27FC236}">
                <a16:creationId xmlns:a16="http://schemas.microsoft.com/office/drawing/2014/main" id="{1612CA2E-446B-4E4A-9721-D3C7D14D1F9C}"/>
              </a:ext>
            </a:extLst>
          </p:cNvPr>
          <p:cNvSpPr txBox="1"/>
          <p:nvPr/>
        </p:nvSpPr>
        <p:spPr>
          <a:xfrm>
            <a:off x="10432205" y="5838046"/>
            <a:ext cx="991938" cy="369332"/>
          </a:xfrm>
          <a:prstGeom prst="rect">
            <a:avLst/>
          </a:prstGeom>
          <a:noFill/>
        </p:spPr>
        <p:txBody>
          <a:bodyPr wrap="none" rtlCol="0">
            <a:spAutoFit/>
          </a:bodyPr>
          <a:lstStyle/>
          <a:p>
            <a:r>
              <a:rPr lang="fr-CA" b="1" dirty="0"/>
              <a:t>X values</a:t>
            </a:r>
          </a:p>
        </p:txBody>
      </p:sp>
      <p:sp>
        <p:nvSpPr>
          <p:cNvPr id="12" name="TextBox 11">
            <a:extLst>
              <a:ext uri="{FF2B5EF4-FFF2-40B4-BE49-F238E27FC236}">
                <a16:creationId xmlns:a16="http://schemas.microsoft.com/office/drawing/2014/main" id="{C117C977-240D-4A3F-B816-EADFB84A7B1A}"/>
              </a:ext>
            </a:extLst>
          </p:cNvPr>
          <p:cNvSpPr txBox="1"/>
          <p:nvPr/>
        </p:nvSpPr>
        <p:spPr>
          <a:xfrm>
            <a:off x="7719539" y="1118394"/>
            <a:ext cx="3704604" cy="369332"/>
          </a:xfrm>
          <a:prstGeom prst="rect">
            <a:avLst/>
          </a:prstGeom>
          <a:noFill/>
        </p:spPr>
        <p:txBody>
          <a:bodyPr wrap="none" rtlCol="0">
            <a:spAutoFit/>
          </a:bodyPr>
          <a:lstStyle/>
          <a:p>
            <a:r>
              <a:rPr lang="fr-CA" dirty="0"/>
              <a:t>1st Quadrant : all points are positive</a:t>
            </a:r>
          </a:p>
        </p:txBody>
      </p:sp>
    </p:spTree>
    <p:extLst>
      <p:ext uri="{BB962C8B-B14F-4D97-AF65-F5344CB8AC3E}">
        <p14:creationId xmlns:p14="http://schemas.microsoft.com/office/powerpoint/2010/main" val="3109410947"/>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{470E3360-F659-44C0-8CE7-92D089C99513}tf33552983_win32</Template>
  <TotalTime>85</TotalTime>
  <Words>222</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Franklin Gothic Book</vt:lpstr>
      <vt:lpstr>Franklin Gothic Demi</vt:lpstr>
      <vt:lpstr>Wingdings 2</vt:lpstr>
      <vt:lpstr>DividendVTI</vt:lpstr>
      <vt:lpstr>Linear Equations</vt:lpstr>
      <vt:lpstr>This PowerPoint contains:</vt:lpstr>
      <vt:lpstr>Linear Equation form of (y=mx+b); y=2x+6 </vt:lpstr>
      <vt:lpstr>Table of values: y=2x+6</vt:lpstr>
      <vt:lpstr>Graph a line:</vt:lpstr>
      <vt:lpstr>Graph a line horizontally:</vt:lpstr>
      <vt:lpstr>Graph a 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Equations</dc:title>
  <dc:creator>Elora</dc:creator>
  <cp:lastModifiedBy>Elora</cp:lastModifiedBy>
  <cp:revision>9</cp:revision>
  <dcterms:created xsi:type="dcterms:W3CDTF">2020-11-14T18:55:24Z</dcterms:created>
  <dcterms:modified xsi:type="dcterms:W3CDTF">2020-11-14T20:21:12Z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