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55"/>
    <p:sldId id="257" r:id="rId56"/>
    <p:sldId id="258" r:id="rId57"/>
    <p:sldId id="259" r:id="rId58"/>
    <p:sldId id="260" r:id="rId59"/>
    <p:sldId id="261" r:id="rId60"/>
    <p:sldId id="262" r:id="rId61"/>
    <p:sldId id="263" r:id="rId6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Canva Sans" charset="1" panose="020B0503030501040103"/>
      <p:regular r:id="rId12"/>
    </p:embeddedFont>
    <p:embeddedFont>
      <p:font typeface="Canva Sans Bold" charset="1" panose="020B0803030501040103"/>
      <p:regular r:id="rId13"/>
    </p:embeddedFont>
    <p:embeddedFont>
      <p:font typeface="Canva Sans Italics" charset="1" panose="020B0503030501040103"/>
      <p:regular r:id="rId14"/>
    </p:embeddedFont>
    <p:embeddedFont>
      <p:font typeface="Canva Sans Bold Italics" charset="1" panose="020B0803030501040103"/>
      <p:regular r:id="rId15"/>
    </p:embeddedFont>
    <p:embeddedFont>
      <p:font typeface="Canva Sans Medium" charset="1" panose="020B0603030501040103"/>
      <p:regular r:id="rId16"/>
    </p:embeddedFont>
    <p:embeddedFont>
      <p:font typeface="Canva Sans Medium Italics" charset="1" panose="020B0603030501040103"/>
      <p:regular r:id="rId17"/>
    </p:embeddedFont>
    <p:embeddedFont>
      <p:font typeface="Poppins" charset="1" panose="00000500000000000000"/>
      <p:regular r:id="rId18"/>
    </p:embeddedFont>
    <p:embeddedFont>
      <p:font typeface="Poppins Bold" charset="1" panose="00000800000000000000"/>
      <p:regular r:id="rId19"/>
    </p:embeddedFont>
    <p:embeddedFont>
      <p:font typeface="Poppins Italics" charset="1" panose="00000500000000000000"/>
      <p:regular r:id="rId20"/>
    </p:embeddedFont>
    <p:embeddedFont>
      <p:font typeface="Poppins Bold Italics" charset="1" panose="00000800000000000000"/>
      <p:regular r:id="rId21"/>
    </p:embeddedFont>
    <p:embeddedFont>
      <p:font typeface="Poppins Thin" charset="1" panose="00000300000000000000"/>
      <p:regular r:id="rId22"/>
    </p:embeddedFont>
    <p:embeddedFont>
      <p:font typeface="Poppins Thin Italics" charset="1" panose="00000300000000000000"/>
      <p:regular r:id="rId23"/>
    </p:embeddedFont>
    <p:embeddedFont>
      <p:font typeface="Poppins Extra-Light" charset="1" panose="00000300000000000000"/>
      <p:regular r:id="rId24"/>
    </p:embeddedFont>
    <p:embeddedFont>
      <p:font typeface="Poppins Extra-Light Italics" charset="1" panose="00000300000000000000"/>
      <p:regular r:id="rId25"/>
    </p:embeddedFont>
    <p:embeddedFont>
      <p:font typeface="Poppins Light" charset="1" panose="00000400000000000000"/>
      <p:regular r:id="rId26"/>
    </p:embeddedFont>
    <p:embeddedFont>
      <p:font typeface="Poppins Light Italics" charset="1" panose="00000400000000000000"/>
      <p:regular r:id="rId27"/>
    </p:embeddedFont>
    <p:embeddedFont>
      <p:font typeface="Poppins Medium" charset="1" panose="00000600000000000000"/>
      <p:regular r:id="rId28"/>
    </p:embeddedFont>
    <p:embeddedFont>
      <p:font typeface="Poppins Medium Italics" charset="1" panose="00000600000000000000"/>
      <p:regular r:id="rId29"/>
    </p:embeddedFont>
    <p:embeddedFont>
      <p:font typeface="Poppins Semi-Bold" charset="1" panose="00000700000000000000"/>
      <p:regular r:id="rId30"/>
    </p:embeddedFont>
    <p:embeddedFont>
      <p:font typeface="Poppins Semi-Bold Italics" charset="1" panose="00000700000000000000"/>
      <p:regular r:id="rId31"/>
    </p:embeddedFont>
    <p:embeddedFont>
      <p:font typeface="Poppins Ultra-Bold" charset="1" panose="00000900000000000000"/>
      <p:regular r:id="rId32"/>
    </p:embeddedFont>
    <p:embeddedFont>
      <p:font typeface="Poppins Ultra-Bold Italics" charset="1" panose="00000900000000000000"/>
      <p:regular r:id="rId33"/>
    </p:embeddedFont>
    <p:embeddedFont>
      <p:font typeface="Poppins Heavy" charset="1" panose="00000A00000000000000"/>
      <p:regular r:id="rId34"/>
    </p:embeddedFont>
    <p:embeddedFont>
      <p:font typeface="Poppins Heavy Italics" charset="1" panose="00000A00000000000000"/>
      <p:regular r:id="rId35"/>
    </p:embeddedFont>
    <p:embeddedFont>
      <p:font typeface="Montserrat" charset="1" panose="00000500000000000000"/>
      <p:regular r:id="rId36"/>
    </p:embeddedFont>
    <p:embeddedFont>
      <p:font typeface="Montserrat Bold" charset="1" panose="00000800000000000000"/>
      <p:regular r:id="rId37"/>
    </p:embeddedFont>
    <p:embeddedFont>
      <p:font typeface="Montserrat Italics" charset="1" panose="00000500000000000000"/>
      <p:regular r:id="rId38"/>
    </p:embeddedFont>
    <p:embeddedFont>
      <p:font typeface="Montserrat Bold Italics" charset="1" panose="00000800000000000000"/>
      <p:regular r:id="rId39"/>
    </p:embeddedFont>
    <p:embeddedFont>
      <p:font typeface="Montserrat Thin" charset="1" panose="00000300000000000000"/>
      <p:regular r:id="rId40"/>
    </p:embeddedFont>
    <p:embeddedFont>
      <p:font typeface="Montserrat Thin Italics" charset="1" panose="00000300000000000000"/>
      <p:regular r:id="rId41"/>
    </p:embeddedFont>
    <p:embeddedFont>
      <p:font typeface="Montserrat Extra-Light" charset="1" panose="00000300000000000000"/>
      <p:regular r:id="rId42"/>
    </p:embeddedFont>
    <p:embeddedFont>
      <p:font typeface="Montserrat Extra-Light Italics" charset="1" panose="00000300000000000000"/>
      <p:regular r:id="rId43"/>
    </p:embeddedFont>
    <p:embeddedFont>
      <p:font typeface="Montserrat Light" charset="1" panose="00000400000000000000"/>
      <p:regular r:id="rId44"/>
    </p:embeddedFont>
    <p:embeddedFont>
      <p:font typeface="Montserrat Light Italics" charset="1" panose="00000400000000000000"/>
      <p:regular r:id="rId45"/>
    </p:embeddedFont>
    <p:embeddedFont>
      <p:font typeface="Montserrat Medium" charset="1" panose="00000600000000000000"/>
      <p:regular r:id="rId46"/>
    </p:embeddedFont>
    <p:embeddedFont>
      <p:font typeface="Montserrat Medium Italics" charset="1" panose="00000600000000000000"/>
      <p:regular r:id="rId47"/>
    </p:embeddedFont>
    <p:embeddedFont>
      <p:font typeface="Montserrat Semi-Bold" charset="1" panose="00000700000000000000"/>
      <p:regular r:id="rId48"/>
    </p:embeddedFont>
    <p:embeddedFont>
      <p:font typeface="Montserrat Semi-Bold Italics" charset="1" panose="00000700000000000000"/>
      <p:regular r:id="rId49"/>
    </p:embeddedFont>
    <p:embeddedFont>
      <p:font typeface="Montserrat Ultra-Bold" charset="1" panose="00000900000000000000"/>
      <p:regular r:id="rId50"/>
    </p:embeddedFont>
    <p:embeddedFont>
      <p:font typeface="Montserrat Ultra-Bold Italics" charset="1" panose="00000900000000000000"/>
      <p:regular r:id="rId51"/>
    </p:embeddedFont>
    <p:embeddedFont>
      <p:font typeface="Montserrat Heavy" charset="1" panose="00000A00000000000000"/>
      <p:regular r:id="rId52"/>
    </p:embeddedFont>
    <p:embeddedFont>
      <p:font typeface="Montserrat Heavy Italics" charset="1" panose="00000A00000000000000"/>
      <p:regular r:id="rId53"/>
    </p:embeddedFont>
    <p:embeddedFont>
      <p:font typeface="Bryndan Write" charset="1" panose="0200050300000000000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slides/slide1.xml" Type="http://schemas.openxmlformats.org/officeDocument/2006/relationships/slide"/><Relationship Id="rId56" Target="slides/slide2.xml" Type="http://schemas.openxmlformats.org/officeDocument/2006/relationships/slide"/><Relationship Id="rId57" Target="slides/slide3.xml" Type="http://schemas.openxmlformats.org/officeDocument/2006/relationships/slide"/><Relationship Id="rId58" Target="slides/slide4.xml" Type="http://schemas.openxmlformats.org/officeDocument/2006/relationships/slide"/><Relationship Id="rId59" Target="slides/slide5.xml" Type="http://schemas.openxmlformats.org/officeDocument/2006/relationships/slide"/><Relationship Id="rId6" Target="fonts/font6.fntdata" Type="http://schemas.openxmlformats.org/officeDocument/2006/relationships/font"/><Relationship Id="rId60" Target="slides/slide6.xml" Type="http://schemas.openxmlformats.org/officeDocument/2006/relationships/slide"/><Relationship Id="rId61" Target="slides/slide7.xml" Type="http://schemas.openxmlformats.org/officeDocument/2006/relationships/slide"/><Relationship Id="rId62" Target="slides/slide8.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23.png" Type="http://schemas.openxmlformats.org/officeDocument/2006/relationships/image"/><Relationship Id="rId25" Target="../media/image24.sv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jpe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32.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23.png" Type="http://schemas.openxmlformats.org/officeDocument/2006/relationships/image"/><Relationship Id="rId25" Target="../media/image24.sv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Freeform 3" id="3"/>
          <p:cNvSpPr/>
          <p:nvPr/>
        </p:nvSpPr>
        <p:spPr>
          <a:xfrm flipH="false" flipV="false" rot="0">
            <a:off x="-731453" y="1571878"/>
            <a:ext cx="19750906" cy="7143244"/>
          </a:xfrm>
          <a:custGeom>
            <a:avLst/>
            <a:gdLst/>
            <a:ahLst/>
            <a:cxnLst/>
            <a:rect r="r" b="b" t="t" l="l"/>
            <a:pathLst>
              <a:path h="7143244" w="19750906">
                <a:moveTo>
                  <a:pt x="0" y="0"/>
                </a:moveTo>
                <a:lnTo>
                  <a:pt x="19750906" y="0"/>
                </a:lnTo>
                <a:lnTo>
                  <a:pt x="19750906" y="7143244"/>
                </a:lnTo>
                <a:lnTo>
                  <a:pt x="0" y="7143244"/>
                </a:lnTo>
                <a:lnTo>
                  <a:pt x="0" y="0"/>
                </a:lnTo>
                <a:close/>
              </a:path>
            </a:pathLst>
          </a:custGeom>
          <a:blipFill>
            <a:blip r:embed="rId3"/>
            <a:stretch>
              <a:fillRect l="0" t="0" r="0" b="0"/>
            </a:stretch>
          </a:blipFill>
        </p:spPr>
      </p:sp>
      <p:sp>
        <p:nvSpPr>
          <p:cNvPr name="Freeform 4" id="4"/>
          <p:cNvSpPr/>
          <p:nvPr/>
        </p:nvSpPr>
        <p:spPr>
          <a:xfrm flipH="false" flipV="false" rot="2216375">
            <a:off x="5759477" y="2743508"/>
            <a:ext cx="6629475" cy="5701348"/>
          </a:xfrm>
          <a:custGeom>
            <a:avLst/>
            <a:gdLst/>
            <a:ahLst/>
            <a:cxnLst/>
            <a:rect r="r" b="b" t="t" l="l"/>
            <a:pathLst>
              <a:path h="5701348" w="6629475">
                <a:moveTo>
                  <a:pt x="0" y="0"/>
                </a:moveTo>
                <a:lnTo>
                  <a:pt x="6629475" y="0"/>
                </a:lnTo>
                <a:lnTo>
                  <a:pt x="6629475" y="5701349"/>
                </a:lnTo>
                <a:lnTo>
                  <a:pt x="0" y="57013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29030" y="3304605"/>
            <a:ext cx="7229940" cy="3405924"/>
          </a:xfrm>
          <a:prstGeom prst="rect">
            <a:avLst/>
          </a:prstGeom>
        </p:spPr>
        <p:txBody>
          <a:bodyPr anchor="t" rtlCol="false" tIns="0" lIns="0" bIns="0" rIns="0">
            <a:spAutoFit/>
          </a:bodyPr>
          <a:lstStyle/>
          <a:p>
            <a:pPr algn="ctr">
              <a:lnSpc>
                <a:spcPts val="12557"/>
              </a:lnSpc>
            </a:pPr>
            <a:r>
              <a:rPr lang="en-US" sz="13218">
                <a:solidFill>
                  <a:srgbClr val="000000"/>
                </a:solidFill>
                <a:latin typeface="Bryndan Write Bold"/>
              </a:rPr>
              <a:t>Popular Mechanics</a:t>
            </a:r>
          </a:p>
        </p:txBody>
      </p:sp>
      <p:sp>
        <p:nvSpPr>
          <p:cNvPr name="Freeform 6" id="6"/>
          <p:cNvSpPr/>
          <p:nvPr/>
        </p:nvSpPr>
        <p:spPr>
          <a:xfrm flipH="false" flipV="false" rot="-7071524">
            <a:off x="3896019" y="6110207"/>
            <a:ext cx="1890776" cy="1200643"/>
          </a:xfrm>
          <a:custGeom>
            <a:avLst/>
            <a:gdLst/>
            <a:ahLst/>
            <a:cxnLst/>
            <a:rect r="r" b="b" t="t" l="l"/>
            <a:pathLst>
              <a:path h="1200643" w="1890776">
                <a:moveTo>
                  <a:pt x="0" y="0"/>
                </a:moveTo>
                <a:lnTo>
                  <a:pt x="1890776" y="0"/>
                </a:lnTo>
                <a:lnTo>
                  <a:pt x="1890776" y="1200643"/>
                </a:lnTo>
                <a:lnTo>
                  <a:pt x="0" y="1200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3940469">
            <a:off x="12074896" y="3002691"/>
            <a:ext cx="1890776" cy="1200643"/>
          </a:xfrm>
          <a:custGeom>
            <a:avLst/>
            <a:gdLst/>
            <a:ahLst/>
            <a:cxnLst/>
            <a:rect r="r" b="b" t="t" l="l"/>
            <a:pathLst>
              <a:path h="1200643" w="1890776">
                <a:moveTo>
                  <a:pt x="0" y="0"/>
                </a:moveTo>
                <a:lnTo>
                  <a:pt x="1890776" y="0"/>
                </a:lnTo>
                <a:lnTo>
                  <a:pt x="1890776" y="1200643"/>
                </a:lnTo>
                <a:lnTo>
                  <a:pt x="0" y="1200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402305" y="6990300"/>
            <a:ext cx="749536" cy="952066"/>
          </a:xfrm>
          <a:custGeom>
            <a:avLst/>
            <a:gdLst/>
            <a:ahLst/>
            <a:cxnLst/>
            <a:rect r="r" b="b" t="t" l="l"/>
            <a:pathLst>
              <a:path h="952066" w="749536">
                <a:moveTo>
                  <a:pt x="0" y="0"/>
                </a:moveTo>
                <a:lnTo>
                  <a:pt x="749535" y="0"/>
                </a:lnTo>
                <a:lnTo>
                  <a:pt x="749535" y="952066"/>
                </a:lnTo>
                <a:lnTo>
                  <a:pt x="0" y="9520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2907953" y="7815778"/>
            <a:ext cx="473665" cy="601653"/>
          </a:xfrm>
          <a:custGeom>
            <a:avLst/>
            <a:gdLst/>
            <a:ahLst/>
            <a:cxnLst/>
            <a:rect r="r" b="b" t="t" l="l"/>
            <a:pathLst>
              <a:path h="601653" w="473665">
                <a:moveTo>
                  <a:pt x="0" y="0"/>
                </a:moveTo>
                <a:lnTo>
                  <a:pt x="473665" y="0"/>
                </a:lnTo>
                <a:lnTo>
                  <a:pt x="473665" y="601653"/>
                </a:lnTo>
                <a:lnTo>
                  <a:pt x="0" y="6016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2225019">
            <a:off x="1510424" y="1727017"/>
            <a:ext cx="945645" cy="890626"/>
          </a:xfrm>
          <a:custGeom>
            <a:avLst/>
            <a:gdLst/>
            <a:ahLst/>
            <a:cxnLst/>
            <a:rect r="r" b="b" t="t" l="l"/>
            <a:pathLst>
              <a:path h="890626" w="945645">
                <a:moveTo>
                  <a:pt x="0" y="0"/>
                </a:moveTo>
                <a:lnTo>
                  <a:pt x="945646" y="0"/>
                </a:lnTo>
                <a:lnTo>
                  <a:pt x="945646" y="890626"/>
                </a:lnTo>
                <a:lnTo>
                  <a:pt x="0" y="89062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966975" y="8200599"/>
            <a:ext cx="4080399" cy="2784873"/>
          </a:xfrm>
          <a:custGeom>
            <a:avLst/>
            <a:gdLst/>
            <a:ahLst/>
            <a:cxnLst/>
            <a:rect r="r" b="b" t="t" l="l"/>
            <a:pathLst>
              <a:path h="2784873" w="4080399">
                <a:moveTo>
                  <a:pt x="0" y="0"/>
                </a:moveTo>
                <a:lnTo>
                  <a:pt x="4080400" y="0"/>
                </a:lnTo>
                <a:lnTo>
                  <a:pt x="4080400" y="2784873"/>
                </a:lnTo>
                <a:lnTo>
                  <a:pt x="0" y="278487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5261551" y="1531976"/>
            <a:ext cx="3757902" cy="922394"/>
          </a:xfrm>
          <a:custGeom>
            <a:avLst/>
            <a:gdLst/>
            <a:ahLst/>
            <a:cxnLst/>
            <a:rect r="r" b="b" t="t" l="l"/>
            <a:pathLst>
              <a:path h="922394" w="3757902">
                <a:moveTo>
                  <a:pt x="0" y="0"/>
                </a:moveTo>
                <a:lnTo>
                  <a:pt x="3757902" y="0"/>
                </a:lnTo>
                <a:lnTo>
                  <a:pt x="3757902" y="922394"/>
                </a:lnTo>
                <a:lnTo>
                  <a:pt x="0" y="92239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3" id="13"/>
          <p:cNvSpPr/>
          <p:nvPr/>
        </p:nvSpPr>
        <p:spPr>
          <a:xfrm flipH="false" flipV="false" rot="0">
            <a:off x="1337535" y="3963658"/>
            <a:ext cx="1669640" cy="1897318"/>
          </a:xfrm>
          <a:custGeom>
            <a:avLst/>
            <a:gdLst/>
            <a:ahLst/>
            <a:cxnLst/>
            <a:rect r="r" b="b" t="t" l="l"/>
            <a:pathLst>
              <a:path h="1897318" w="1669640">
                <a:moveTo>
                  <a:pt x="0" y="0"/>
                </a:moveTo>
                <a:lnTo>
                  <a:pt x="1669640" y="0"/>
                </a:lnTo>
                <a:lnTo>
                  <a:pt x="1669640" y="1897318"/>
                </a:lnTo>
                <a:lnTo>
                  <a:pt x="0" y="189731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0">
            <a:off x="4065121" y="630103"/>
            <a:ext cx="2670523" cy="1542227"/>
          </a:xfrm>
          <a:custGeom>
            <a:avLst/>
            <a:gdLst/>
            <a:ahLst/>
            <a:cxnLst/>
            <a:rect r="r" b="b" t="t" l="l"/>
            <a:pathLst>
              <a:path h="1542227" w="2670523">
                <a:moveTo>
                  <a:pt x="0" y="0"/>
                </a:moveTo>
                <a:lnTo>
                  <a:pt x="2670524" y="0"/>
                </a:lnTo>
                <a:lnTo>
                  <a:pt x="2670524" y="1542227"/>
                </a:lnTo>
                <a:lnTo>
                  <a:pt x="0" y="154222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0">
            <a:off x="15141254" y="7815778"/>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6" id="16"/>
          <p:cNvSpPr/>
          <p:nvPr/>
        </p:nvSpPr>
        <p:spPr>
          <a:xfrm flipH="false" flipV="false" rot="0">
            <a:off x="10067815" y="828716"/>
            <a:ext cx="2334490" cy="1625654"/>
          </a:xfrm>
          <a:custGeom>
            <a:avLst/>
            <a:gdLst/>
            <a:ahLst/>
            <a:cxnLst/>
            <a:rect r="r" b="b" t="t" l="l"/>
            <a:pathLst>
              <a:path h="1625654" w="2334490">
                <a:moveTo>
                  <a:pt x="0" y="0"/>
                </a:moveTo>
                <a:lnTo>
                  <a:pt x="2334490" y="0"/>
                </a:lnTo>
                <a:lnTo>
                  <a:pt x="2334490" y="1625654"/>
                </a:lnTo>
                <a:lnTo>
                  <a:pt x="0" y="162565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7" id="17"/>
          <p:cNvSpPr/>
          <p:nvPr/>
        </p:nvSpPr>
        <p:spPr>
          <a:xfrm flipH="false" flipV="false" rot="0">
            <a:off x="17080354" y="3730884"/>
            <a:ext cx="3056045" cy="2979644"/>
          </a:xfrm>
          <a:custGeom>
            <a:avLst/>
            <a:gdLst/>
            <a:ahLst/>
            <a:cxnLst/>
            <a:rect r="r" b="b" t="t" l="l"/>
            <a:pathLst>
              <a:path h="2979644" w="3056045">
                <a:moveTo>
                  <a:pt x="0" y="0"/>
                </a:moveTo>
                <a:lnTo>
                  <a:pt x="3056045" y="0"/>
                </a:lnTo>
                <a:lnTo>
                  <a:pt x="3056045" y="2979645"/>
                </a:lnTo>
                <a:lnTo>
                  <a:pt x="0" y="297964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18" id="18"/>
          <p:cNvSpPr txBox="true"/>
          <p:nvPr/>
        </p:nvSpPr>
        <p:spPr>
          <a:xfrm rot="0">
            <a:off x="6228125" y="6358104"/>
            <a:ext cx="6174179" cy="542925"/>
          </a:xfrm>
          <a:prstGeom prst="rect">
            <a:avLst/>
          </a:prstGeom>
        </p:spPr>
        <p:txBody>
          <a:bodyPr anchor="t" rtlCol="false" tIns="0" lIns="0" bIns="0" rIns="0">
            <a:spAutoFit/>
          </a:bodyPr>
          <a:lstStyle/>
          <a:p>
            <a:pPr algn="ctr">
              <a:lnSpc>
                <a:spcPts val="4425"/>
              </a:lnSpc>
            </a:pPr>
            <a:r>
              <a:rPr lang="en-US" sz="2500">
                <a:solidFill>
                  <a:srgbClr val="000000"/>
                </a:solidFill>
                <a:latin typeface="Poppins Bold"/>
              </a:rPr>
              <a:t>By Raymond Carver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TextBox 3" id="3"/>
          <p:cNvSpPr txBox="true"/>
          <p:nvPr/>
        </p:nvSpPr>
        <p:spPr>
          <a:xfrm rot="0">
            <a:off x="2634337" y="2892172"/>
            <a:ext cx="13019327" cy="3933305"/>
          </a:xfrm>
          <a:prstGeom prst="rect">
            <a:avLst/>
          </a:prstGeom>
        </p:spPr>
        <p:txBody>
          <a:bodyPr anchor="t" rtlCol="false" tIns="0" lIns="0" bIns="0" rIns="0">
            <a:spAutoFit/>
          </a:bodyPr>
          <a:lstStyle/>
          <a:p>
            <a:pPr algn="ctr">
              <a:lnSpc>
                <a:spcPts val="10038"/>
              </a:lnSpc>
            </a:pPr>
            <a:r>
              <a:rPr lang="en-US" sz="9382">
                <a:solidFill>
                  <a:srgbClr val="000000"/>
                </a:solidFill>
                <a:latin typeface="Bryndan Write"/>
              </a:rPr>
              <a:t>Psychological Analysis &amp; Character Profile of the mother: </a:t>
            </a:r>
          </a:p>
        </p:txBody>
      </p:sp>
      <p:sp>
        <p:nvSpPr>
          <p:cNvPr name="AutoShape 4" id="4"/>
          <p:cNvSpPr/>
          <p:nvPr/>
        </p:nvSpPr>
        <p:spPr>
          <a:xfrm flipV="true">
            <a:off x="-2301195" y="6639318"/>
            <a:ext cx="22890391" cy="0"/>
          </a:xfrm>
          <a:prstGeom prst="line">
            <a:avLst/>
          </a:prstGeom>
          <a:ln cap="flat" w="19050">
            <a:solidFill>
              <a:srgbClr val="F1E9E3"/>
            </a:solidFill>
            <a:prstDash val="solid"/>
            <a:headEnd type="none" len="sm" w="sm"/>
            <a:tailEnd type="none" len="sm" w="sm"/>
          </a:ln>
        </p:spPr>
      </p:sp>
      <p:sp>
        <p:nvSpPr>
          <p:cNvPr name="Freeform 5" id="5"/>
          <p:cNvSpPr/>
          <p:nvPr/>
        </p:nvSpPr>
        <p:spPr>
          <a:xfrm flipH="false" flipV="false" rot="0">
            <a:off x="-139553" y="1192827"/>
            <a:ext cx="3757902" cy="922394"/>
          </a:xfrm>
          <a:custGeom>
            <a:avLst/>
            <a:gdLst/>
            <a:ahLst/>
            <a:cxnLst/>
            <a:rect r="r" b="b" t="t" l="l"/>
            <a:pathLst>
              <a:path h="922394" w="3757902">
                <a:moveTo>
                  <a:pt x="0" y="0"/>
                </a:moveTo>
                <a:lnTo>
                  <a:pt x="3757901" y="0"/>
                </a:lnTo>
                <a:lnTo>
                  <a:pt x="3757901" y="922394"/>
                </a:lnTo>
                <a:lnTo>
                  <a:pt x="0" y="9223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4746568" y="7573853"/>
            <a:ext cx="1297351" cy="1474263"/>
          </a:xfrm>
          <a:custGeom>
            <a:avLst/>
            <a:gdLst/>
            <a:ahLst/>
            <a:cxnLst/>
            <a:rect r="r" b="b" t="t" l="l"/>
            <a:pathLst>
              <a:path h="1474263" w="1297351">
                <a:moveTo>
                  <a:pt x="0" y="0"/>
                </a:moveTo>
                <a:lnTo>
                  <a:pt x="1297351" y="0"/>
                </a:lnTo>
                <a:lnTo>
                  <a:pt x="1297351" y="1474263"/>
                </a:lnTo>
                <a:lnTo>
                  <a:pt x="0" y="14742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557034" y="6353326"/>
            <a:ext cx="1297351" cy="1474263"/>
          </a:xfrm>
          <a:custGeom>
            <a:avLst/>
            <a:gdLst/>
            <a:ahLst/>
            <a:cxnLst/>
            <a:rect r="r" b="b" t="t" l="l"/>
            <a:pathLst>
              <a:path h="1474263" w="1297351">
                <a:moveTo>
                  <a:pt x="0" y="0"/>
                </a:moveTo>
                <a:lnTo>
                  <a:pt x="1297351" y="0"/>
                </a:lnTo>
                <a:lnTo>
                  <a:pt x="1297351" y="1474263"/>
                </a:lnTo>
                <a:lnTo>
                  <a:pt x="0" y="14742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5395244" y="455695"/>
            <a:ext cx="1297351" cy="1474263"/>
          </a:xfrm>
          <a:custGeom>
            <a:avLst/>
            <a:gdLst/>
            <a:ahLst/>
            <a:cxnLst/>
            <a:rect r="r" b="b" t="t" l="l"/>
            <a:pathLst>
              <a:path h="1474263" w="1297351">
                <a:moveTo>
                  <a:pt x="0" y="0"/>
                </a:moveTo>
                <a:lnTo>
                  <a:pt x="1297351" y="0"/>
                </a:lnTo>
                <a:lnTo>
                  <a:pt x="1297351" y="1474263"/>
                </a:lnTo>
                <a:lnTo>
                  <a:pt x="0" y="14742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TextBox 3" id="3"/>
          <p:cNvSpPr txBox="true"/>
          <p:nvPr/>
        </p:nvSpPr>
        <p:spPr>
          <a:xfrm rot="0">
            <a:off x="4306798" y="1252844"/>
            <a:ext cx="7736244" cy="1489075"/>
          </a:xfrm>
          <a:prstGeom prst="rect">
            <a:avLst/>
          </a:prstGeom>
        </p:spPr>
        <p:txBody>
          <a:bodyPr anchor="t" rtlCol="false" tIns="0" lIns="0" bIns="0" rIns="0">
            <a:spAutoFit/>
          </a:bodyPr>
          <a:lstStyle/>
          <a:p>
            <a:pPr>
              <a:lnSpc>
                <a:spcPts val="10699"/>
              </a:lnSpc>
            </a:pPr>
            <a:r>
              <a:rPr lang="en-US" sz="9999">
                <a:solidFill>
                  <a:srgbClr val="000000"/>
                </a:solidFill>
                <a:latin typeface="Bryndan Write"/>
              </a:rPr>
              <a:t>ID</a:t>
            </a:r>
          </a:p>
        </p:txBody>
      </p:sp>
      <p:sp>
        <p:nvSpPr>
          <p:cNvPr name="TextBox 4" id="4"/>
          <p:cNvSpPr txBox="true"/>
          <p:nvPr/>
        </p:nvSpPr>
        <p:spPr>
          <a:xfrm rot="0">
            <a:off x="1028700" y="3255159"/>
            <a:ext cx="7827456" cy="4737903"/>
          </a:xfrm>
          <a:prstGeom prst="rect">
            <a:avLst/>
          </a:prstGeom>
        </p:spPr>
        <p:txBody>
          <a:bodyPr anchor="t" rtlCol="false" tIns="0" lIns="0" bIns="0" rIns="0">
            <a:spAutoFit/>
          </a:bodyPr>
          <a:lstStyle/>
          <a:p>
            <a:pPr>
              <a:lnSpc>
                <a:spcPts val="3131"/>
              </a:lnSpc>
            </a:pPr>
            <a:r>
              <a:rPr lang="en-US" sz="1769">
                <a:solidFill>
                  <a:srgbClr val="000000"/>
                </a:solidFill>
                <a:latin typeface="Poppins"/>
              </a:rPr>
              <a:t>In </a:t>
            </a:r>
            <a:r>
              <a:rPr lang="en-US" sz="1769">
                <a:solidFill>
                  <a:srgbClr val="000000"/>
                </a:solidFill>
                <a:latin typeface="Poppins Italics"/>
              </a:rPr>
              <a:t>Popular Mechanics </a:t>
            </a:r>
            <a:r>
              <a:rPr lang="en-US" sz="1769">
                <a:solidFill>
                  <a:srgbClr val="000000"/>
                </a:solidFill>
                <a:latin typeface="Poppins"/>
              </a:rPr>
              <a:t>the ID can be seen as the driving force behind many of the mother actions. </a:t>
            </a:r>
          </a:p>
          <a:p>
            <a:pPr marL="381934" indent="-190967" lvl="1">
              <a:lnSpc>
                <a:spcPts val="3131"/>
              </a:lnSpc>
              <a:buFont typeface="Arial"/>
              <a:buChar char="•"/>
            </a:pPr>
            <a:r>
              <a:rPr lang="en-US" sz="1769">
                <a:solidFill>
                  <a:srgbClr val="000000"/>
                </a:solidFill>
                <a:latin typeface="Poppins"/>
              </a:rPr>
              <a:t>Throughout the course of the story the ID leads the woman to act irrationally as she tries to gain possesion of the baby: “The baby was red-faced and screaming. In the scuffle they knocked down a flowerpot that hung behind the stove” (Carver 2). </a:t>
            </a:r>
          </a:p>
          <a:p>
            <a:pPr marL="381934" indent="-190967" lvl="1">
              <a:lnSpc>
                <a:spcPts val="3131"/>
              </a:lnSpc>
              <a:buFont typeface="Arial"/>
              <a:buChar char="•"/>
            </a:pPr>
            <a:r>
              <a:rPr lang="en-US" sz="1769">
                <a:solidFill>
                  <a:srgbClr val="000000"/>
                </a:solidFill>
                <a:latin typeface="Poppins"/>
              </a:rPr>
              <a:t>The ID causes the mother to loose control over her decision making skills, “She would have it, this baby. She grabbed for the baby’s other arm. She caught the baby around the wrist and leaned back” (Carver 2). Her desire for the baby grows strong making her fight for what she views as best. This action ultimateley led to the assumed death of her baby.</a:t>
            </a:r>
          </a:p>
        </p:txBody>
      </p:sp>
      <p:grpSp>
        <p:nvGrpSpPr>
          <p:cNvPr name="Group 5" id="5"/>
          <p:cNvGrpSpPr/>
          <p:nvPr/>
        </p:nvGrpSpPr>
        <p:grpSpPr>
          <a:xfrm rot="0">
            <a:off x="10153910" y="1525096"/>
            <a:ext cx="6867519" cy="6722458"/>
            <a:chOff x="0" y="0"/>
            <a:chExt cx="1689752" cy="1654060"/>
          </a:xfrm>
        </p:grpSpPr>
        <p:sp>
          <p:nvSpPr>
            <p:cNvPr name="Freeform 6" id="6"/>
            <p:cNvSpPr/>
            <p:nvPr/>
          </p:nvSpPr>
          <p:spPr>
            <a:xfrm flipH="false" flipV="false" rot="0">
              <a:off x="0" y="0"/>
              <a:ext cx="1689752" cy="1654060"/>
            </a:xfrm>
            <a:custGeom>
              <a:avLst/>
              <a:gdLst/>
              <a:ahLst/>
              <a:cxnLst/>
              <a:rect r="r" b="b" t="t" l="l"/>
              <a:pathLst>
                <a:path h="1654060" w="1689752">
                  <a:moveTo>
                    <a:pt x="0" y="0"/>
                  </a:moveTo>
                  <a:lnTo>
                    <a:pt x="1689752" y="0"/>
                  </a:lnTo>
                  <a:lnTo>
                    <a:pt x="1689752" y="1654060"/>
                  </a:lnTo>
                  <a:lnTo>
                    <a:pt x="0" y="1654060"/>
                  </a:lnTo>
                  <a:close/>
                </a:path>
              </a:pathLst>
            </a:custGeom>
            <a:solidFill>
              <a:srgbClr val="000000">
                <a:alpha val="0"/>
              </a:srgbClr>
            </a:solidFill>
            <a:ln w="19050" cap="sq">
              <a:solidFill>
                <a:srgbClr val="000000"/>
              </a:solidFill>
              <a:prstDash val="solid"/>
              <a:miter/>
            </a:ln>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3499"/>
                </a:lnSpc>
              </a:pPr>
            </a:p>
          </p:txBody>
        </p:sp>
      </p:grpSp>
      <p:grpSp>
        <p:nvGrpSpPr>
          <p:cNvPr name="Group 8" id="8"/>
          <p:cNvGrpSpPr/>
          <p:nvPr/>
        </p:nvGrpSpPr>
        <p:grpSpPr>
          <a:xfrm rot="0">
            <a:off x="10379782" y="1746196"/>
            <a:ext cx="6415776" cy="6280257"/>
            <a:chOff x="0" y="0"/>
            <a:chExt cx="8554368" cy="8373676"/>
          </a:xfrm>
        </p:grpSpPr>
        <p:pic>
          <p:nvPicPr>
            <p:cNvPr name="Picture 9" id="9"/>
            <p:cNvPicPr>
              <a:picLocks noChangeAspect="true"/>
            </p:cNvPicPr>
            <p:nvPr/>
          </p:nvPicPr>
          <p:blipFill>
            <a:blip r:embed="rId3"/>
            <a:srcRect l="0" t="17391" r="0" b="17391"/>
            <a:stretch>
              <a:fillRect/>
            </a:stretch>
          </p:blipFill>
          <p:spPr>
            <a:xfrm flipH="false" flipV="false">
              <a:off x="0" y="0"/>
              <a:ext cx="8554368" cy="8373676"/>
            </a:xfrm>
            <a:prstGeom prst="rect">
              <a:avLst/>
            </a:prstGeom>
          </p:spPr>
        </p:pic>
      </p:grpSp>
      <p:sp>
        <p:nvSpPr>
          <p:cNvPr name="Freeform 10" id="10"/>
          <p:cNvSpPr/>
          <p:nvPr/>
        </p:nvSpPr>
        <p:spPr>
          <a:xfrm flipH="false" flipV="false" rot="0">
            <a:off x="-662916" y="9110689"/>
            <a:ext cx="19750906" cy="7143244"/>
          </a:xfrm>
          <a:custGeom>
            <a:avLst/>
            <a:gdLst/>
            <a:ahLst/>
            <a:cxnLst/>
            <a:rect r="r" b="b" t="t" l="l"/>
            <a:pathLst>
              <a:path h="7143244" w="19750906">
                <a:moveTo>
                  <a:pt x="0" y="0"/>
                </a:moveTo>
                <a:lnTo>
                  <a:pt x="19750906" y="0"/>
                </a:lnTo>
                <a:lnTo>
                  <a:pt x="19750906" y="7143244"/>
                </a:lnTo>
                <a:lnTo>
                  <a:pt x="0" y="7143244"/>
                </a:lnTo>
                <a:lnTo>
                  <a:pt x="0" y="0"/>
                </a:lnTo>
                <a:close/>
              </a:path>
            </a:pathLst>
          </a:custGeom>
          <a:blipFill>
            <a:blip r:embed="rId4"/>
            <a:stretch>
              <a:fillRect l="0" t="0" r="0" b="0"/>
            </a:stretch>
          </a:blipFill>
        </p:spPr>
      </p:sp>
      <p:sp>
        <p:nvSpPr>
          <p:cNvPr name="Freeform 11" id="11"/>
          <p:cNvSpPr/>
          <p:nvPr/>
        </p:nvSpPr>
        <p:spPr>
          <a:xfrm flipH="false" flipV="false" rot="0">
            <a:off x="279164" y="146583"/>
            <a:ext cx="749536" cy="952066"/>
          </a:xfrm>
          <a:custGeom>
            <a:avLst/>
            <a:gdLst/>
            <a:ahLst/>
            <a:cxnLst/>
            <a:rect r="r" b="b" t="t" l="l"/>
            <a:pathLst>
              <a:path h="952066" w="749536">
                <a:moveTo>
                  <a:pt x="0" y="0"/>
                </a:moveTo>
                <a:lnTo>
                  <a:pt x="749536" y="0"/>
                </a:lnTo>
                <a:lnTo>
                  <a:pt x="749536" y="952066"/>
                </a:lnTo>
                <a:lnTo>
                  <a:pt x="0" y="9520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28700" y="622616"/>
            <a:ext cx="473665" cy="601653"/>
          </a:xfrm>
          <a:custGeom>
            <a:avLst/>
            <a:gdLst/>
            <a:ahLst/>
            <a:cxnLst/>
            <a:rect r="r" b="b" t="t" l="l"/>
            <a:pathLst>
              <a:path h="601653" w="473665">
                <a:moveTo>
                  <a:pt x="0" y="0"/>
                </a:moveTo>
                <a:lnTo>
                  <a:pt x="473665" y="0"/>
                </a:lnTo>
                <a:lnTo>
                  <a:pt x="473665" y="601653"/>
                </a:lnTo>
                <a:lnTo>
                  <a:pt x="0" y="6016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212537" y="7180235"/>
            <a:ext cx="2334490" cy="1625654"/>
          </a:xfrm>
          <a:custGeom>
            <a:avLst/>
            <a:gdLst/>
            <a:ahLst/>
            <a:cxnLst/>
            <a:rect r="r" b="b" t="t" l="l"/>
            <a:pathLst>
              <a:path h="1625654" w="2334490">
                <a:moveTo>
                  <a:pt x="0" y="0"/>
                </a:moveTo>
                <a:lnTo>
                  <a:pt x="2334489" y="0"/>
                </a:lnTo>
                <a:lnTo>
                  <a:pt x="2334489" y="1625654"/>
                </a:lnTo>
                <a:lnTo>
                  <a:pt x="0" y="16256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2500356" y="2618564"/>
            <a:ext cx="13287288" cy="5049871"/>
            <a:chOff x="0" y="0"/>
            <a:chExt cx="17716384" cy="6733162"/>
          </a:xfrm>
        </p:grpSpPr>
        <p:grpSp>
          <p:nvGrpSpPr>
            <p:cNvPr name="Group 4" id="4"/>
            <p:cNvGrpSpPr/>
            <p:nvPr/>
          </p:nvGrpSpPr>
          <p:grpSpPr>
            <a:xfrm rot="0">
              <a:off x="0" y="0"/>
              <a:ext cx="17716384" cy="6733162"/>
              <a:chOff x="0" y="0"/>
              <a:chExt cx="3499533" cy="1330007"/>
            </a:xfrm>
          </p:grpSpPr>
          <p:sp>
            <p:nvSpPr>
              <p:cNvPr name="Freeform 5" id="5"/>
              <p:cNvSpPr/>
              <p:nvPr/>
            </p:nvSpPr>
            <p:spPr>
              <a:xfrm flipH="false" flipV="false" rot="0">
                <a:off x="0" y="0"/>
                <a:ext cx="3499533" cy="1330007"/>
              </a:xfrm>
              <a:custGeom>
                <a:avLst/>
                <a:gdLst/>
                <a:ahLst/>
                <a:cxnLst/>
                <a:rect r="r" b="b" t="t" l="l"/>
                <a:pathLst>
                  <a:path h="1330007" w="3499533">
                    <a:moveTo>
                      <a:pt x="14566" y="0"/>
                    </a:moveTo>
                    <a:lnTo>
                      <a:pt x="3484966" y="0"/>
                    </a:lnTo>
                    <a:cubicBezTo>
                      <a:pt x="3488829" y="0"/>
                      <a:pt x="3492534" y="1535"/>
                      <a:pt x="3495266" y="4266"/>
                    </a:cubicBezTo>
                    <a:cubicBezTo>
                      <a:pt x="3497998" y="6998"/>
                      <a:pt x="3499533" y="10703"/>
                      <a:pt x="3499533" y="14566"/>
                    </a:cubicBezTo>
                    <a:lnTo>
                      <a:pt x="3499533" y="1315441"/>
                    </a:lnTo>
                    <a:cubicBezTo>
                      <a:pt x="3499533" y="1319304"/>
                      <a:pt x="3497998" y="1323009"/>
                      <a:pt x="3495266" y="1325741"/>
                    </a:cubicBezTo>
                    <a:cubicBezTo>
                      <a:pt x="3492534" y="1328473"/>
                      <a:pt x="3488829" y="1330007"/>
                      <a:pt x="3484966" y="1330007"/>
                    </a:cubicBezTo>
                    <a:lnTo>
                      <a:pt x="14566" y="1330007"/>
                    </a:lnTo>
                    <a:cubicBezTo>
                      <a:pt x="10703" y="1330007"/>
                      <a:pt x="6998" y="1328473"/>
                      <a:pt x="4266" y="1325741"/>
                    </a:cubicBezTo>
                    <a:cubicBezTo>
                      <a:pt x="1535" y="1323009"/>
                      <a:pt x="0" y="1319304"/>
                      <a:pt x="0" y="1315441"/>
                    </a:cubicBezTo>
                    <a:lnTo>
                      <a:pt x="0" y="14566"/>
                    </a:lnTo>
                    <a:cubicBezTo>
                      <a:pt x="0" y="10703"/>
                      <a:pt x="1535" y="6998"/>
                      <a:pt x="4266" y="4266"/>
                    </a:cubicBezTo>
                    <a:cubicBezTo>
                      <a:pt x="6998" y="1535"/>
                      <a:pt x="10703" y="0"/>
                      <a:pt x="14566" y="0"/>
                    </a:cubicBezTo>
                    <a:close/>
                  </a:path>
                </a:pathLst>
              </a:custGeom>
              <a:solidFill>
                <a:srgbClr val="A2AB91"/>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314538" y="328106"/>
              <a:ext cx="15087307" cy="5915025"/>
            </a:xfrm>
            <a:prstGeom prst="rect">
              <a:avLst/>
            </a:prstGeom>
          </p:spPr>
          <p:txBody>
            <a:bodyPr anchor="t" rtlCol="false" tIns="0" lIns="0" bIns="0" rIns="0">
              <a:spAutoFit/>
            </a:bodyPr>
            <a:lstStyle/>
            <a:p>
              <a:pPr>
                <a:lnSpc>
                  <a:spcPts val="4425"/>
                </a:lnSpc>
              </a:pPr>
              <a:r>
                <a:rPr lang="en-US" sz="2500">
                  <a:solidFill>
                    <a:srgbClr val="FFFFFF"/>
                  </a:solidFill>
                  <a:latin typeface="Poppins"/>
                </a:rPr>
                <a:t>Throughout the story, the woman’s superego is pushed aside by her ID, which has lead her to make irrational decisions.</a:t>
              </a:r>
            </a:p>
            <a:p>
              <a:pPr marL="539751" indent="-269876" lvl="1">
                <a:lnSpc>
                  <a:spcPts val="4425"/>
                </a:lnSpc>
                <a:buFont typeface="Arial"/>
                <a:buChar char="•"/>
              </a:pPr>
              <a:r>
                <a:rPr lang="en-US" sz="2500">
                  <a:solidFill>
                    <a:srgbClr val="FFFFFF"/>
                  </a:solidFill>
                  <a:latin typeface="Poppins"/>
                </a:rPr>
                <a:t>As the story concludes, the superego tries to regain control, “Don’t, she said. You’re hurting the baby, she said” (Carver 2). </a:t>
              </a:r>
            </a:p>
            <a:p>
              <a:pPr marL="539751" indent="-269876" lvl="1">
                <a:lnSpc>
                  <a:spcPts val="4425"/>
                </a:lnSpc>
                <a:buFont typeface="Arial"/>
                <a:buChar char="•"/>
              </a:pPr>
              <a:r>
                <a:rPr lang="en-US" sz="2500">
                  <a:solidFill>
                    <a:srgbClr val="FFFFFF"/>
                  </a:solidFill>
                  <a:latin typeface="Poppins"/>
                </a:rPr>
                <a:t>She realizes the harm that the ID is causing the baby and tries to fix the situation.</a:t>
              </a:r>
            </a:p>
            <a:p>
              <a:pPr marL="539751" indent="-269876" lvl="1">
                <a:lnSpc>
                  <a:spcPts val="4425"/>
                </a:lnSpc>
                <a:buFont typeface="Arial"/>
                <a:buChar char="•"/>
              </a:pPr>
              <a:r>
                <a:rPr lang="en-US" sz="2500">
                  <a:solidFill>
                    <a:srgbClr val="FFFFFF"/>
                  </a:solidFill>
                  <a:latin typeface="Poppins"/>
                </a:rPr>
                <a:t>The superego tries to take over in ensuring the safety of the baby but it is not successful.</a:t>
              </a:r>
            </a:p>
          </p:txBody>
        </p:sp>
      </p:grpSp>
      <p:grpSp>
        <p:nvGrpSpPr>
          <p:cNvPr name="Group 8" id="8"/>
          <p:cNvGrpSpPr/>
          <p:nvPr/>
        </p:nvGrpSpPr>
        <p:grpSpPr>
          <a:xfrm rot="0">
            <a:off x="5210320" y="232875"/>
            <a:ext cx="7867361" cy="2599045"/>
            <a:chOff x="0" y="0"/>
            <a:chExt cx="10489814" cy="3465393"/>
          </a:xfrm>
        </p:grpSpPr>
        <p:sp>
          <p:nvSpPr>
            <p:cNvPr name="Freeform 9" id="9"/>
            <p:cNvSpPr/>
            <p:nvPr/>
          </p:nvSpPr>
          <p:spPr>
            <a:xfrm flipH="false" flipV="false" rot="6145841">
              <a:off x="8492733" y="248333"/>
              <a:ext cx="1897633" cy="1728571"/>
            </a:xfrm>
            <a:custGeom>
              <a:avLst/>
              <a:gdLst/>
              <a:ahLst/>
              <a:cxnLst/>
              <a:rect r="r" b="b" t="t" l="l"/>
              <a:pathLst>
                <a:path h="1728571" w="1897633">
                  <a:moveTo>
                    <a:pt x="0" y="0"/>
                  </a:moveTo>
                  <a:lnTo>
                    <a:pt x="1897633" y="0"/>
                  </a:lnTo>
                  <a:lnTo>
                    <a:pt x="1897633" y="1728571"/>
                  </a:lnTo>
                  <a:lnTo>
                    <a:pt x="0" y="172857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737018" y="667977"/>
              <a:ext cx="9229841" cy="1994958"/>
            </a:xfrm>
            <a:prstGeom prst="rect">
              <a:avLst/>
            </a:prstGeom>
          </p:spPr>
          <p:txBody>
            <a:bodyPr anchor="t" rtlCol="false" tIns="0" lIns="0" bIns="0" rIns="0">
              <a:spAutoFit/>
            </a:bodyPr>
            <a:lstStyle/>
            <a:p>
              <a:pPr algn="ctr">
                <a:lnSpc>
                  <a:spcPts val="10699"/>
                </a:lnSpc>
              </a:pPr>
              <a:r>
                <a:rPr lang="en-US" sz="9999">
                  <a:solidFill>
                    <a:srgbClr val="000000"/>
                  </a:solidFill>
                  <a:latin typeface="Bryndan Write"/>
                </a:rPr>
                <a:t>Superego</a:t>
              </a:r>
            </a:p>
          </p:txBody>
        </p:sp>
        <p:sp>
          <p:nvSpPr>
            <p:cNvPr name="Freeform 11" id="11"/>
            <p:cNvSpPr/>
            <p:nvPr/>
          </p:nvSpPr>
          <p:spPr>
            <a:xfrm flipH="false" flipV="false" rot="-4274272">
              <a:off x="174720" y="1424720"/>
              <a:ext cx="1897633" cy="1728571"/>
            </a:xfrm>
            <a:custGeom>
              <a:avLst/>
              <a:gdLst/>
              <a:ahLst/>
              <a:cxnLst/>
              <a:rect r="r" b="b" t="t" l="l"/>
              <a:pathLst>
                <a:path h="1728571" w="1897633">
                  <a:moveTo>
                    <a:pt x="0" y="0"/>
                  </a:moveTo>
                  <a:lnTo>
                    <a:pt x="1897633" y="0"/>
                  </a:lnTo>
                  <a:lnTo>
                    <a:pt x="1897633" y="1728571"/>
                  </a:lnTo>
                  <a:lnTo>
                    <a:pt x="0" y="172857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12" id="12"/>
          <p:cNvSpPr/>
          <p:nvPr/>
        </p:nvSpPr>
        <p:spPr>
          <a:xfrm flipH="false" flipV="false" rot="0">
            <a:off x="230121" y="232875"/>
            <a:ext cx="4540469" cy="4114800"/>
          </a:xfrm>
          <a:custGeom>
            <a:avLst/>
            <a:gdLst/>
            <a:ahLst/>
            <a:cxnLst/>
            <a:rect r="r" b="b" t="t" l="l"/>
            <a:pathLst>
              <a:path h="4114800" w="4540469">
                <a:moveTo>
                  <a:pt x="0" y="0"/>
                </a:moveTo>
                <a:lnTo>
                  <a:pt x="4540469" y="0"/>
                </a:lnTo>
                <a:lnTo>
                  <a:pt x="45404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4563589" y="6181129"/>
            <a:ext cx="3964265" cy="1907802"/>
          </a:xfrm>
          <a:custGeom>
            <a:avLst/>
            <a:gdLst/>
            <a:ahLst/>
            <a:cxnLst/>
            <a:rect r="r" b="b" t="t" l="l"/>
            <a:pathLst>
              <a:path h="1907802" w="3964265">
                <a:moveTo>
                  <a:pt x="0" y="0"/>
                </a:moveTo>
                <a:lnTo>
                  <a:pt x="3964265" y="0"/>
                </a:lnTo>
                <a:lnTo>
                  <a:pt x="3964265" y="1907803"/>
                </a:lnTo>
                <a:lnTo>
                  <a:pt x="0" y="190780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true" flipV="false" rot="0">
            <a:off x="-273592" y="6181129"/>
            <a:ext cx="3964265" cy="1907802"/>
          </a:xfrm>
          <a:custGeom>
            <a:avLst/>
            <a:gdLst/>
            <a:ahLst/>
            <a:cxnLst/>
            <a:rect r="r" b="b" t="t" l="l"/>
            <a:pathLst>
              <a:path h="1907802" w="3964265">
                <a:moveTo>
                  <a:pt x="3964264" y="0"/>
                </a:moveTo>
                <a:lnTo>
                  <a:pt x="0" y="0"/>
                </a:lnTo>
                <a:lnTo>
                  <a:pt x="0" y="1907803"/>
                </a:lnTo>
                <a:lnTo>
                  <a:pt x="3964264" y="1907803"/>
                </a:lnTo>
                <a:lnTo>
                  <a:pt x="396426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Freeform 3" id="3"/>
          <p:cNvSpPr/>
          <p:nvPr/>
        </p:nvSpPr>
        <p:spPr>
          <a:xfrm flipH="false" flipV="false" rot="0">
            <a:off x="-731453" y="8805889"/>
            <a:ext cx="19750906" cy="7143244"/>
          </a:xfrm>
          <a:custGeom>
            <a:avLst/>
            <a:gdLst/>
            <a:ahLst/>
            <a:cxnLst/>
            <a:rect r="r" b="b" t="t" l="l"/>
            <a:pathLst>
              <a:path h="7143244" w="19750906">
                <a:moveTo>
                  <a:pt x="0" y="0"/>
                </a:moveTo>
                <a:lnTo>
                  <a:pt x="19750906" y="0"/>
                </a:lnTo>
                <a:lnTo>
                  <a:pt x="19750906" y="7143244"/>
                </a:lnTo>
                <a:lnTo>
                  <a:pt x="0" y="7143244"/>
                </a:lnTo>
                <a:lnTo>
                  <a:pt x="0" y="0"/>
                </a:lnTo>
                <a:close/>
              </a:path>
            </a:pathLst>
          </a:custGeom>
          <a:blipFill>
            <a:blip r:embed="rId3"/>
            <a:stretch>
              <a:fillRect l="0" t="0" r="0" b="0"/>
            </a:stretch>
          </a:blipFill>
        </p:spPr>
      </p:sp>
      <p:sp>
        <p:nvSpPr>
          <p:cNvPr name="Freeform 4" id="4"/>
          <p:cNvSpPr/>
          <p:nvPr/>
        </p:nvSpPr>
        <p:spPr>
          <a:xfrm flipH="false" flipV="false" rot="0">
            <a:off x="15829945" y="-1459253"/>
            <a:ext cx="3189508" cy="3384093"/>
          </a:xfrm>
          <a:custGeom>
            <a:avLst/>
            <a:gdLst/>
            <a:ahLst/>
            <a:cxnLst/>
            <a:rect r="r" b="b" t="t" l="l"/>
            <a:pathLst>
              <a:path h="3384093" w="3189508">
                <a:moveTo>
                  <a:pt x="0" y="0"/>
                </a:moveTo>
                <a:lnTo>
                  <a:pt x="3189508" y="0"/>
                </a:lnTo>
                <a:lnTo>
                  <a:pt x="3189508" y="3384093"/>
                </a:lnTo>
                <a:lnTo>
                  <a:pt x="0" y="33840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94754" y="8410891"/>
            <a:ext cx="3189508" cy="3384093"/>
          </a:xfrm>
          <a:custGeom>
            <a:avLst/>
            <a:gdLst/>
            <a:ahLst/>
            <a:cxnLst/>
            <a:rect r="r" b="b" t="t" l="l"/>
            <a:pathLst>
              <a:path h="3384093" w="3189508">
                <a:moveTo>
                  <a:pt x="0" y="0"/>
                </a:moveTo>
                <a:lnTo>
                  <a:pt x="3189508" y="0"/>
                </a:lnTo>
                <a:lnTo>
                  <a:pt x="3189508" y="3384093"/>
                </a:lnTo>
                <a:lnTo>
                  <a:pt x="0" y="33840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1323179" y="2202567"/>
            <a:ext cx="4506767" cy="6603321"/>
          </a:xfrm>
          <a:custGeom>
            <a:avLst/>
            <a:gdLst/>
            <a:ahLst/>
            <a:cxnLst/>
            <a:rect r="r" b="b" t="t" l="l"/>
            <a:pathLst>
              <a:path h="6603321" w="4506767">
                <a:moveTo>
                  <a:pt x="0" y="0"/>
                </a:moveTo>
                <a:lnTo>
                  <a:pt x="4506766" y="0"/>
                </a:lnTo>
                <a:lnTo>
                  <a:pt x="4506766" y="6603322"/>
                </a:lnTo>
                <a:lnTo>
                  <a:pt x="0" y="6603322"/>
                </a:lnTo>
                <a:lnTo>
                  <a:pt x="0" y="0"/>
                </a:lnTo>
                <a:close/>
              </a:path>
            </a:pathLst>
          </a:custGeom>
          <a:blipFill>
            <a:blip r:embed="rId6"/>
            <a:stretch>
              <a:fillRect l="0" t="0" r="0" b="0"/>
            </a:stretch>
          </a:blipFill>
        </p:spPr>
      </p:sp>
      <p:sp>
        <p:nvSpPr>
          <p:cNvPr name="TextBox 7" id="7"/>
          <p:cNvSpPr txBox="true"/>
          <p:nvPr/>
        </p:nvSpPr>
        <p:spPr>
          <a:xfrm rot="0">
            <a:off x="5275878" y="1472318"/>
            <a:ext cx="7736244" cy="1489075"/>
          </a:xfrm>
          <a:prstGeom prst="rect">
            <a:avLst/>
          </a:prstGeom>
        </p:spPr>
        <p:txBody>
          <a:bodyPr anchor="t" rtlCol="false" tIns="0" lIns="0" bIns="0" rIns="0">
            <a:spAutoFit/>
          </a:bodyPr>
          <a:lstStyle/>
          <a:p>
            <a:pPr algn="ctr">
              <a:lnSpc>
                <a:spcPts val="10699"/>
              </a:lnSpc>
            </a:pPr>
            <a:r>
              <a:rPr lang="en-US" sz="9999">
                <a:solidFill>
                  <a:srgbClr val="000000"/>
                </a:solidFill>
                <a:latin typeface="Bryndan Write"/>
              </a:rPr>
              <a:t>Ego</a:t>
            </a:r>
          </a:p>
        </p:txBody>
      </p:sp>
      <p:sp>
        <p:nvSpPr>
          <p:cNvPr name="TextBox 8" id="8"/>
          <p:cNvSpPr txBox="true"/>
          <p:nvPr/>
        </p:nvSpPr>
        <p:spPr>
          <a:xfrm rot="0">
            <a:off x="1970848" y="3243938"/>
            <a:ext cx="7173152" cy="6014362"/>
          </a:xfrm>
          <a:prstGeom prst="rect">
            <a:avLst/>
          </a:prstGeom>
        </p:spPr>
        <p:txBody>
          <a:bodyPr anchor="t" rtlCol="false" tIns="0" lIns="0" bIns="0" rIns="0">
            <a:spAutoFit/>
          </a:bodyPr>
          <a:lstStyle/>
          <a:p>
            <a:pPr>
              <a:lnSpc>
                <a:spcPts val="3489"/>
              </a:lnSpc>
            </a:pPr>
            <a:r>
              <a:rPr lang="en-US" sz="2127">
                <a:solidFill>
                  <a:srgbClr val="000000"/>
                </a:solidFill>
                <a:latin typeface="Poppins"/>
              </a:rPr>
              <a:t>The initial conversation between the couple may be viewed as the presence of the ego: “He looked at her and she wiped her eyes and stared at him before turning and going back to the living room” (Carver 1). Although there were some harsh statements used, the superego kept the ID under control in the very beginning of the story by suppressing the violence that comes with the primal instinct to fight for their child.</a:t>
            </a:r>
          </a:p>
          <a:p>
            <a:pPr>
              <a:lnSpc>
                <a:spcPts val="3489"/>
              </a:lnSpc>
            </a:pPr>
          </a:p>
          <a:p>
            <a:pPr>
              <a:lnSpc>
                <a:spcPts val="3489"/>
              </a:lnSpc>
            </a:pPr>
            <a:r>
              <a:rPr lang="en-US" sz="2127">
                <a:solidFill>
                  <a:srgbClr val="000000"/>
                </a:solidFill>
                <a:latin typeface="Poppins"/>
              </a:rPr>
              <a:t>As the story progressed the superego slowly loses control of the ego as the situation escalates and becomes more physical. </a:t>
            </a:r>
          </a:p>
          <a:p>
            <a:pPr>
              <a:lnSpc>
                <a:spcPts val="348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2580629" y="4041191"/>
            <a:ext cx="13287288" cy="5049871"/>
            <a:chOff x="0" y="0"/>
            <a:chExt cx="3499533" cy="1330007"/>
          </a:xfrm>
        </p:grpSpPr>
        <p:sp>
          <p:nvSpPr>
            <p:cNvPr name="Freeform 4" id="4"/>
            <p:cNvSpPr/>
            <p:nvPr/>
          </p:nvSpPr>
          <p:spPr>
            <a:xfrm flipH="false" flipV="false" rot="0">
              <a:off x="0" y="0"/>
              <a:ext cx="3499533" cy="1330007"/>
            </a:xfrm>
            <a:custGeom>
              <a:avLst/>
              <a:gdLst/>
              <a:ahLst/>
              <a:cxnLst/>
              <a:rect r="r" b="b" t="t" l="l"/>
              <a:pathLst>
                <a:path h="1330007" w="3499533">
                  <a:moveTo>
                    <a:pt x="14566" y="0"/>
                  </a:moveTo>
                  <a:lnTo>
                    <a:pt x="3484966" y="0"/>
                  </a:lnTo>
                  <a:cubicBezTo>
                    <a:pt x="3488829" y="0"/>
                    <a:pt x="3492534" y="1535"/>
                    <a:pt x="3495266" y="4266"/>
                  </a:cubicBezTo>
                  <a:cubicBezTo>
                    <a:pt x="3497998" y="6998"/>
                    <a:pt x="3499533" y="10703"/>
                    <a:pt x="3499533" y="14566"/>
                  </a:cubicBezTo>
                  <a:lnTo>
                    <a:pt x="3499533" y="1315441"/>
                  </a:lnTo>
                  <a:cubicBezTo>
                    <a:pt x="3499533" y="1319304"/>
                    <a:pt x="3497998" y="1323009"/>
                    <a:pt x="3495266" y="1325741"/>
                  </a:cubicBezTo>
                  <a:cubicBezTo>
                    <a:pt x="3492534" y="1328473"/>
                    <a:pt x="3488829" y="1330007"/>
                    <a:pt x="3484966" y="1330007"/>
                  </a:cubicBezTo>
                  <a:lnTo>
                    <a:pt x="14566" y="1330007"/>
                  </a:lnTo>
                  <a:cubicBezTo>
                    <a:pt x="10703" y="1330007"/>
                    <a:pt x="6998" y="1328473"/>
                    <a:pt x="4266" y="1325741"/>
                  </a:cubicBezTo>
                  <a:cubicBezTo>
                    <a:pt x="1535" y="1323009"/>
                    <a:pt x="0" y="1319304"/>
                    <a:pt x="0" y="1315441"/>
                  </a:cubicBezTo>
                  <a:lnTo>
                    <a:pt x="0" y="14566"/>
                  </a:lnTo>
                  <a:cubicBezTo>
                    <a:pt x="0" y="10703"/>
                    <a:pt x="1535" y="6998"/>
                    <a:pt x="4266" y="4266"/>
                  </a:cubicBezTo>
                  <a:cubicBezTo>
                    <a:pt x="6998" y="1535"/>
                    <a:pt x="10703" y="0"/>
                    <a:pt x="14566" y="0"/>
                  </a:cubicBezTo>
                  <a:close/>
                </a:path>
              </a:pathLst>
            </a:custGeom>
            <a:solidFill>
              <a:srgbClr val="A2AB91"/>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3486260" y="4981575"/>
            <a:ext cx="11315481" cy="2790825"/>
          </a:xfrm>
          <a:prstGeom prst="rect">
            <a:avLst/>
          </a:prstGeom>
        </p:spPr>
        <p:txBody>
          <a:bodyPr anchor="t" rtlCol="false" tIns="0" lIns="0" bIns="0" rIns="0">
            <a:spAutoFit/>
          </a:bodyPr>
          <a:lstStyle/>
          <a:p>
            <a:pPr>
              <a:lnSpc>
                <a:spcPts val="4425"/>
              </a:lnSpc>
            </a:pPr>
            <a:r>
              <a:rPr lang="en-US" sz="2500">
                <a:solidFill>
                  <a:srgbClr val="FFFFFF"/>
                </a:solidFill>
                <a:latin typeface="Poppins"/>
              </a:rPr>
              <a:t>The mother in the story is primarily driven by her ID. Many of her actions demonstrate that her ID had gained control over her superego. When the story begins we can see some of the superegos characteristics shine through, but as the story progresses the ID quickly gains control of the mother. </a:t>
            </a:r>
          </a:p>
        </p:txBody>
      </p:sp>
      <p:sp>
        <p:nvSpPr>
          <p:cNvPr name="Freeform 7" id="7"/>
          <p:cNvSpPr/>
          <p:nvPr/>
        </p:nvSpPr>
        <p:spPr>
          <a:xfrm flipH="false" flipV="false" rot="6145841">
            <a:off x="11973851" y="380486"/>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5763083" y="741001"/>
            <a:ext cx="6922380" cy="2841625"/>
          </a:xfrm>
          <a:prstGeom prst="rect">
            <a:avLst/>
          </a:prstGeom>
        </p:spPr>
        <p:txBody>
          <a:bodyPr anchor="t" rtlCol="false" tIns="0" lIns="0" bIns="0" rIns="0">
            <a:spAutoFit/>
          </a:bodyPr>
          <a:lstStyle/>
          <a:p>
            <a:pPr algn="ctr">
              <a:lnSpc>
                <a:spcPts val="10699"/>
              </a:lnSpc>
            </a:pPr>
            <a:r>
              <a:rPr lang="en-US" sz="9999">
                <a:solidFill>
                  <a:srgbClr val="000000"/>
                </a:solidFill>
                <a:latin typeface="Bryndan Write"/>
              </a:rPr>
              <a:t>Character Profile</a:t>
            </a:r>
          </a:p>
        </p:txBody>
      </p:sp>
      <p:sp>
        <p:nvSpPr>
          <p:cNvPr name="Freeform 9" id="9"/>
          <p:cNvSpPr/>
          <p:nvPr/>
        </p:nvSpPr>
        <p:spPr>
          <a:xfrm flipH="false" flipV="false" rot="-4274272">
            <a:off x="4749449" y="1499312"/>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Freeform 3" id="3"/>
          <p:cNvSpPr/>
          <p:nvPr/>
        </p:nvSpPr>
        <p:spPr>
          <a:xfrm flipH="false" flipV="false" rot="0">
            <a:off x="-731453" y="1571878"/>
            <a:ext cx="19750906" cy="7143244"/>
          </a:xfrm>
          <a:custGeom>
            <a:avLst/>
            <a:gdLst/>
            <a:ahLst/>
            <a:cxnLst/>
            <a:rect r="r" b="b" t="t" l="l"/>
            <a:pathLst>
              <a:path h="7143244" w="19750906">
                <a:moveTo>
                  <a:pt x="0" y="0"/>
                </a:moveTo>
                <a:lnTo>
                  <a:pt x="19750906" y="0"/>
                </a:lnTo>
                <a:lnTo>
                  <a:pt x="19750906" y="7143244"/>
                </a:lnTo>
                <a:lnTo>
                  <a:pt x="0" y="7143244"/>
                </a:lnTo>
                <a:lnTo>
                  <a:pt x="0" y="0"/>
                </a:lnTo>
                <a:close/>
              </a:path>
            </a:pathLst>
          </a:custGeom>
          <a:blipFill>
            <a:blip r:embed="rId3"/>
            <a:stretch>
              <a:fillRect l="0" t="0" r="0" b="0"/>
            </a:stretch>
          </a:blipFill>
        </p:spPr>
      </p:sp>
      <p:sp>
        <p:nvSpPr>
          <p:cNvPr name="Freeform 4" id="4"/>
          <p:cNvSpPr/>
          <p:nvPr/>
        </p:nvSpPr>
        <p:spPr>
          <a:xfrm flipH="false" flipV="false" rot="2216375">
            <a:off x="6338587" y="3332688"/>
            <a:ext cx="5936007" cy="5104966"/>
          </a:xfrm>
          <a:custGeom>
            <a:avLst/>
            <a:gdLst/>
            <a:ahLst/>
            <a:cxnLst/>
            <a:rect r="r" b="b" t="t" l="l"/>
            <a:pathLst>
              <a:path h="5104966" w="5936007">
                <a:moveTo>
                  <a:pt x="0" y="0"/>
                </a:moveTo>
                <a:lnTo>
                  <a:pt x="5936007" y="0"/>
                </a:lnTo>
                <a:lnTo>
                  <a:pt x="5936007" y="5104966"/>
                </a:lnTo>
                <a:lnTo>
                  <a:pt x="0" y="51049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29030" y="3304605"/>
            <a:ext cx="7229940" cy="3405924"/>
          </a:xfrm>
          <a:prstGeom prst="rect">
            <a:avLst/>
          </a:prstGeom>
        </p:spPr>
        <p:txBody>
          <a:bodyPr anchor="t" rtlCol="false" tIns="0" lIns="0" bIns="0" rIns="0">
            <a:spAutoFit/>
          </a:bodyPr>
          <a:lstStyle/>
          <a:p>
            <a:pPr algn="ctr">
              <a:lnSpc>
                <a:spcPts val="12557"/>
              </a:lnSpc>
            </a:pPr>
            <a:r>
              <a:rPr lang="en-US" sz="13218">
                <a:solidFill>
                  <a:srgbClr val="000000"/>
                </a:solidFill>
                <a:latin typeface="Bryndan Write Bold"/>
              </a:rPr>
              <a:t>Thank you!</a:t>
            </a:r>
          </a:p>
        </p:txBody>
      </p:sp>
      <p:sp>
        <p:nvSpPr>
          <p:cNvPr name="Freeform 6" id="6"/>
          <p:cNvSpPr/>
          <p:nvPr/>
        </p:nvSpPr>
        <p:spPr>
          <a:xfrm flipH="false" flipV="false" rot="-7071524">
            <a:off x="3896019" y="6110207"/>
            <a:ext cx="1890776" cy="1200643"/>
          </a:xfrm>
          <a:custGeom>
            <a:avLst/>
            <a:gdLst/>
            <a:ahLst/>
            <a:cxnLst/>
            <a:rect r="r" b="b" t="t" l="l"/>
            <a:pathLst>
              <a:path h="1200643" w="1890776">
                <a:moveTo>
                  <a:pt x="0" y="0"/>
                </a:moveTo>
                <a:lnTo>
                  <a:pt x="1890776" y="0"/>
                </a:lnTo>
                <a:lnTo>
                  <a:pt x="1890776" y="1200643"/>
                </a:lnTo>
                <a:lnTo>
                  <a:pt x="0" y="1200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3940469">
            <a:off x="12074896" y="3002691"/>
            <a:ext cx="1890776" cy="1200643"/>
          </a:xfrm>
          <a:custGeom>
            <a:avLst/>
            <a:gdLst/>
            <a:ahLst/>
            <a:cxnLst/>
            <a:rect r="r" b="b" t="t" l="l"/>
            <a:pathLst>
              <a:path h="1200643" w="1890776">
                <a:moveTo>
                  <a:pt x="0" y="0"/>
                </a:moveTo>
                <a:lnTo>
                  <a:pt x="1890776" y="0"/>
                </a:lnTo>
                <a:lnTo>
                  <a:pt x="1890776" y="1200643"/>
                </a:lnTo>
                <a:lnTo>
                  <a:pt x="0" y="1200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402305" y="6990300"/>
            <a:ext cx="749536" cy="952066"/>
          </a:xfrm>
          <a:custGeom>
            <a:avLst/>
            <a:gdLst/>
            <a:ahLst/>
            <a:cxnLst/>
            <a:rect r="r" b="b" t="t" l="l"/>
            <a:pathLst>
              <a:path h="952066" w="749536">
                <a:moveTo>
                  <a:pt x="0" y="0"/>
                </a:moveTo>
                <a:lnTo>
                  <a:pt x="749535" y="0"/>
                </a:lnTo>
                <a:lnTo>
                  <a:pt x="749535" y="952066"/>
                </a:lnTo>
                <a:lnTo>
                  <a:pt x="0" y="9520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2907953" y="7815778"/>
            <a:ext cx="473665" cy="601653"/>
          </a:xfrm>
          <a:custGeom>
            <a:avLst/>
            <a:gdLst/>
            <a:ahLst/>
            <a:cxnLst/>
            <a:rect r="r" b="b" t="t" l="l"/>
            <a:pathLst>
              <a:path h="601653" w="473665">
                <a:moveTo>
                  <a:pt x="0" y="0"/>
                </a:moveTo>
                <a:lnTo>
                  <a:pt x="473665" y="0"/>
                </a:lnTo>
                <a:lnTo>
                  <a:pt x="473665" y="601653"/>
                </a:lnTo>
                <a:lnTo>
                  <a:pt x="0" y="6016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2225019">
            <a:off x="1510424" y="1727017"/>
            <a:ext cx="945645" cy="890626"/>
          </a:xfrm>
          <a:custGeom>
            <a:avLst/>
            <a:gdLst/>
            <a:ahLst/>
            <a:cxnLst/>
            <a:rect r="r" b="b" t="t" l="l"/>
            <a:pathLst>
              <a:path h="890626" w="945645">
                <a:moveTo>
                  <a:pt x="0" y="0"/>
                </a:moveTo>
                <a:lnTo>
                  <a:pt x="945646" y="0"/>
                </a:lnTo>
                <a:lnTo>
                  <a:pt x="945646" y="890626"/>
                </a:lnTo>
                <a:lnTo>
                  <a:pt x="0" y="89062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966975" y="8200599"/>
            <a:ext cx="4080399" cy="2784873"/>
          </a:xfrm>
          <a:custGeom>
            <a:avLst/>
            <a:gdLst/>
            <a:ahLst/>
            <a:cxnLst/>
            <a:rect r="r" b="b" t="t" l="l"/>
            <a:pathLst>
              <a:path h="2784873" w="4080399">
                <a:moveTo>
                  <a:pt x="0" y="0"/>
                </a:moveTo>
                <a:lnTo>
                  <a:pt x="4080400" y="0"/>
                </a:lnTo>
                <a:lnTo>
                  <a:pt x="4080400" y="2784873"/>
                </a:lnTo>
                <a:lnTo>
                  <a:pt x="0" y="278487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5261551" y="1531976"/>
            <a:ext cx="3757902" cy="922394"/>
          </a:xfrm>
          <a:custGeom>
            <a:avLst/>
            <a:gdLst/>
            <a:ahLst/>
            <a:cxnLst/>
            <a:rect r="r" b="b" t="t" l="l"/>
            <a:pathLst>
              <a:path h="922394" w="3757902">
                <a:moveTo>
                  <a:pt x="0" y="0"/>
                </a:moveTo>
                <a:lnTo>
                  <a:pt x="3757902" y="0"/>
                </a:lnTo>
                <a:lnTo>
                  <a:pt x="3757902" y="922394"/>
                </a:lnTo>
                <a:lnTo>
                  <a:pt x="0" y="92239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3" id="13"/>
          <p:cNvSpPr/>
          <p:nvPr/>
        </p:nvSpPr>
        <p:spPr>
          <a:xfrm flipH="false" flipV="false" rot="0">
            <a:off x="1337535" y="3963658"/>
            <a:ext cx="1669640" cy="1897318"/>
          </a:xfrm>
          <a:custGeom>
            <a:avLst/>
            <a:gdLst/>
            <a:ahLst/>
            <a:cxnLst/>
            <a:rect r="r" b="b" t="t" l="l"/>
            <a:pathLst>
              <a:path h="1897318" w="1669640">
                <a:moveTo>
                  <a:pt x="0" y="0"/>
                </a:moveTo>
                <a:lnTo>
                  <a:pt x="1669640" y="0"/>
                </a:lnTo>
                <a:lnTo>
                  <a:pt x="1669640" y="1897318"/>
                </a:lnTo>
                <a:lnTo>
                  <a:pt x="0" y="189731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0">
            <a:off x="4065121" y="630103"/>
            <a:ext cx="2670523" cy="1542227"/>
          </a:xfrm>
          <a:custGeom>
            <a:avLst/>
            <a:gdLst/>
            <a:ahLst/>
            <a:cxnLst/>
            <a:rect r="r" b="b" t="t" l="l"/>
            <a:pathLst>
              <a:path h="1542227" w="2670523">
                <a:moveTo>
                  <a:pt x="0" y="0"/>
                </a:moveTo>
                <a:lnTo>
                  <a:pt x="2670524" y="0"/>
                </a:lnTo>
                <a:lnTo>
                  <a:pt x="2670524" y="1542227"/>
                </a:lnTo>
                <a:lnTo>
                  <a:pt x="0" y="154222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0">
            <a:off x="15141254" y="7815778"/>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6" id="16"/>
          <p:cNvSpPr/>
          <p:nvPr/>
        </p:nvSpPr>
        <p:spPr>
          <a:xfrm flipH="false" flipV="false" rot="0">
            <a:off x="10067815" y="828716"/>
            <a:ext cx="2334490" cy="1625654"/>
          </a:xfrm>
          <a:custGeom>
            <a:avLst/>
            <a:gdLst/>
            <a:ahLst/>
            <a:cxnLst/>
            <a:rect r="r" b="b" t="t" l="l"/>
            <a:pathLst>
              <a:path h="1625654" w="2334490">
                <a:moveTo>
                  <a:pt x="0" y="0"/>
                </a:moveTo>
                <a:lnTo>
                  <a:pt x="2334490" y="0"/>
                </a:lnTo>
                <a:lnTo>
                  <a:pt x="2334490" y="1625654"/>
                </a:lnTo>
                <a:lnTo>
                  <a:pt x="0" y="162565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7" id="17"/>
          <p:cNvSpPr/>
          <p:nvPr/>
        </p:nvSpPr>
        <p:spPr>
          <a:xfrm flipH="false" flipV="false" rot="0">
            <a:off x="17080354" y="3730884"/>
            <a:ext cx="3056045" cy="2979644"/>
          </a:xfrm>
          <a:custGeom>
            <a:avLst/>
            <a:gdLst/>
            <a:ahLst/>
            <a:cxnLst/>
            <a:rect r="r" b="b" t="t" l="l"/>
            <a:pathLst>
              <a:path h="2979644" w="3056045">
                <a:moveTo>
                  <a:pt x="0" y="0"/>
                </a:moveTo>
                <a:lnTo>
                  <a:pt x="3056045" y="0"/>
                </a:lnTo>
                <a:lnTo>
                  <a:pt x="3056045" y="2979645"/>
                </a:lnTo>
                <a:lnTo>
                  <a:pt x="0" y="297964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18" id="18"/>
          <p:cNvSpPr txBox="true"/>
          <p:nvPr/>
        </p:nvSpPr>
        <p:spPr>
          <a:xfrm rot="0">
            <a:off x="6056910" y="8814817"/>
            <a:ext cx="6174179" cy="542925"/>
          </a:xfrm>
          <a:prstGeom prst="rect">
            <a:avLst/>
          </a:prstGeom>
        </p:spPr>
        <p:txBody>
          <a:bodyPr anchor="t" rtlCol="false" tIns="0" lIns="0" bIns="0" rIns="0">
            <a:spAutoFit/>
          </a:bodyPr>
          <a:lstStyle/>
          <a:p>
            <a:pPr algn="ctr">
              <a:lnSpc>
                <a:spcPts val="4425"/>
              </a:lnSpc>
            </a:pPr>
            <a:r>
              <a:rPr lang="en-US" sz="2500">
                <a:solidFill>
                  <a:srgbClr val="000000"/>
                </a:solidFill>
                <a:latin typeface="Poppins Bold"/>
              </a:rPr>
              <a:t>By Ella and Onikka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TextBox 3" id="3"/>
          <p:cNvSpPr txBox="true"/>
          <p:nvPr/>
        </p:nvSpPr>
        <p:spPr>
          <a:xfrm rot="0">
            <a:off x="2854385" y="2810529"/>
            <a:ext cx="13019327" cy="1395319"/>
          </a:xfrm>
          <a:prstGeom prst="rect">
            <a:avLst/>
          </a:prstGeom>
        </p:spPr>
        <p:txBody>
          <a:bodyPr anchor="t" rtlCol="false" tIns="0" lIns="0" bIns="0" rIns="0">
            <a:spAutoFit/>
          </a:bodyPr>
          <a:lstStyle/>
          <a:p>
            <a:pPr algn="ctr">
              <a:lnSpc>
                <a:spcPts val="10038"/>
              </a:lnSpc>
            </a:pPr>
            <a:r>
              <a:rPr lang="en-US" sz="9382">
                <a:solidFill>
                  <a:srgbClr val="000000"/>
                </a:solidFill>
                <a:latin typeface="Bryndan Write"/>
              </a:rPr>
              <a:t>Work Cited:  </a:t>
            </a:r>
          </a:p>
        </p:txBody>
      </p:sp>
      <p:sp>
        <p:nvSpPr>
          <p:cNvPr name="AutoShape 4" id="4"/>
          <p:cNvSpPr/>
          <p:nvPr/>
        </p:nvSpPr>
        <p:spPr>
          <a:xfrm flipV="true">
            <a:off x="-2301195" y="6639318"/>
            <a:ext cx="22890391" cy="0"/>
          </a:xfrm>
          <a:prstGeom prst="line">
            <a:avLst/>
          </a:prstGeom>
          <a:ln cap="flat" w="19050">
            <a:solidFill>
              <a:srgbClr val="F1E9E3"/>
            </a:solidFill>
            <a:prstDash val="solid"/>
            <a:headEnd type="none" len="sm" w="sm"/>
            <a:tailEnd type="none" len="sm" w="sm"/>
          </a:ln>
        </p:spPr>
      </p:sp>
      <p:sp>
        <p:nvSpPr>
          <p:cNvPr name="Freeform 5" id="5"/>
          <p:cNvSpPr/>
          <p:nvPr/>
        </p:nvSpPr>
        <p:spPr>
          <a:xfrm flipH="false" flipV="false" rot="0">
            <a:off x="-139553" y="1192827"/>
            <a:ext cx="3757902" cy="922394"/>
          </a:xfrm>
          <a:custGeom>
            <a:avLst/>
            <a:gdLst/>
            <a:ahLst/>
            <a:cxnLst/>
            <a:rect r="r" b="b" t="t" l="l"/>
            <a:pathLst>
              <a:path h="922394" w="3757902">
                <a:moveTo>
                  <a:pt x="0" y="0"/>
                </a:moveTo>
                <a:lnTo>
                  <a:pt x="3757901" y="0"/>
                </a:lnTo>
                <a:lnTo>
                  <a:pt x="3757901" y="922394"/>
                </a:lnTo>
                <a:lnTo>
                  <a:pt x="0" y="9223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4746568" y="7573853"/>
            <a:ext cx="1297351" cy="1474263"/>
          </a:xfrm>
          <a:custGeom>
            <a:avLst/>
            <a:gdLst/>
            <a:ahLst/>
            <a:cxnLst/>
            <a:rect r="r" b="b" t="t" l="l"/>
            <a:pathLst>
              <a:path h="1474263" w="1297351">
                <a:moveTo>
                  <a:pt x="0" y="0"/>
                </a:moveTo>
                <a:lnTo>
                  <a:pt x="1297351" y="0"/>
                </a:lnTo>
                <a:lnTo>
                  <a:pt x="1297351" y="1474263"/>
                </a:lnTo>
                <a:lnTo>
                  <a:pt x="0" y="14742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557034" y="6629793"/>
            <a:ext cx="1297351" cy="1474263"/>
          </a:xfrm>
          <a:custGeom>
            <a:avLst/>
            <a:gdLst/>
            <a:ahLst/>
            <a:cxnLst/>
            <a:rect r="r" b="b" t="t" l="l"/>
            <a:pathLst>
              <a:path h="1474263" w="1297351">
                <a:moveTo>
                  <a:pt x="0" y="0"/>
                </a:moveTo>
                <a:lnTo>
                  <a:pt x="1297351" y="0"/>
                </a:lnTo>
                <a:lnTo>
                  <a:pt x="1297351" y="1474262"/>
                </a:lnTo>
                <a:lnTo>
                  <a:pt x="0" y="14742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5395244" y="455695"/>
            <a:ext cx="1297351" cy="1474263"/>
          </a:xfrm>
          <a:custGeom>
            <a:avLst/>
            <a:gdLst/>
            <a:ahLst/>
            <a:cxnLst/>
            <a:rect r="r" b="b" t="t" l="l"/>
            <a:pathLst>
              <a:path h="1474263" w="1297351">
                <a:moveTo>
                  <a:pt x="0" y="0"/>
                </a:moveTo>
                <a:lnTo>
                  <a:pt x="1297351" y="0"/>
                </a:lnTo>
                <a:lnTo>
                  <a:pt x="1297351" y="1474263"/>
                </a:lnTo>
                <a:lnTo>
                  <a:pt x="0" y="14742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2919830" y="5125160"/>
            <a:ext cx="13124089" cy="2980690"/>
          </a:xfrm>
          <a:prstGeom prst="rect">
            <a:avLst/>
          </a:prstGeom>
        </p:spPr>
        <p:txBody>
          <a:bodyPr anchor="t" rtlCol="false" tIns="0" lIns="0" bIns="0" rIns="0">
            <a:spAutoFit/>
          </a:bodyPr>
          <a:lstStyle/>
          <a:p>
            <a:pPr>
              <a:lnSpc>
                <a:spcPts val="4759"/>
              </a:lnSpc>
            </a:pPr>
            <a:r>
              <a:rPr lang="en-US" sz="3399">
                <a:solidFill>
                  <a:srgbClr val="000000"/>
                </a:solidFill>
                <a:latin typeface="Canva Sans"/>
              </a:rPr>
              <a:t>Carver, Raymond. “Popular Mechanics.” What We Talk About When We Talk About Love, pp. 123–125.</a:t>
            </a:r>
          </a:p>
          <a:p>
            <a:pPr>
              <a:lnSpc>
                <a:spcPts val="4759"/>
              </a:lnSpc>
            </a:pPr>
          </a:p>
          <a:p>
            <a:pPr>
              <a:lnSpc>
                <a:spcPts val="4759"/>
              </a:lnSpc>
            </a:pPr>
          </a:p>
          <a:p>
            <a:pPr>
              <a:lnSpc>
                <a:spcPts val="475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DAFxEiqH6yU</dc:identifier>
  <dcterms:modified xsi:type="dcterms:W3CDTF">2011-08-01T06:04:30Z</dcterms:modified>
  <cp:revision>1</cp:revision>
  <dc:title>Popular Mechanics</dc:title>
</cp:coreProperties>
</file>