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BF667-C1D0-4076-A5DA-36C4CD3882C1}" v="695" dt="2022-10-06T18:22:30.173"/>
    <p1510:client id="{26E235FB-9658-5731-CB19-27FB05E51624}" v="82" dt="2022-10-06T18:05:23.553"/>
    <p1510:client id="{771347CE-BA35-CB7F-75B6-9C2E6FC45C6A}" v="268" dt="2022-10-06T18:13:29.295"/>
    <p1510:client id="{9179E639-EF29-4577-B27A-F66E52DFB997}" v="457" dt="2022-10-06T18:04:31.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3EF31-E465-426E-A283-43D0172CFCF2}" type="datetimeFigureOut">
              <a:rPr lang="en-CA" smtClean="0"/>
              <a:t>2022-10-06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20398-28D7-4806-BF03-82910F4088D3}" type="slidenum">
              <a:rPr lang="en-CA" smtClean="0"/>
              <a:t>‹#›</a:t>
            </a:fld>
            <a:endParaRPr lang="en-CA"/>
          </a:p>
        </p:txBody>
      </p:sp>
    </p:spTree>
    <p:extLst>
      <p:ext uri="{BB962C8B-B14F-4D97-AF65-F5344CB8AC3E}">
        <p14:creationId xmlns:p14="http://schemas.microsoft.com/office/powerpoint/2010/main" val="41391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B20398-28D7-4806-BF03-82910F4088D3}" type="slidenum">
              <a:rPr lang="en-CA" smtClean="0"/>
              <a:t>6</a:t>
            </a:fld>
            <a:endParaRPr lang="en-CA"/>
          </a:p>
        </p:txBody>
      </p:sp>
    </p:spTree>
    <p:extLst>
      <p:ext uri="{BB962C8B-B14F-4D97-AF65-F5344CB8AC3E}">
        <p14:creationId xmlns:p14="http://schemas.microsoft.com/office/powerpoint/2010/main" val="262924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open.lib.umn.edu/sociology/chapter/17-3-sociological-perspectives-on-religion/#:~:text=Religion%20serves%20several%20functions%20for,work%20for%20positive%20social%20change" TargetMode="External"/><Relationship Id="rId3" Type="http://schemas.openxmlformats.org/officeDocument/2006/relationships/hyperlink" Target="https://www.thestar.com/entertainment/books/reviews/2022/04/06/in-emily-st-john-mandels-new-book-sea-of-tranquility-our-humanity-follows-us-wherever-we-go-even-to-the-year-2401.html#:~:text=Vancouver%20Island's%20Mandel%20connects%20her,Hotel'%20through%20time%20and%20place&amp;text=In%20%E2%80%9CSea%20of%20Tranquility%E2%80%9D%20British,between%20fiction%20and%20real%20life" TargetMode="External"/><Relationship Id="rId7" Type="http://schemas.openxmlformats.org/officeDocument/2006/relationships/hyperlink" Target="https://www.webmd.com/cold-and-flu/what-are-epidemics-pandemics-outbreaks" TargetMode="External"/><Relationship Id="rId2" Type="http://schemas.openxmlformats.org/officeDocument/2006/relationships/hyperlink" Target="https://www.prhspeakers.com/speaker/emily-st-john-mandel" TargetMode="External"/><Relationship Id="rId1" Type="http://schemas.openxmlformats.org/officeDocument/2006/relationships/slideLayout" Target="../slideLayouts/slideLayout2.xml"/><Relationship Id="rId6" Type="http://schemas.openxmlformats.org/officeDocument/2006/relationships/hyperlink" Target="https://www.eden-gallery.com/news/why-is-art-important#:~:text=Art%20%26%20Its%20Role%20in%20Society&amp;text=It%20helps%20us%20understand%20what,self%2Dreflection%20or%20social%20influence" TargetMode="External"/><Relationship Id="rId5" Type="http://schemas.openxmlformats.org/officeDocument/2006/relationships/hyperlink" Target="https://fghsnews.com/3391/featureandopinion/what-if-technology-never-existed/" TargetMode="External"/><Relationship Id="rId10" Type="http://schemas.openxmlformats.org/officeDocument/2006/relationships/hyperlink" Target="https://www.technologynetworks.com/immunology/articles/epidemic-vs-pandemic-323471" TargetMode="External"/><Relationship Id="rId4" Type="http://schemas.openxmlformats.org/officeDocument/2006/relationships/hyperlink" Target="https://www.newyorker.com/culture/persons-of-interest/the-rewriting-of-emily-st-john-mandel" TargetMode="External"/><Relationship Id="rId9" Type="http://schemas.openxmlformats.org/officeDocument/2006/relationships/hyperlink" Target="https://simsvip.com/2016/03/18/breaking-local-broadcasters-left-with-no-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37097" y="1428750"/>
            <a:ext cx="9117807" cy="2105026"/>
          </a:xfrm>
        </p:spPr>
        <p:txBody>
          <a:bodyPr>
            <a:normAutofit/>
          </a:bodyPr>
          <a:lstStyle/>
          <a:p>
            <a:r>
              <a:rPr lang="en-US">
                <a:cs typeface="Calibri Light"/>
              </a:rPr>
              <a:t>Station Eleven Background Information.</a:t>
            </a:r>
            <a:endParaRPr lang="en-US"/>
          </a:p>
        </p:txBody>
      </p:sp>
      <p:sp>
        <p:nvSpPr>
          <p:cNvPr id="3" name="Subtitle 2"/>
          <p:cNvSpPr>
            <a:spLocks noGrp="1"/>
          </p:cNvSpPr>
          <p:nvPr>
            <p:ph type="subTitle" idx="1"/>
          </p:nvPr>
        </p:nvSpPr>
        <p:spPr>
          <a:xfrm>
            <a:off x="1537097" y="3960557"/>
            <a:ext cx="9117807" cy="1097215"/>
          </a:xfrm>
        </p:spPr>
        <p:txBody>
          <a:bodyPr vert="horz" lIns="91440" tIns="45720" rIns="91440" bIns="45720" rtlCol="0">
            <a:normAutofit/>
          </a:bodyPr>
          <a:lstStyle/>
          <a:p>
            <a:r>
              <a:rPr lang="en-US">
                <a:cs typeface="Calibri"/>
              </a:rPr>
              <a:t>By: Ava, Sophia, Connor, and David</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2C8B-51CE-904F-0DF4-F29ED2FB0F5F}"/>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Background of the Author: </a:t>
            </a:r>
          </a:p>
        </p:txBody>
      </p:sp>
      <p:sp>
        <p:nvSpPr>
          <p:cNvPr id="5" name="TextBox 4">
            <a:extLst>
              <a:ext uri="{FF2B5EF4-FFF2-40B4-BE49-F238E27FC236}">
                <a16:creationId xmlns:a16="http://schemas.microsoft.com/office/drawing/2014/main" id="{0FF1832D-1D7F-930F-723B-B326B1D85F7D}"/>
              </a:ext>
            </a:extLst>
          </p:cNvPr>
          <p:cNvSpPr txBox="1"/>
          <p:nvPr/>
        </p:nvSpPr>
        <p:spPr>
          <a:xfrm>
            <a:off x="762000" y="2279018"/>
            <a:ext cx="5320639" cy="35953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a:buChar char="•"/>
            </a:pPr>
            <a:r>
              <a:rPr lang="en-US" sz="1600">
                <a:latin typeface="Times"/>
                <a:cs typeface="Times"/>
              </a:rPr>
              <a:t>Emily St. John Manel was born in 1979 in Merville BC to a social worker mother and a father who was a Plumer. </a:t>
            </a:r>
          </a:p>
          <a:p>
            <a:pPr marL="57150" indent="-285750">
              <a:lnSpc>
                <a:spcPct val="90000"/>
              </a:lnSpc>
              <a:spcAft>
                <a:spcPts val="600"/>
              </a:spcAft>
              <a:buFont typeface="Arial" panose="020B0604020202020204" pitchFamily="34" charset="0"/>
              <a:buChar char="•"/>
            </a:pPr>
            <a:endParaRPr lang="en-US" sz="1600">
              <a:latin typeface="Times"/>
              <a:cs typeface="Calibri" panose="020F0502020204030204"/>
            </a:endParaRPr>
          </a:p>
          <a:p>
            <a:pPr marL="285750" indent="-285750">
              <a:lnSpc>
                <a:spcPct val="90000"/>
              </a:lnSpc>
              <a:spcAft>
                <a:spcPts val="600"/>
              </a:spcAft>
              <a:buFont typeface="Arial"/>
              <a:buChar char="•"/>
            </a:pPr>
            <a:r>
              <a:rPr lang="en-US" sz="1600">
                <a:latin typeface="Times"/>
                <a:cs typeface="Times"/>
              </a:rPr>
              <a:t>She made over 100 stops and was pregnant during the book tour for 'Station 11' in 2014.</a:t>
            </a:r>
          </a:p>
          <a:p>
            <a:pPr marL="57150" indent="-285750">
              <a:lnSpc>
                <a:spcPct val="90000"/>
              </a:lnSpc>
              <a:spcAft>
                <a:spcPts val="600"/>
              </a:spcAft>
              <a:buFont typeface="Arial" panose="020B0604020202020204" pitchFamily="34" charset="0"/>
              <a:buChar char="•"/>
            </a:pPr>
            <a:endParaRPr lang="en-US" sz="1600">
              <a:latin typeface="Times"/>
              <a:cs typeface="Calibri" panose="020F0502020204030204"/>
            </a:endParaRPr>
          </a:p>
          <a:p>
            <a:pPr marL="285750" indent="-285750">
              <a:lnSpc>
                <a:spcPct val="90000"/>
              </a:lnSpc>
              <a:spcAft>
                <a:spcPts val="600"/>
              </a:spcAft>
              <a:buFont typeface="Arial"/>
              <a:buChar char="•"/>
            </a:pPr>
            <a:r>
              <a:rPr lang="en-US" sz="1600">
                <a:latin typeface="Times"/>
                <a:cs typeface="Times"/>
              </a:rPr>
              <a:t>Emily got her post-secondary education from the school of Toronto dance theatre, where she studied  but before that she was homeschooled until she was 15.</a:t>
            </a:r>
          </a:p>
          <a:p>
            <a:pPr marL="57150" indent="-285750">
              <a:lnSpc>
                <a:spcPct val="90000"/>
              </a:lnSpc>
              <a:spcAft>
                <a:spcPts val="600"/>
              </a:spcAft>
              <a:buFont typeface="Arial" panose="020B0604020202020204" pitchFamily="34" charset="0"/>
              <a:buChar char="•"/>
            </a:pPr>
            <a:endParaRPr lang="en-US" sz="1600">
              <a:latin typeface="Times"/>
              <a:cs typeface="Calibri" panose="020F0502020204030204"/>
            </a:endParaRPr>
          </a:p>
          <a:p>
            <a:pPr marL="285750" indent="-285750">
              <a:lnSpc>
                <a:spcPct val="90000"/>
              </a:lnSpc>
              <a:spcAft>
                <a:spcPts val="600"/>
              </a:spcAft>
              <a:buFont typeface="Arial"/>
              <a:buChar char="•"/>
            </a:pPr>
            <a:r>
              <a:rPr lang="en-US" sz="1600">
                <a:latin typeface="Times"/>
                <a:cs typeface="Times"/>
              </a:rPr>
              <a:t>All of Emily's books connect somehow, through characters, settings etc.</a:t>
            </a:r>
          </a:p>
          <a:p>
            <a:pPr marL="285750" indent="-285750">
              <a:lnSpc>
                <a:spcPct val="90000"/>
              </a:lnSpc>
              <a:spcAft>
                <a:spcPts val="600"/>
              </a:spcAft>
              <a:buFont typeface="Arial"/>
              <a:buChar char="•"/>
            </a:pPr>
            <a:r>
              <a:rPr lang="en-US" sz="1600">
                <a:latin typeface="Times"/>
                <a:cs typeface="Times"/>
              </a:rPr>
              <a:t> </a:t>
            </a:r>
            <a:br>
              <a:rPr lang="en-US" sz="1600">
                <a:latin typeface="Times"/>
              </a:rPr>
            </a:br>
            <a:r>
              <a:rPr lang="en-US" sz="1600">
                <a:latin typeface="Times"/>
                <a:cs typeface="Times"/>
              </a:rPr>
              <a:t>Emily gave permission in 2021 to start to production of a ten-part mini-series on HBO Max for ‘station 11’ to be turned into a show. The show premiered on December 16, 2021.</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sky, person, outdoor, tree&#10;&#10;Description automatically generated">
            <a:extLst>
              <a:ext uri="{FF2B5EF4-FFF2-40B4-BE49-F238E27FC236}">
                <a16:creationId xmlns:a16="http://schemas.microsoft.com/office/drawing/2014/main" id="{0A71E5D1-1674-72D4-0372-1D7E547C88BD}"/>
              </a:ext>
            </a:extLst>
          </p:cNvPr>
          <p:cNvPicPr>
            <a:picLocks noChangeAspect="1"/>
          </p:cNvPicPr>
          <p:nvPr/>
        </p:nvPicPr>
        <p:blipFill rotWithShape="1">
          <a:blip r:embed="rId2"/>
          <a:srcRect t="3934" r="1" b="1293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635992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CBF66-EC79-375B-C87B-528320537723}"/>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What is a pandemic?</a:t>
            </a:r>
            <a:endParaRPr lang="en-US">
              <a:solidFill>
                <a:schemeClr val="bg1"/>
              </a:solidFill>
            </a:endParaRPr>
          </a:p>
        </p:txBody>
      </p:sp>
      <p:pic>
        <p:nvPicPr>
          <p:cNvPr id="4" name="Picture 4">
            <a:extLst>
              <a:ext uri="{FF2B5EF4-FFF2-40B4-BE49-F238E27FC236}">
                <a16:creationId xmlns:a16="http://schemas.microsoft.com/office/drawing/2014/main" id="{DB511FEF-218A-BCCB-A405-07D63B1BED71}"/>
              </a:ext>
            </a:extLst>
          </p:cNvPr>
          <p:cNvPicPr>
            <a:picLocks noChangeAspect="1"/>
          </p:cNvPicPr>
          <p:nvPr/>
        </p:nvPicPr>
        <p:blipFill rotWithShape="1">
          <a:blip r:embed="rId2"/>
          <a:srcRect l="1555" r="2604"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57D7B47E-FBF3-ED8C-3665-C423F68EC0D6}"/>
              </a:ext>
            </a:extLst>
          </p:cNvPr>
          <p:cNvSpPr>
            <a:spLocks noGrp="1"/>
          </p:cNvSpPr>
          <p:nvPr>
            <p:ph idx="1"/>
          </p:nvPr>
        </p:nvSpPr>
        <p:spPr>
          <a:xfrm>
            <a:off x="7546848" y="2516777"/>
            <a:ext cx="3803904" cy="3660185"/>
          </a:xfrm>
        </p:spPr>
        <p:txBody>
          <a:bodyPr vert="horz" lIns="91440" tIns="45720" rIns="91440" bIns="45720" rtlCol="0" anchor="ctr">
            <a:normAutofit/>
          </a:bodyPr>
          <a:lstStyle/>
          <a:p>
            <a:r>
              <a:rPr lang="en-US" sz="2200">
                <a:cs typeface="Calibri"/>
              </a:rPr>
              <a:t>A pandemic is a disease outbreak that spreads across countries or even the world. </a:t>
            </a:r>
          </a:p>
          <a:p>
            <a:r>
              <a:rPr lang="en-US" sz="2200">
                <a:cs typeface="Calibri"/>
              </a:rPr>
              <a:t>It is different from an endemic or an epidemic. </a:t>
            </a:r>
          </a:p>
          <a:p>
            <a:r>
              <a:rPr lang="en-US" sz="2200">
                <a:cs typeface="Calibri"/>
              </a:rPr>
              <a:t>An example of a pandemic is the recent Covid-19 pandemic. </a:t>
            </a:r>
          </a:p>
        </p:txBody>
      </p:sp>
    </p:spTree>
    <p:extLst>
      <p:ext uri="{BB962C8B-B14F-4D97-AF65-F5344CB8AC3E}">
        <p14:creationId xmlns:p14="http://schemas.microsoft.com/office/powerpoint/2010/main" val="312136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Laptop on a table">
            <a:extLst>
              <a:ext uri="{FF2B5EF4-FFF2-40B4-BE49-F238E27FC236}">
                <a16:creationId xmlns:a16="http://schemas.microsoft.com/office/drawing/2014/main" id="{DCCEF6FE-434D-C9CF-41C8-A90CF40DC384}"/>
              </a:ext>
            </a:extLst>
          </p:cNvPr>
          <p:cNvPicPr>
            <a:picLocks noChangeAspect="1"/>
          </p:cNvPicPr>
          <p:nvPr/>
        </p:nvPicPr>
        <p:blipFill rotWithShape="1">
          <a:blip r:embed="rId2">
            <a:alphaModFix amt="35000"/>
          </a:blip>
          <a:srcRect t="3749" b="11981"/>
          <a:stretch/>
        </p:blipFill>
        <p:spPr>
          <a:xfrm>
            <a:off x="20" y="1"/>
            <a:ext cx="12191980" cy="6857999"/>
          </a:xfrm>
          <a:prstGeom prst="rect">
            <a:avLst/>
          </a:prstGeom>
        </p:spPr>
      </p:pic>
      <p:sp>
        <p:nvSpPr>
          <p:cNvPr id="2" name="Title 1">
            <a:extLst>
              <a:ext uri="{FF2B5EF4-FFF2-40B4-BE49-F238E27FC236}">
                <a16:creationId xmlns:a16="http://schemas.microsoft.com/office/drawing/2014/main" id="{993AFD63-285B-48DC-9FF8-C80A65FC6725}"/>
              </a:ext>
            </a:extLst>
          </p:cNvPr>
          <p:cNvSpPr>
            <a:spLocks noGrp="1"/>
          </p:cNvSpPr>
          <p:nvPr>
            <p:ph type="title"/>
          </p:nvPr>
        </p:nvSpPr>
        <p:spPr>
          <a:xfrm>
            <a:off x="838201" y="1065862"/>
            <a:ext cx="3313164" cy="4726276"/>
          </a:xfrm>
        </p:spPr>
        <p:txBody>
          <a:bodyPr>
            <a:normAutofit/>
          </a:bodyPr>
          <a:lstStyle/>
          <a:p>
            <a:pPr algn="r"/>
            <a:r>
              <a:rPr lang="en-CA" sz="4000">
                <a:solidFill>
                  <a:srgbClr val="FFFFFF"/>
                </a:solidFill>
              </a:rPr>
              <a:t>What would life be like without technology? </a:t>
            </a:r>
          </a:p>
        </p:txBody>
      </p:sp>
      <p:cxnSp>
        <p:nvCxnSpPr>
          <p:cNvPr id="15"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AE0EE531-5C71-4020-8E08-2A9CF296F522}"/>
              </a:ext>
            </a:extLst>
          </p:cNvPr>
          <p:cNvSpPr>
            <a:spLocks noGrp="1"/>
          </p:cNvSpPr>
          <p:nvPr>
            <p:ph idx="1"/>
          </p:nvPr>
        </p:nvSpPr>
        <p:spPr>
          <a:xfrm>
            <a:off x="5155380" y="1517924"/>
            <a:ext cx="5744685" cy="4726276"/>
          </a:xfrm>
        </p:spPr>
        <p:txBody>
          <a:bodyPr anchor="ctr">
            <a:normAutofit lnSpcReduction="10000"/>
          </a:bodyPr>
          <a:lstStyle/>
          <a:p>
            <a:r>
              <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Life without technology would be extremely difficult to live in, because of how many things we rely on today. We would lose the internet, making all mobile devices such as, TV’s, desktops. laptops, phones and other devices completely useless, because you cannot watch, download, or stream any type of apps or videos. We would lose the ability to connect with loved ones from long distances due to the loss of internet</a:t>
            </a:r>
            <a:r>
              <a:rPr lang="en-US" sz="1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meaning no FaceTime, Skype, Discord, WhatsApp and more. </a:t>
            </a:r>
            <a:endParaRPr lang="en-CA" sz="19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With no technology, less human advancements regarding tools, machinery, vehicles, new findings and developments of medicine and </a:t>
            </a:r>
            <a:r>
              <a:rPr lang="en-US" sz="19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etc</a:t>
            </a:r>
            <a:r>
              <a:rPr lang="en-US" sz="1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will be developed.</a:t>
            </a:r>
            <a:endParaRPr lang="en-CA" sz="19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Social media, which is a big part of many people’s lives, would be gone meaning a loss of entertainment, for some, their careers, societal trends, posting yourself to keep yourself updated with others and other losses of enjoyment.</a:t>
            </a:r>
            <a:endParaRPr lang="en-CA"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900" dirty="0">
              <a:solidFill>
                <a:srgbClr val="FFFFFF"/>
              </a:solidFill>
            </a:endParaRPr>
          </a:p>
          <a:p>
            <a:endParaRPr lang="en-CA" sz="1900" dirty="0">
              <a:solidFill>
                <a:srgbClr val="FFFFFF"/>
              </a:solidFill>
            </a:endParaRPr>
          </a:p>
          <a:p>
            <a:endParaRPr lang="en-CA" sz="1900" dirty="0">
              <a:solidFill>
                <a:srgbClr val="FFFFFF"/>
              </a:solidFill>
            </a:endParaRPr>
          </a:p>
        </p:txBody>
      </p:sp>
    </p:spTree>
    <p:extLst>
      <p:ext uri="{BB962C8B-B14F-4D97-AF65-F5344CB8AC3E}">
        <p14:creationId xmlns:p14="http://schemas.microsoft.com/office/powerpoint/2010/main" val="1688473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75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B8FFA-B272-4AD9-BF03-D93E011775BA}"/>
              </a:ext>
            </a:extLst>
          </p:cNvPr>
          <p:cNvSpPr>
            <a:spLocks noGrp="1"/>
          </p:cNvSpPr>
          <p:nvPr>
            <p:ph type="title"/>
          </p:nvPr>
        </p:nvSpPr>
        <p:spPr>
          <a:xfrm>
            <a:off x="524256" y="4767072"/>
            <a:ext cx="6594189" cy="1625210"/>
          </a:xfrm>
        </p:spPr>
        <p:txBody>
          <a:bodyPr>
            <a:normAutofit/>
          </a:bodyPr>
          <a:lstStyle/>
          <a:p>
            <a:pPr algn="r"/>
            <a:r>
              <a:rPr lang="en-CA">
                <a:solidFill>
                  <a:srgbClr val="FFFFFF"/>
                </a:solidFill>
              </a:rPr>
              <a:t>What would life be like without technology? </a:t>
            </a:r>
          </a:p>
        </p:txBody>
      </p:sp>
      <p:pic>
        <p:nvPicPr>
          <p:cNvPr id="1026" name="Picture 2" descr="BREAKING: Local broadcasters left with NO NEWS! | SimsVIP">
            <a:extLst>
              <a:ext uri="{FF2B5EF4-FFF2-40B4-BE49-F238E27FC236}">
                <a16:creationId xmlns:a16="http://schemas.microsoft.com/office/drawing/2014/main" id="{8B677CA3-2E0E-43FE-8679-2C2C4E4716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 r="316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34C915-8BA3-486B-8FAD-1A6D74EE054B}"/>
              </a:ext>
            </a:extLst>
          </p:cNvPr>
          <p:cNvSpPr>
            <a:spLocks noGrp="1"/>
          </p:cNvSpPr>
          <p:nvPr>
            <p:ph idx="1"/>
          </p:nvPr>
        </p:nvSpPr>
        <p:spPr>
          <a:xfrm>
            <a:off x="7356334" y="1092386"/>
            <a:ext cx="4508120" cy="4852362"/>
          </a:xfrm>
        </p:spPr>
        <p:txBody>
          <a:bodyPr anchor="ctr">
            <a:normAutofit fontScale="92500" lnSpcReduction="10000"/>
          </a:bodyPr>
          <a:lstStyle/>
          <a:p>
            <a:pPr marL="457200"/>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Many would lose their careers due to the large job market that technology has to offer. From careers such as a computer programmer, web designer, e-commerce entrepreneur, social media influencer and many more. However, there is a </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huge market that would take a toll. The stock and crypto market, which is media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influencer, and many more. However, there is a powered and operated via technology, would not only put many out of jobs, but would take a huge toll on the finance industry. </a:t>
            </a:r>
            <a:endParaRPr lang="en-C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a:endParaRPr lang="en-C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News and radio stations would not be able to operate, because they are broadcasted via Television, car and other methods that require technology. This would be extremely harmful to society, because they will be unable to report stories that may affect many in a society. </a:t>
            </a:r>
            <a:endParaRPr lang="en-C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400" dirty="0">
              <a:solidFill>
                <a:srgbClr val="FFFFFF"/>
              </a:solidFill>
            </a:endParaRPr>
          </a:p>
        </p:txBody>
      </p:sp>
    </p:spTree>
    <p:extLst>
      <p:ext uri="{BB962C8B-B14F-4D97-AF65-F5344CB8AC3E}">
        <p14:creationId xmlns:p14="http://schemas.microsoft.com/office/powerpoint/2010/main" val="260005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A9BCE-8B66-4885-9B8F-B076F0915BA7}"/>
              </a:ext>
            </a:extLst>
          </p:cNvPr>
          <p:cNvSpPr>
            <a:spLocks noGrp="1"/>
          </p:cNvSpPr>
          <p:nvPr>
            <p:ph type="title"/>
          </p:nvPr>
        </p:nvSpPr>
        <p:spPr>
          <a:xfrm>
            <a:off x="640080" y="4777739"/>
            <a:ext cx="3418990" cy="1412119"/>
          </a:xfrm>
        </p:spPr>
        <p:txBody>
          <a:bodyPr>
            <a:normAutofit/>
          </a:bodyPr>
          <a:lstStyle/>
          <a:p>
            <a:r>
              <a:rPr lang="en-CA" sz="3000" dirty="0"/>
              <a:t>Define Survival and what does it mean?</a:t>
            </a:r>
          </a:p>
        </p:txBody>
      </p:sp>
      <p:pic>
        <p:nvPicPr>
          <p:cNvPr id="2050" name="Picture 2" descr="How to Make a Survival Kit: A Complete Checklist - Montem Outdoor Gear">
            <a:extLst>
              <a:ext uri="{FF2B5EF4-FFF2-40B4-BE49-F238E27FC236}">
                <a16:creationId xmlns:a16="http://schemas.microsoft.com/office/drawing/2014/main" id="{6B1BDBC2-D9D1-4533-A64E-9AACE8C6A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531"/>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5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255C5D-FB5F-4488-A124-E4B321C12474}"/>
              </a:ext>
            </a:extLst>
          </p:cNvPr>
          <p:cNvSpPr>
            <a:spLocks noGrp="1"/>
          </p:cNvSpPr>
          <p:nvPr>
            <p:ph idx="1"/>
          </p:nvPr>
        </p:nvSpPr>
        <p:spPr>
          <a:xfrm>
            <a:off x="4569279" y="4912095"/>
            <a:ext cx="7406642" cy="1592239"/>
          </a:xfrm>
        </p:spPr>
        <p:txBody>
          <a:bodyPr anchor="ctr">
            <a:normAutofit fontScale="25000" lnSpcReduction="20000"/>
          </a:bodyPr>
          <a:lstStyle/>
          <a:p>
            <a:pPr>
              <a:spcAft>
                <a:spcPts val="800"/>
              </a:spcAft>
            </a:pPr>
            <a:r>
              <a:rPr lang="en-US" sz="7200" b="1" i="1" dirty="0">
                <a:effectLst/>
                <a:latin typeface="Calibri "/>
                <a:ea typeface="Calibri" panose="020F0502020204030204" pitchFamily="34" charset="0"/>
                <a:cs typeface="Times New Roman" panose="02020603050405020304" pitchFamily="18" charset="0"/>
              </a:rPr>
              <a:t>Survival definition: The State or Fact of continuing to live or exist, typically in spite of an accident, ordeal, or difficult circumstances. </a:t>
            </a:r>
          </a:p>
          <a:p>
            <a:pPr>
              <a:spcAft>
                <a:spcPts val="800"/>
              </a:spcAft>
            </a:pPr>
            <a:r>
              <a:rPr lang="en-CA" sz="7200" dirty="0">
                <a:effectLst/>
                <a:latin typeface="Calibri" panose="020F0502020204030204" pitchFamily="34" charset="0"/>
                <a:ea typeface="Calibri" panose="020F0502020204030204" pitchFamily="34" charset="0"/>
                <a:cs typeface="Times New Roman" panose="02020603050405020304" pitchFamily="18" charset="0"/>
              </a:rPr>
              <a:t>Survival is a human instinct that occurs when we may experience an injury, an accident of some sort, or are actively in a challenging situation that may seem threatening to an individual’s life. As a result, they will do anything to sustain themselves from any danger, threats or instances that their lives or well-being may be at risk. </a:t>
            </a:r>
          </a:p>
          <a:p>
            <a:endParaRPr lang="en-CA" sz="1000" dirty="0"/>
          </a:p>
        </p:txBody>
      </p:sp>
    </p:spTree>
    <p:extLst>
      <p:ext uri="{BB962C8B-B14F-4D97-AF65-F5344CB8AC3E}">
        <p14:creationId xmlns:p14="http://schemas.microsoft.com/office/powerpoint/2010/main" val="124595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91C1608-C557-0FA4-CF2D-B6369C902456}"/>
              </a:ext>
            </a:extLst>
          </p:cNvPr>
          <p:cNvPicPr>
            <a:picLocks noChangeAspect="1"/>
          </p:cNvPicPr>
          <p:nvPr/>
        </p:nvPicPr>
        <p:blipFill rotWithShape="1">
          <a:blip r:embed="rId2">
            <a:alphaModFix amt="40000"/>
          </a:blip>
          <a:srcRect t="6823" b="24159"/>
          <a:stretch/>
        </p:blipFill>
        <p:spPr>
          <a:xfrm>
            <a:off x="20" y="10"/>
            <a:ext cx="12191979" cy="6857990"/>
          </a:xfrm>
          <a:prstGeom prst="rect">
            <a:avLst/>
          </a:prstGeom>
        </p:spPr>
      </p:pic>
      <p:sp>
        <p:nvSpPr>
          <p:cNvPr id="2" name="Title 1">
            <a:extLst>
              <a:ext uri="{FF2B5EF4-FFF2-40B4-BE49-F238E27FC236}">
                <a16:creationId xmlns:a16="http://schemas.microsoft.com/office/drawing/2014/main" id="{1CAB1FDB-36F2-D9BA-2471-D82119D2BFAD}"/>
              </a:ext>
            </a:extLst>
          </p:cNvPr>
          <p:cNvSpPr>
            <a:spLocks noGrp="1"/>
          </p:cNvSpPr>
          <p:nvPr>
            <p:ph type="title"/>
          </p:nvPr>
        </p:nvSpPr>
        <p:spPr>
          <a:xfrm>
            <a:off x="841249" y="941832"/>
            <a:ext cx="10506456" cy="2057400"/>
          </a:xfrm>
        </p:spPr>
        <p:txBody>
          <a:bodyPr anchor="b">
            <a:normAutofit/>
          </a:bodyPr>
          <a:lstStyle/>
          <a:p>
            <a:r>
              <a:rPr lang="en-US" sz="5000">
                <a:cs typeface="Calibri Light"/>
              </a:rPr>
              <a:t>Why is art important in a society?</a:t>
            </a:r>
            <a:endParaRPr lang="en-US" sz="5000"/>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D45DD9-3566-291B-D905-BE0B662155CD}"/>
              </a:ext>
            </a:extLst>
          </p:cNvPr>
          <p:cNvSpPr>
            <a:spLocks noGrp="1"/>
          </p:cNvSpPr>
          <p:nvPr>
            <p:ph idx="1"/>
          </p:nvPr>
        </p:nvSpPr>
        <p:spPr>
          <a:xfrm>
            <a:off x="841248" y="3502152"/>
            <a:ext cx="10506456" cy="2670048"/>
          </a:xfrm>
        </p:spPr>
        <p:txBody>
          <a:bodyPr vert="horz" lIns="91440" tIns="45720" rIns="91440" bIns="45720" rtlCol="0" anchor="t">
            <a:normAutofit/>
          </a:bodyPr>
          <a:lstStyle/>
          <a:p>
            <a:pPr marL="0" indent="0">
              <a:buNone/>
            </a:pPr>
            <a:r>
              <a:rPr lang="en-US" sz="2000">
                <a:ea typeface="+mn-lt"/>
                <a:cs typeface="+mn-lt"/>
              </a:rPr>
              <a:t>Art helps people in society to develop a deeper understanding of what we are as humans and how we relate to each other. People use art as an expression of their inner feelings, thoughts and perspective on a subject. Many artists start with a dark or negative topic but express with themselves in their artwork to change and create a beautiful piece. </a:t>
            </a:r>
            <a:endParaRPr lang="en-US" sz="2000">
              <a:cs typeface="Calibri" panose="020F0502020204030204"/>
            </a:endParaRPr>
          </a:p>
        </p:txBody>
      </p:sp>
    </p:spTree>
    <p:extLst>
      <p:ext uri="{BB962C8B-B14F-4D97-AF65-F5344CB8AC3E}">
        <p14:creationId xmlns:p14="http://schemas.microsoft.com/office/powerpoint/2010/main" val="31602633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432-B85E-A3F8-3D9D-08BBBE6FD4CD}"/>
              </a:ext>
            </a:extLst>
          </p:cNvPr>
          <p:cNvSpPr>
            <a:spLocks noGrp="1"/>
          </p:cNvSpPr>
          <p:nvPr>
            <p:ph type="title"/>
          </p:nvPr>
        </p:nvSpPr>
        <p:spPr>
          <a:xfrm>
            <a:off x="762001" y="803325"/>
            <a:ext cx="5314536" cy="1325563"/>
          </a:xfrm>
        </p:spPr>
        <p:txBody>
          <a:bodyPr>
            <a:normAutofit/>
          </a:bodyPr>
          <a:lstStyle/>
          <a:p>
            <a:r>
              <a:rPr lang="en-US" sz="4100">
                <a:ea typeface="+mj-lt"/>
                <a:cs typeface="+mj-lt"/>
              </a:rPr>
              <a:t>Why is religion important in a society?</a:t>
            </a:r>
            <a:endParaRPr lang="en-US" sz="4100"/>
          </a:p>
        </p:txBody>
      </p:sp>
      <p:sp>
        <p:nvSpPr>
          <p:cNvPr id="3" name="Content Placeholder 2">
            <a:extLst>
              <a:ext uri="{FF2B5EF4-FFF2-40B4-BE49-F238E27FC236}">
                <a16:creationId xmlns:a16="http://schemas.microsoft.com/office/drawing/2014/main" id="{CB372E34-57A1-40C6-CBD9-99A56724BF41}"/>
              </a:ext>
            </a:extLst>
          </p:cNvPr>
          <p:cNvSpPr>
            <a:spLocks noGrp="1"/>
          </p:cNvSpPr>
          <p:nvPr>
            <p:ph idx="1"/>
          </p:nvPr>
        </p:nvSpPr>
        <p:spPr>
          <a:xfrm>
            <a:off x="762000" y="2279018"/>
            <a:ext cx="5314543" cy="3375920"/>
          </a:xfrm>
        </p:spPr>
        <p:txBody>
          <a:bodyPr vert="horz" lIns="91440" tIns="45720" rIns="91440" bIns="45720" rtlCol="0" anchor="t">
            <a:normAutofit/>
          </a:bodyPr>
          <a:lstStyle/>
          <a:p>
            <a:pPr marL="0" indent="0">
              <a:buNone/>
            </a:pPr>
            <a:r>
              <a:rPr lang="en-US" sz="1800">
                <a:ea typeface="+mn-lt"/>
                <a:cs typeface="+mn-lt"/>
              </a:rPr>
              <a:t>Depending on each person, religion can affect them differently. For some, religion gives some people the will to live, giving them hope and the opportunity to change themselves into a more positive person. Religion can also stabilize communities, building deeper connections with each other, controlling social behavior.</a:t>
            </a:r>
            <a:endParaRPr lang="en-US" sz="1800">
              <a:cs typeface="Calibri" panose="020F0502020204030204"/>
            </a:endParaRPr>
          </a:p>
          <a:p>
            <a:endParaRPr lang="en-US" sz="1800">
              <a:ea typeface="+mn-lt"/>
              <a:cs typeface="+mn-lt"/>
            </a:endParaRPr>
          </a:p>
          <a:p>
            <a:pPr marL="0" indent="0">
              <a:buNone/>
            </a:pPr>
            <a:r>
              <a:rPr lang="en-US" sz="1800">
                <a:ea typeface="+mn-lt"/>
                <a:cs typeface="+mn-lt"/>
              </a:rPr>
              <a:t>Although religion creates multiple positive outcomes, religions can also result in social conflict. Aggressive attitude projected to certain religious groups motivated by religious differences.</a:t>
            </a:r>
            <a:endParaRPr lang="en-US" sz="1800">
              <a:cs typeface="Calibri" panose="020F0502020204030204"/>
            </a:endParaRP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ED86BEFA-DF56-B922-FA30-AC24D7CCAB45}"/>
              </a:ext>
            </a:extLst>
          </p:cNvPr>
          <p:cNvPicPr>
            <a:picLocks noChangeAspect="1"/>
          </p:cNvPicPr>
          <p:nvPr/>
        </p:nvPicPr>
        <p:blipFill rotWithShape="1">
          <a:blip r:embed="rId2"/>
          <a:srcRect l="13413" r="14505"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0230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C871B4-54AC-4850-319E-811459FCA65F}"/>
              </a:ext>
            </a:extLst>
          </p:cNvPr>
          <p:cNvSpPr>
            <a:spLocks noGrp="1"/>
          </p:cNvSpPr>
          <p:nvPr>
            <p:ph type="title"/>
          </p:nvPr>
        </p:nvSpPr>
        <p:spPr>
          <a:xfrm>
            <a:off x="833002" y="365125"/>
            <a:ext cx="10520702" cy="1325563"/>
          </a:xfrm>
        </p:spPr>
        <p:txBody>
          <a:bodyPr>
            <a:normAutofit/>
          </a:bodyPr>
          <a:lstStyle/>
          <a:p>
            <a:r>
              <a:rPr lang="en-US">
                <a:solidFill>
                  <a:srgbClr val="FFFFFF"/>
                </a:solidFill>
                <a:latin typeface="Times"/>
                <a:cs typeface="Calibri Light"/>
              </a:rPr>
              <a:t>Citations: </a:t>
            </a:r>
            <a:endParaRPr lang="en-US">
              <a:solidFill>
                <a:srgbClr val="FFFFFF"/>
              </a:solidFill>
              <a:latin typeface="Times"/>
              <a:cs typeface="Times"/>
            </a:endParaRPr>
          </a:p>
        </p:txBody>
      </p:sp>
      <p:sp>
        <p:nvSpPr>
          <p:cNvPr id="3" name="Content Placeholder 2">
            <a:extLst>
              <a:ext uri="{FF2B5EF4-FFF2-40B4-BE49-F238E27FC236}">
                <a16:creationId xmlns:a16="http://schemas.microsoft.com/office/drawing/2014/main" id="{3ED3CF10-4B1F-F527-EB3D-44C064F45A96}"/>
              </a:ext>
            </a:extLst>
          </p:cNvPr>
          <p:cNvSpPr>
            <a:spLocks noGrp="1"/>
          </p:cNvSpPr>
          <p:nvPr>
            <p:ph idx="1"/>
          </p:nvPr>
        </p:nvSpPr>
        <p:spPr>
          <a:xfrm>
            <a:off x="838201" y="2022601"/>
            <a:ext cx="10515598" cy="4154361"/>
          </a:xfrm>
        </p:spPr>
        <p:txBody>
          <a:bodyPr vert="horz" lIns="91440" tIns="45720" rIns="91440" bIns="45720" rtlCol="0" anchor="t">
            <a:normAutofit lnSpcReduction="10000"/>
          </a:bodyPr>
          <a:lstStyle/>
          <a:p>
            <a:r>
              <a:rPr lang="en-US" sz="1600" dirty="0">
                <a:solidFill>
                  <a:srgbClr val="FFFFFF"/>
                </a:solidFill>
                <a:latin typeface="Times"/>
                <a:cs typeface="Calibri"/>
                <a:hlinkClick r:id="rId2"/>
              </a:rPr>
              <a:t>https://www.prhspeakers.com/speaker/emily-st-john-mandel</a:t>
            </a:r>
            <a:endParaRPr lang="en-US" sz="1600" dirty="0">
              <a:solidFill>
                <a:srgbClr val="FFFFFF"/>
              </a:solidFill>
              <a:latin typeface="Times"/>
              <a:cs typeface="Calibri"/>
            </a:endParaRPr>
          </a:p>
          <a:p>
            <a:r>
              <a:rPr lang="en-US" sz="1600" dirty="0">
                <a:solidFill>
                  <a:srgbClr val="FFFFFF"/>
                </a:solidFill>
                <a:latin typeface="Times"/>
                <a:ea typeface="+mn-lt"/>
                <a:cs typeface="+mn-lt"/>
                <a:hlinkClick r:id="rId3"/>
              </a:rPr>
              <a:t>https://www.thestar.com/entertainment/books/reviews/2022/04/06/in-emily-st-john-mandels-new-book-sea-of-tranquility-our-humanity-follows-us-wherever-we-go-even-to-the-year-2401.html#:~:text=Vancouver%20Island's%20Mandel%20connects%20her,Hotel'%20through%20time%20and%20place&amp;text=In%20%E2%80%9CSea%20of%20Tranquility%E2%80%9D%20British,between%20fiction%20and%20real%20life</a:t>
            </a:r>
            <a:r>
              <a:rPr lang="en-US" sz="1600" dirty="0">
                <a:solidFill>
                  <a:srgbClr val="FFFFFF"/>
                </a:solidFill>
                <a:latin typeface="Times"/>
                <a:ea typeface="+mn-lt"/>
                <a:cs typeface="+mn-lt"/>
              </a:rPr>
              <a:t>.</a:t>
            </a:r>
          </a:p>
          <a:p>
            <a:r>
              <a:rPr lang="en-US" sz="1600" dirty="0">
                <a:solidFill>
                  <a:srgbClr val="FFFFFF"/>
                </a:solidFill>
                <a:latin typeface="Times"/>
                <a:ea typeface="+mn-lt"/>
                <a:cs typeface="+mn-lt"/>
                <a:hlinkClick r:id="rId4"/>
              </a:rPr>
              <a:t>https://www.newyorker.com/culture/persons-of-interest/the-rewriting-of-emily-st-john-mandel</a:t>
            </a:r>
            <a:endParaRPr lang="en-US" sz="1600" dirty="0">
              <a:solidFill>
                <a:srgbClr val="FFFFFF"/>
              </a:solidFill>
              <a:latin typeface="Times"/>
              <a:ea typeface="Calibri" panose="020F0502020204030204" pitchFamily="34" charset="0"/>
              <a:cs typeface="Calibri"/>
            </a:endParaRPr>
          </a:p>
          <a:p>
            <a:r>
              <a:rPr lang="en-US" sz="1600" u="sng" dirty="0">
                <a:solidFill>
                  <a:srgbClr val="FFFFFF"/>
                </a:solidFill>
                <a:latin typeface="Times"/>
                <a:ea typeface="Calibri" panose="020F0502020204030204" pitchFamily="34" charset="0"/>
                <a:cs typeface="Times New Roman"/>
                <a:hlinkClick r:id="rId5"/>
              </a:rPr>
              <a:t>https://fghsnews.com/3391/featureandopinion/what-if-technology-never-existed/</a:t>
            </a:r>
            <a:r>
              <a:rPr lang="en-US" sz="1600" u="sng" dirty="0">
                <a:solidFill>
                  <a:srgbClr val="FFFFFF"/>
                </a:solidFill>
                <a:latin typeface="Times"/>
                <a:ea typeface="Calibri" panose="020F0502020204030204" pitchFamily="34" charset="0"/>
                <a:cs typeface="Times New Roman"/>
              </a:rPr>
              <a:t> </a:t>
            </a:r>
            <a:r>
              <a:rPr lang="en-US" sz="1600" dirty="0">
                <a:solidFill>
                  <a:srgbClr val="FFFFFF"/>
                </a:solidFill>
                <a:latin typeface="Times"/>
                <a:ea typeface="Calibri" panose="020F0502020204030204" pitchFamily="34" charset="0"/>
                <a:cs typeface="Times New Roman"/>
              </a:rPr>
              <a:t> </a:t>
            </a:r>
            <a:endParaRPr lang="en-CA" sz="1600" dirty="0">
              <a:solidFill>
                <a:srgbClr val="FFFFFF"/>
              </a:solidFill>
              <a:latin typeface="Times"/>
              <a:ea typeface="Calibri" panose="020F0502020204030204" pitchFamily="34" charset="0"/>
              <a:cs typeface="Times New Roman" panose="02020603050405020304" pitchFamily="18" charset="0"/>
            </a:endParaRPr>
          </a:p>
          <a:p>
            <a:r>
              <a:rPr lang="en-US" sz="1600" dirty="0">
                <a:solidFill>
                  <a:srgbClr val="FFFFFF"/>
                </a:solidFill>
                <a:latin typeface="Times"/>
                <a:ea typeface="+mn-lt"/>
                <a:cs typeface="+mn-lt"/>
                <a:hlinkClick r:id="rId6"/>
              </a:rPr>
              <a:t>https://www.eden-gallery.com/news/why-is-art-important#:~:text=Art%20%26%20Its%20Role%20in%20Society&amp;text=It%20helps%20us%20understand%20what,self%2Dreflection%20or%20social%20influence</a:t>
            </a:r>
            <a:r>
              <a:rPr lang="en-US" sz="1600" dirty="0">
                <a:solidFill>
                  <a:srgbClr val="FFFFFF"/>
                </a:solidFill>
                <a:latin typeface="Times"/>
                <a:ea typeface="+mn-lt"/>
                <a:cs typeface="+mn-lt"/>
              </a:rPr>
              <a:t>.</a:t>
            </a:r>
            <a:endParaRPr lang="en-US" sz="1600" dirty="0">
              <a:solidFill>
                <a:srgbClr val="FFFFFF"/>
              </a:solidFill>
              <a:latin typeface="Times"/>
              <a:cs typeface="Calibri"/>
            </a:endParaRPr>
          </a:p>
          <a:p>
            <a:r>
              <a:rPr lang="en-US" sz="1600" dirty="0">
                <a:solidFill>
                  <a:srgbClr val="FFFFFF"/>
                </a:solidFill>
                <a:latin typeface="Times"/>
                <a:ea typeface="+mn-lt"/>
                <a:cs typeface="+mn-lt"/>
                <a:hlinkClick r:id="rId7"/>
              </a:rPr>
              <a:t>https://www.webmd.com/cold-and-flu/what-are-epidemics-pandemics-outbreaks</a:t>
            </a:r>
            <a:r>
              <a:rPr lang="en-US" sz="1600" dirty="0">
                <a:solidFill>
                  <a:srgbClr val="FFFFFF"/>
                </a:solidFill>
                <a:latin typeface="Times"/>
                <a:ea typeface="+mn-lt"/>
                <a:cs typeface="+mn-lt"/>
              </a:rPr>
              <a:t> </a:t>
            </a:r>
          </a:p>
          <a:p>
            <a:r>
              <a:rPr lang="en-US" sz="1600" dirty="0">
                <a:solidFill>
                  <a:srgbClr val="FFFFFF"/>
                </a:solidFill>
                <a:latin typeface="Times"/>
                <a:ea typeface="+mn-lt"/>
                <a:cs typeface="+mn-lt"/>
                <a:hlinkClick r:id="rId8"/>
              </a:rPr>
              <a:t>https://open.lib.umn.edu/sociology/chapter/17-3-sociological-perspectives-on-religion/#:~:text=Religion%20serves%20several%20functions%20for,work%20for%20positive%20social%20change</a:t>
            </a:r>
            <a:r>
              <a:rPr lang="en-US" sz="1600" dirty="0">
                <a:solidFill>
                  <a:srgbClr val="FFFFFF"/>
                </a:solidFill>
                <a:latin typeface="Times"/>
                <a:ea typeface="+mn-lt"/>
                <a:cs typeface="+mn-lt"/>
              </a:rPr>
              <a:t>.</a:t>
            </a:r>
          </a:p>
          <a:p>
            <a:r>
              <a:rPr lang="en-US" sz="1600" dirty="0">
                <a:solidFill>
                  <a:srgbClr val="FFFFFF"/>
                </a:solidFill>
                <a:latin typeface="Times"/>
                <a:cs typeface="Calibri"/>
                <a:hlinkClick r:id="rId9"/>
              </a:rPr>
              <a:t>https://simsvip.com/2016/03/18/breaking-local-broadcasters-left-with-no-news/</a:t>
            </a:r>
            <a:r>
              <a:rPr lang="en-US" sz="1600">
                <a:solidFill>
                  <a:srgbClr val="FFFFFF"/>
                </a:solidFill>
                <a:latin typeface="Times"/>
                <a:ea typeface="+mn-lt"/>
                <a:cs typeface="+mn-lt"/>
              </a:rPr>
              <a:t> </a:t>
            </a:r>
          </a:p>
          <a:p>
            <a:r>
              <a:rPr lang="en-US" sz="1600">
                <a:ea typeface="+mn-lt"/>
                <a:cs typeface="+mn-lt"/>
                <a:hlinkClick r:id="rId10"/>
              </a:rPr>
              <a:t>https://www.technologynetworks.com/immunology/articles/epidemic-vs-pandemic-323471</a:t>
            </a:r>
            <a:r>
              <a:rPr lang="en-US" sz="1600">
                <a:ea typeface="+mn-lt"/>
                <a:cs typeface="+mn-lt"/>
              </a:rPr>
              <a:t> </a:t>
            </a:r>
            <a:endParaRPr lang="en-US" sz="1600" dirty="0">
              <a:solidFill>
                <a:srgbClr val="FFFFFF"/>
              </a:solidFill>
              <a:latin typeface="Times"/>
              <a:cs typeface="Calibri"/>
            </a:endParaRPr>
          </a:p>
          <a:p>
            <a:endParaRPr lang="en-US" sz="1600" dirty="0">
              <a:solidFill>
                <a:srgbClr val="FFFFFF"/>
              </a:solidFill>
              <a:cs typeface="Calibri"/>
            </a:endParaRPr>
          </a:p>
          <a:p>
            <a:endParaRPr lang="en-US" sz="1600" dirty="0">
              <a:solidFill>
                <a:srgbClr val="FFFFFF"/>
              </a:solidFill>
              <a:cs typeface="Calibri"/>
            </a:endParaRPr>
          </a:p>
          <a:p>
            <a:endParaRPr lang="en-US" sz="1600" dirty="0">
              <a:solidFill>
                <a:srgbClr val="FFFFFF"/>
              </a:solidFill>
              <a:cs typeface="Calibri"/>
            </a:endParaRPr>
          </a:p>
          <a:p>
            <a:endParaRPr lang="en-US" sz="1600" dirty="0">
              <a:solidFill>
                <a:srgbClr val="FFFFFF"/>
              </a:solidFill>
              <a:cs typeface="Calibri"/>
            </a:endParaRPr>
          </a:p>
        </p:txBody>
      </p:sp>
    </p:spTree>
    <p:extLst>
      <p:ext uri="{BB962C8B-B14F-4D97-AF65-F5344CB8AC3E}">
        <p14:creationId xmlns:p14="http://schemas.microsoft.com/office/powerpoint/2010/main" val="38176849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1002</Words>
  <Application>Microsoft Office PowerPoint</Application>
  <PresentationFormat>Widescreen</PresentationFormat>
  <Paragraphs>46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vt:lpstr>
      <vt:lpstr>Calibri Light</vt:lpstr>
      <vt:lpstr>Times</vt:lpstr>
      <vt:lpstr>office theme</vt:lpstr>
      <vt:lpstr>Station Eleven Background Information.</vt:lpstr>
      <vt:lpstr>Background of the Author: </vt:lpstr>
      <vt:lpstr>What is a pandemic?</vt:lpstr>
      <vt:lpstr>What would life be like without technology? </vt:lpstr>
      <vt:lpstr>What would life be like without technology? </vt:lpstr>
      <vt:lpstr>Define Survival and what does it mean?</vt:lpstr>
      <vt:lpstr>Why is art important in a society?</vt:lpstr>
      <vt:lpstr>Why is religion important in a society?</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Gilaev</dc:creator>
  <cp:lastModifiedBy>132S-Gilaev, David</cp:lastModifiedBy>
  <cp:revision>2</cp:revision>
  <dcterms:created xsi:type="dcterms:W3CDTF">2022-10-06T17:29:56Z</dcterms:created>
  <dcterms:modified xsi:type="dcterms:W3CDTF">2022-10-06T18:22:30Z</dcterms:modified>
</cp:coreProperties>
</file>