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62" r:id="rId8"/>
    <p:sldId id="268" r:id="rId9"/>
    <p:sldId id="266" r:id="rId10"/>
    <p:sldId id="258" r:id="rId11"/>
    <p:sldId id="267" r:id="rId12"/>
    <p:sldId id="259" r:id="rId13"/>
    <p:sldId id="261" r:id="rId14"/>
    <p:sldId id="263" r:id="rId15"/>
    <p:sldId id="264" r:id="rId16"/>
    <p:sldId id="269" r:id="rId17"/>
    <p:sldId id="271" r:id="rId18"/>
    <p:sldId id="270"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37FB8-0A26-E360-4B66-DF8C93DC9B00}" v="10" dt="2022-04-05T15:19:59.405"/>
    <p1510:client id="{906ED0BD-DA3A-40AB-AC2C-DA7B4F79DE74}" v="5474" dt="2022-04-01T16:20:56.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0593-47FE-42E2-8B67-9BBDCF668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F656B449-4E4D-4503-AE18-F83C29632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EB0F1324-1386-4343-BFC2-6E5A89DD3EF7}"/>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5" name="Footer Placeholder 4">
            <a:extLst>
              <a:ext uri="{FF2B5EF4-FFF2-40B4-BE49-F238E27FC236}">
                <a16:creationId xmlns:a16="http://schemas.microsoft.com/office/drawing/2014/main" id="{54A38F23-1F09-4F05-9DAF-CDD32755C24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AB9C6C80-79A4-4C8C-9599-68C0B48611A1}"/>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362307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FB1C-9EFB-4AF8-B4F2-D5516095D923}"/>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06C6B748-9867-40BD-A614-A87EB7C9B4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65C3960A-96B6-4962-AF68-07589ABC2EA1}"/>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5" name="Footer Placeholder 4">
            <a:extLst>
              <a:ext uri="{FF2B5EF4-FFF2-40B4-BE49-F238E27FC236}">
                <a16:creationId xmlns:a16="http://schemas.microsoft.com/office/drawing/2014/main" id="{9896D566-49DF-4C2C-A63C-43AF88D8CBC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3C2A66EC-48BE-4FDF-AA23-443DE09AB6B2}"/>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128436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4C0519-0823-47AD-87F4-6B1595391F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FACCF962-B92C-4E92-B88B-B38EA2D77B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8C10053F-C9F1-4725-874B-B1894B894D90}"/>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5" name="Footer Placeholder 4">
            <a:extLst>
              <a:ext uri="{FF2B5EF4-FFF2-40B4-BE49-F238E27FC236}">
                <a16:creationId xmlns:a16="http://schemas.microsoft.com/office/drawing/2014/main" id="{C4912CE4-1030-47A2-A537-F45810FDF870}"/>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C55C2D06-72F2-4953-9D80-2CF41142FCFA}"/>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324294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3688-41FA-4C17-9CF7-B24824F6198B}"/>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7764314-6613-47CF-9841-09F4F29E65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CE8FFCB-7BBF-40C9-8120-33941C7A9438}"/>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5" name="Footer Placeholder 4">
            <a:extLst>
              <a:ext uri="{FF2B5EF4-FFF2-40B4-BE49-F238E27FC236}">
                <a16:creationId xmlns:a16="http://schemas.microsoft.com/office/drawing/2014/main" id="{121C2383-60F5-40E7-BC00-4FEF38B668D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3552476D-DDDB-4AE5-A30C-CDA1E041C41E}"/>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153273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B727-3F8E-43C8-B5E3-CB77F38DF7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1D6CFAD5-F425-49C6-B324-E81C3DD6DC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20C84-DBC0-4E52-AC3C-E707C549A903}"/>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5" name="Footer Placeholder 4">
            <a:extLst>
              <a:ext uri="{FF2B5EF4-FFF2-40B4-BE49-F238E27FC236}">
                <a16:creationId xmlns:a16="http://schemas.microsoft.com/office/drawing/2014/main" id="{75B5E4AA-9290-402E-B2F4-631026BE0897}"/>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8A8CFB07-EEF6-4B5A-890C-9D8CA3C3D495}"/>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68995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A639-C32C-4D20-9AAE-02C9FB457BC9}"/>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41F87FE5-707C-440D-B1E6-930F93BD8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CB7144C3-B72B-4308-AECD-66B3DA8C24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0EB24300-6AC6-4C71-815A-385824958F24}"/>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6" name="Footer Placeholder 5">
            <a:extLst>
              <a:ext uri="{FF2B5EF4-FFF2-40B4-BE49-F238E27FC236}">
                <a16:creationId xmlns:a16="http://schemas.microsoft.com/office/drawing/2014/main" id="{6022222C-6711-4BA2-B379-1872DF2C5947}"/>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7F96D559-00A5-4A54-A313-9E8049BB548C}"/>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393255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8959-8FD9-4151-888D-0636898B2671}"/>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8789FECE-B0FD-45A5-A9A9-089773488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5142D-26F7-4147-AE24-CE57D29954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37A6C419-33F7-4F56-8BEA-774138D864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7E1008-84EF-4BDF-A5A2-3E7D2EB117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EEFB34B6-4522-479D-B9F0-BA5E5D35DFF8}"/>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8" name="Footer Placeholder 7">
            <a:extLst>
              <a:ext uri="{FF2B5EF4-FFF2-40B4-BE49-F238E27FC236}">
                <a16:creationId xmlns:a16="http://schemas.microsoft.com/office/drawing/2014/main" id="{BD9200F5-4CD4-4368-B399-E0831F263C6D}"/>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03E9221F-67AE-4667-A2CD-8574F657B3A8}"/>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386407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656E-2A2B-4008-8A2E-2E4AAB84DB0D}"/>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25C7C256-6AC8-49B8-BCB1-B5F32BBD9519}"/>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4" name="Footer Placeholder 3">
            <a:extLst>
              <a:ext uri="{FF2B5EF4-FFF2-40B4-BE49-F238E27FC236}">
                <a16:creationId xmlns:a16="http://schemas.microsoft.com/office/drawing/2014/main" id="{256560E3-16DA-4F70-B5E9-7CB508351ECE}"/>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F5FE32BD-D3F6-430A-B6FC-056D99479F93}"/>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183321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9294D-7E45-4EB2-9781-9F708502A217}"/>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3" name="Footer Placeholder 2">
            <a:extLst>
              <a:ext uri="{FF2B5EF4-FFF2-40B4-BE49-F238E27FC236}">
                <a16:creationId xmlns:a16="http://schemas.microsoft.com/office/drawing/2014/main" id="{3FEFA399-A07B-41C7-AD07-BF4BC181A09F}"/>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8B613683-2EB2-4A5A-9683-D4B58AEC695A}"/>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143173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7A89-7650-4DC6-BADA-862649E7C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D5DBA44F-3BA2-44A0-96FB-D1928E006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99CE845F-A9D1-4DC5-986F-09BDAC26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93E9A0-4D10-490A-AC63-41BF09CF8288}"/>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6" name="Footer Placeholder 5">
            <a:extLst>
              <a:ext uri="{FF2B5EF4-FFF2-40B4-BE49-F238E27FC236}">
                <a16:creationId xmlns:a16="http://schemas.microsoft.com/office/drawing/2014/main" id="{A35C5D23-545C-44B1-8D53-5B67505D77B0}"/>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CD3F6339-5B4E-4B24-BA41-7E5377915C1D}"/>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148376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D87F-B4B4-43AC-A332-F93952301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40826A5A-ED4E-4A0F-895C-09F553F7D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9285D871-EF5E-4A09-AB42-32BD639D6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C18A7-36F3-4677-AA93-4316EB9C8B1B}"/>
              </a:ext>
            </a:extLst>
          </p:cNvPr>
          <p:cNvSpPr>
            <a:spLocks noGrp="1"/>
          </p:cNvSpPr>
          <p:nvPr>
            <p:ph type="dt" sz="half" idx="10"/>
          </p:nvPr>
        </p:nvSpPr>
        <p:spPr/>
        <p:txBody>
          <a:bodyPr/>
          <a:lstStyle/>
          <a:p>
            <a:fld id="{445FD20E-AFCB-4823-8221-55608F80994B}" type="datetimeFigureOut">
              <a:rPr lang="es-ES" smtClean="0"/>
              <a:t>28/03/2022</a:t>
            </a:fld>
            <a:endParaRPr lang="es-ES"/>
          </a:p>
        </p:txBody>
      </p:sp>
      <p:sp>
        <p:nvSpPr>
          <p:cNvPr id="6" name="Footer Placeholder 5">
            <a:extLst>
              <a:ext uri="{FF2B5EF4-FFF2-40B4-BE49-F238E27FC236}">
                <a16:creationId xmlns:a16="http://schemas.microsoft.com/office/drawing/2014/main" id="{570943A7-0AC0-4395-AFEA-0877D58C2681}"/>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F1419011-A4C3-442D-8336-4512A7D60739}"/>
              </a:ext>
            </a:extLst>
          </p:cNvPr>
          <p:cNvSpPr>
            <a:spLocks noGrp="1"/>
          </p:cNvSpPr>
          <p:nvPr>
            <p:ph type="sldNum" sz="quarter" idx="12"/>
          </p:nvPr>
        </p:nvSpPr>
        <p:spPr/>
        <p:txBody>
          <a:bodyPr/>
          <a:lstStyle/>
          <a:p>
            <a:fld id="{8A53601F-96B9-441A-AFF5-3872940057F7}" type="slidenum">
              <a:rPr lang="es-ES" smtClean="0"/>
              <a:t>‹#›</a:t>
            </a:fld>
            <a:endParaRPr lang="es-ES"/>
          </a:p>
        </p:txBody>
      </p:sp>
    </p:spTree>
    <p:extLst>
      <p:ext uri="{BB962C8B-B14F-4D97-AF65-F5344CB8AC3E}">
        <p14:creationId xmlns:p14="http://schemas.microsoft.com/office/powerpoint/2010/main" val="3297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B7484-6186-4DD6-BE8A-E05C7A8F0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5FE4A8E0-2CF4-489A-B468-8BA840BA4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45DD71C8-E203-4245-9676-152AE313A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FD20E-AFCB-4823-8221-55608F80994B}" type="datetimeFigureOut">
              <a:rPr lang="es-ES" smtClean="0"/>
              <a:t>28/03/2022</a:t>
            </a:fld>
            <a:endParaRPr lang="es-ES"/>
          </a:p>
        </p:txBody>
      </p:sp>
      <p:sp>
        <p:nvSpPr>
          <p:cNvPr id="5" name="Footer Placeholder 4">
            <a:extLst>
              <a:ext uri="{FF2B5EF4-FFF2-40B4-BE49-F238E27FC236}">
                <a16:creationId xmlns:a16="http://schemas.microsoft.com/office/drawing/2014/main" id="{5729E7D0-B481-4722-A794-D74239ADD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3B39759D-8E25-4E40-83F4-945EC37DF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3601F-96B9-441A-AFF5-3872940057F7}" type="slidenum">
              <a:rPr lang="es-ES" smtClean="0"/>
              <a:t>‹#›</a:t>
            </a:fld>
            <a:endParaRPr lang="es-ES"/>
          </a:p>
        </p:txBody>
      </p:sp>
    </p:spTree>
    <p:extLst>
      <p:ext uri="{BB962C8B-B14F-4D97-AF65-F5344CB8AC3E}">
        <p14:creationId xmlns:p14="http://schemas.microsoft.com/office/powerpoint/2010/main" val="286321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alanpedia.com/literary_terms/metonymy.html" TargetMode="External"/><Relationship Id="rId3" Type="http://schemas.openxmlformats.org/officeDocument/2006/relationships/hyperlink" Target="https://en.wikipedia.org/wiki/Cinema_of_the_United_States" TargetMode="External"/><Relationship Id="rId7" Type="http://schemas.openxmlformats.org/officeDocument/2006/relationships/hyperlink" Target="https://literaryterms.net/metonymy/" TargetMode="External"/><Relationship Id="rId2" Type="http://schemas.openxmlformats.org/officeDocument/2006/relationships/hyperlink" Target="https://examples.yourdictionary.com/examples-of-metonymy.html" TargetMode="External"/><Relationship Id="rId1" Type="http://schemas.openxmlformats.org/officeDocument/2006/relationships/slideLayout" Target="../slideLayouts/slideLayout2.xml"/><Relationship Id="rId6" Type="http://schemas.openxmlformats.org/officeDocument/2006/relationships/hyperlink" Target="https://www.masterclass.com/articles/what-is-metonymy#3-reasons-why-writers-use-metonymy" TargetMode="External"/><Relationship Id="rId5" Type="http://schemas.openxmlformats.org/officeDocument/2006/relationships/hyperlink" Target="https://smartblogger.com/metonymy-examples/" TargetMode="External"/><Relationship Id="rId4" Type="http://schemas.openxmlformats.org/officeDocument/2006/relationships/hyperlink" Target="https://www.independent.co.uk/voices/press-freedom-uk-mainstream-media-democracy-phone-hacking-leveson-a8321216.html" TargetMode="External"/><Relationship Id="rId9" Type="http://schemas.openxmlformats.org/officeDocument/2006/relationships/hyperlink" Target="https://www.dkfindout.com/us/more-find-out/special-events/how-is-british-crown-inherit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FF47FD-6F5B-4F9B-8C93-183EFF968836}"/>
              </a:ext>
            </a:extLst>
          </p:cNvPr>
          <p:cNvSpPr>
            <a:spLocks noGrp="1"/>
          </p:cNvSpPr>
          <p:nvPr>
            <p:ph type="ctrTitle"/>
          </p:nvPr>
        </p:nvSpPr>
        <p:spPr>
          <a:xfrm>
            <a:off x="631952" y="957193"/>
            <a:ext cx="7140448" cy="2611967"/>
          </a:xfrm>
        </p:spPr>
        <p:txBody>
          <a:bodyPr anchor="b">
            <a:normAutofit/>
          </a:bodyPr>
          <a:lstStyle/>
          <a:p>
            <a:pPr algn="l"/>
            <a:r>
              <a:rPr lang="es-ES" sz="5400" dirty="0" err="1">
                <a:cs typeface="Calibri Light"/>
              </a:rPr>
              <a:t>Metonymy</a:t>
            </a:r>
            <a:r>
              <a:rPr lang="es-ES" sz="5400" dirty="0">
                <a:cs typeface="Calibri Light"/>
              </a:rPr>
              <a:t> / </a:t>
            </a:r>
            <a:r>
              <a:rPr lang="es-ES" sz="5400" dirty="0" err="1">
                <a:cs typeface="Calibri Light"/>
              </a:rPr>
              <a:t>Synecdoche</a:t>
            </a:r>
            <a:endParaRPr lang="es-ES" sz="5400" dirty="0"/>
          </a:p>
        </p:txBody>
      </p:sp>
      <p:sp>
        <p:nvSpPr>
          <p:cNvPr id="3" name="Subtitle 2">
            <a:extLst>
              <a:ext uri="{FF2B5EF4-FFF2-40B4-BE49-F238E27FC236}">
                <a16:creationId xmlns:a16="http://schemas.microsoft.com/office/drawing/2014/main" id="{8F05A1DA-953E-4909-A706-16649D9D439E}"/>
              </a:ext>
            </a:extLst>
          </p:cNvPr>
          <p:cNvSpPr>
            <a:spLocks noGrp="1"/>
          </p:cNvSpPr>
          <p:nvPr>
            <p:ph type="subTitle" idx="1"/>
          </p:nvPr>
        </p:nvSpPr>
        <p:spPr>
          <a:xfrm>
            <a:off x="631952" y="3709458"/>
            <a:ext cx="4167376" cy="1155525"/>
          </a:xfrm>
        </p:spPr>
        <p:txBody>
          <a:bodyPr anchor="t">
            <a:normAutofit/>
          </a:bodyPr>
          <a:lstStyle/>
          <a:p>
            <a:pPr algn="l"/>
            <a:r>
              <a:rPr lang="es-ES" sz="2000" dirty="0" err="1"/>
              <a:t>By</a:t>
            </a:r>
            <a:r>
              <a:rPr lang="es-ES" sz="2000" dirty="0"/>
              <a:t>: David Gilaev &amp; Adam Silver </a:t>
            </a:r>
          </a:p>
        </p:txBody>
      </p:sp>
    </p:spTree>
    <p:extLst>
      <p:ext uri="{BB962C8B-B14F-4D97-AF65-F5344CB8AC3E}">
        <p14:creationId xmlns:p14="http://schemas.microsoft.com/office/powerpoint/2010/main" val="20404780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Report: Idaho could save money by building state prison | KBOI">
            <a:extLst>
              <a:ext uri="{FF2B5EF4-FFF2-40B4-BE49-F238E27FC236}">
                <a16:creationId xmlns:a16="http://schemas.microsoft.com/office/drawing/2014/main" id="{D0450247-3089-491B-8FD9-0C594AC453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B50E4A4-F3B0-4564-954A-04BC4D26F2FD}"/>
              </a:ext>
            </a:extLst>
          </p:cNvPr>
          <p:cNvSpPr>
            <a:spLocks noGrp="1"/>
          </p:cNvSpPr>
          <p:nvPr>
            <p:ph type="title"/>
          </p:nvPr>
        </p:nvSpPr>
        <p:spPr>
          <a:xfrm>
            <a:off x="709448" y="1913950"/>
            <a:ext cx="4204137" cy="1342754"/>
          </a:xfrm>
        </p:spPr>
        <p:txBody>
          <a:bodyPr>
            <a:normAutofit/>
          </a:bodyPr>
          <a:lstStyle/>
          <a:p>
            <a:pPr algn="ctr"/>
            <a:r>
              <a:rPr lang="en-CA" sz="3600" dirty="0"/>
              <a:t>Synecdoche Examples</a:t>
            </a:r>
          </a:p>
        </p:txBody>
      </p:sp>
      <p:cxnSp>
        <p:nvCxnSpPr>
          <p:cNvPr id="4104"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1FE415-14DB-4096-9AD4-384CB60653BA}"/>
              </a:ext>
            </a:extLst>
          </p:cNvPr>
          <p:cNvSpPr>
            <a:spLocks noGrp="1"/>
          </p:cNvSpPr>
          <p:nvPr>
            <p:ph idx="1"/>
          </p:nvPr>
        </p:nvSpPr>
        <p:spPr>
          <a:xfrm>
            <a:off x="611241" y="3601297"/>
            <a:ext cx="4593021" cy="2619839"/>
          </a:xfrm>
        </p:spPr>
        <p:txBody>
          <a:bodyPr anchor="ctr">
            <a:normAutofit/>
          </a:bodyPr>
          <a:lstStyle/>
          <a:p>
            <a:r>
              <a:rPr lang="en-CA" sz="1800" dirty="0"/>
              <a:t>“</a:t>
            </a:r>
            <a:r>
              <a:rPr lang="en-CA" sz="1800" dirty="0">
                <a:solidFill>
                  <a:srgbClr val="FF0000"/>
                </a:solidFill>
              </a:rPr>
              <a:t>The man </a:t>
            </a:r>
            <a:r>
              <a:rPr lang="en-CA" sz="1800" dirty="0"/>
              <a:t>was put in </a:t>
            </a:r>
            <a:r>
              <a:rPr lang="en-CA" sz="1800" b="1" u="sng" dirty="0">
                <a:solidFill>
                  <a:schemeClr val="accent1">
                    <a:lumMod val="75000"/>
                  </a:schemeClr>
                </a:solidFill>
              </a:rPr>
              <a:t>jail</a:t>
            </a:r>
            <a:r>
              <a:rPr lang="en-CA" sz="1800" dirty="0"/>
              <a:t> because he </a:t>
            </a:r>
            <a:r>
              <a:rPr lang="en-CA" sz="1800" dirty="0">
                <a:solidFill>
                  <a:srgbClr val="FF0000"/>
                </a:solidFill>
              </a:rPr>
              <a:t>robbed</a:t>
            </a:r>
            <a:r>
              <a:rPr lang="en-CA" sz="1800" dirty="0"/>
              <a:t> a bank.” </a:t>
            </a:r>
          </a:p>
          <a:p>
            <a:endParaRPr lang="en-CA" sz="1800" dirty="0"/>
          </a:p>
          <a:p>
            <a:r>
              <a:rPr lang="en-CA" sz="1800" dirty="0"/>
              <a:t>This sentence is essentially the same sentence as the last one, except we know more context as to where the man was put in. Being put, “behind bars” represents a part of a whole which in this case is a jail. </a:t>
            </a:r>
          </a:p>
          <a:p>
            <a:endParaRPr lang="en-CA" sz="1800" dirty="0"/>
          </a:p>
        </p:txBody>
      </p:sp>
    </p:spTree>
    <p:extLst>
      <p:ext uri="{BB962C8B-B14F-4D97-AF65-F5344CB8AC3E}">
        <p14:creationId xmlns:p14="http://schemas.microsoft.com/office/powerpoint/2010/main" val="194251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681C7D-74E1-428B-B090-8D9DBEDD2B8C}"/>
              </a:ext>
            </a:extLst>
          </p:cNvPr>
          <p:cNvSpPr>
            <a:spLocks noGrp="1"/>
          </p:cNvSpPr>
          <p:nvPr>
            <p:ph type="title"/>
          </p:nvPr>
        </p:nvSpPr>
        <p:spPr>
          <a:xfrm>
            <a:off x="833002" y="448253"/>
            <a:ext cx="10520702" cy="1325563"/>
          </a:xfrm>
        </p:spPr>
        <p:txBody>
          <a:bodyPr>
            <a:normAutofit/>
          </a:bodyPr>
          <a:lstStyle/>
          <a:p>
            <a:r>
              <a:rPr lang="en-CA" dirty="0"/>
              <a:t>Synecdoche Examples </a:t>
            </a:r>
          </a:p>
        </p:txBody>
      </p:sp>
      <p:sp>
        <p:nvSpPr>
          <p:cNvPr id="3" name="Content Placeholder 2">
            <a:extLst>
              <a:ext uri="{FF2B5EF4-FFF2-40B4-BE49-F238E27FC236}">
                <a16:creationId xmlns:a16="http://schemas.microsoft.com/office/drawing/2014/main" id="{D27C396F-AC6A-4856-A323-D99EC2B5D997}"/>
              </a:ext>
            </a:extLst>
          </p:cNvPr>
          <p:cNvSpPr>
            <a:spLocks noGrp="1"/>
          </p:cNvSpPr>
          <p:nvPr>
            <p:ph idx="1"/>
          </p:nvPr>
        </p:nvSpPr>
        <p:spPr>
          <a:xfrm>
            <a:off x="838200" y="2050218"/>
            <a:ext cx="4936067" cy="3985155"/>
          </a:xfrm>
        </p:spPr>
        <p:txBody>
          <a:bodyPr>
            <a:noAutofit/>
          </a:bodyPr>
          <a:lstStyle/>
          <a:p>
            <a:r>
              <a:rPr lang="en-CA" sz="1600" dirty="0"/>
              <a:t>Let’s look at a common phrase used when asking for help, and analyze it to see if it can be a synecdoche.</a:t>
            </a:r>
          </a:p>
          <a:p>
            <a:endParaRPr lang="en-CA" sz="1600" dirty="0"/>
          </a:p>
          <a:p>
            <a:r>
              <a:rPr lang="en-CA" sz="1600" dirty="0"/>
              <a:t>“</a:t>
            </a:r>
            <a:r>
              <a:rPr lang="en-CA" sz="1600" dirty="0">
                <a:solidFill>
                  <a:srgbClr val="FF0000"/>
                </a:solidFill>
              </a:rPr>
              <a:t>Lend</a:t>
            </a:r>
            <a:r>
              <a:rPr lang="en-CA" sz="1600" dirty="0"/>
              <a:t> me a </a:t>
            </a:r>
            <a:r>
              <a:rPr lang="en-CA" sz="1600" b="1" u="sng" dirty="0">
                <a:solidFill>
                  <a:schemeClr val="accent1">
                    <a:lumMod val="75000"/>
                  </a:schemeClr>
                </a:solidFill>
              </a:rPr>
              <a:t>hand</a:t>
            </a:r>
            <a:r>
              <a:rPr lang="en-CA" sz="1600" dirty="0"/>
              <a:t>.” </a:t>
            </a:r>
          </a:p>
          <a:p>
            <a:endParaRPr lang="en-CA" sz="1600" dirty="0"/>
          </a:p>
          <a:p>
            <a:r>
              <a:rPr lang="en-CA" sz="1600" dirty="0"/>
              <a:t>In this commonly used phrase, the person saying the phrase is asking for help by referring to the person’s hands specifically, although the person helping (in most cases), will end up using their entire body. </a:t>
            </a:r>
          </a:p>
          <a:p>
            <a:endParaRPr lang="en-CA" sz="1600" dirty="0"/>
          </a:p>
          <a:p>
            <a:r>
              <a:rPr lang="en-CA" sz="1600" dirty="0"/>
              <a:t>In relation to a synecdoche's importance, this phrase highlights the fact that even though our hands are part of our body, they are extremely useful which proves the importance of demonstrating individual parts, compared to the whole.   </a:t>
            </a:r>
          </a:p>
        </p:txBody>
      </p:sp>
      <p:pic>
        <p:nvPicPr>
          <p:cNvPr id="5122" name="Picture 2" descr="Can you lend me a hand ?">
            <a:extLst>
              <a:ext uri="{FF2B5EF4-FFF2-40B4-BE49-F238E27FC236}">
                <a16:creationId xmlns:a16="http://schemas.microsoft.com/office/drawing/2014/main" id="{898CA23E-2F79-40E9-A7E0-3B24EBCF23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2333396"/>
            <a:ext cx="4935970" cy="370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3158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90BE700-2E0C-4ADC-AABD-8ABB8E01F164}"/>
              </a:ext>
            </a:extLst>
          </p:cNvPr>
          <p:cNvSpPr>
            <a:spLocks noGrp="1"/>
          </p:cNvSpPr>
          <p:nvPr>
            <p:ph type="title"/>
          </p:nvPr>
        </p:nvSpPr>
        <p:spPr>
          <a:xfrm>
            <a:off x="838200" y="669925"/>
            <a:ext cx="4508946" cy="1325563"/>
          </a:xfrm>
        </p:spPr>
        <p:txBody>
          <a:bodyPr anchor="b">
            <a:normAutofit/>
          </a:bodyPr>
          <a:lstStyle/>
          <a:p>
            <a:pPr algn="r"/>
            <a:r>
              <a:rPr lang="en-CA" sz="2800">
                <a:solidFill>
                  <a:schemeClr val="bg1"/>
                </a:solidFill>
              </a:rPr>
              <a:t>Difference Between a Synecdoche and a Metonymy Example</a:t>
            </a:r>
          </a:p>
        </p:txBody>
      </p:sp>
      <p:cxnSp>
        <p:nvCxnSpPr>
          <p:cNvPr id="17"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6480FD-3C09-4E47-9A51-8E1A6157349B}"/>
              </a:ext>
            </a:extLst>
          </p:cNvPr>
          <p:cNvSpPr>
            <a:spLocks noGrp="1"/>
          </p:cNvSpPr>
          <p:nvPr>
            <p:ph idx="1"/>
          </p:nvPr>
        </p:nvSpPr>
        <p:spPr>
          <a:xfrm>
            <a:off x="1392667" y="2398957"/>
            <a:ext cx="9406666" cy="3526144"/>
          </a:xfrm>
        </p:spPr>
        <p:txBody>
          <a:bodyPr>
            <a:normAutofit/>
          </a:bodyPr>
          <a:lstStyle/>
          <a:p>
            <a:r>
              <a:rPr lang="en-CA" sz="1900" dirty="0">
                <a:solidFill>
                  <a:schemeClr val="bg1"/>
                </a:solidFill>
              </a:rPr>
              <a:t>Now that we’ve looked at two examples of sentences that include a synecdoche, let’s take a look at an example that seems like a synecdoche but actually isn’t. </a:t>
            </a:r>
          </a:p>
          <a:p>
            <a:endParaRPr lang="en-CA" sz="1900" dirty="0">
              <a:solidFill>
                <a:schemeClr val="bg1"/>
              </a:solidFill>
            </a:endParaRPr>
          </a:p>
          <a:p>
            <a:r>
              <a:rPr lang="en-CA" sz="1900" dirty="0">
                <a:solidFill>
                  <a:schemeClr val="bg1"/>
                </a:solidFill>
              </a:rPr>
              <a:t>“</a:t>
            </a:r>
            <a:r>
              <a:rPr lang="en-CA" sz="1900" dirty="0">
                <a:solidFill>
                  <a:srgbClr val="FF0000"/>
                </a:solidFill>
              </a:rPr>
              <a:t>Check out </a:t>
            </a:r>
            <a:r>
              <a:rPr lang="en-CA" sz="1900" dirty="0">
                <a:solidFill>
                  <a:schemeClr val="bg1"/>
                </a:solidFill>
              </a:rPr>
              <a:t>my new </a:t>
            </a:r>
            <a:r>
              <a:rPr lang="en-CA" sz="1900" b="1" u="sng" dirty="0">
                <a:solidFill>
                  <a:schemeClr val="accent1">
                    <a:lumMod val="75000"/>
                  </a:schemeClr>
                </a:solidFill>
              </a:rPr>
              <a:t>ride</a:t>
            </a:r>
            <a:r>
              <a:rPr lang="en-CA" sz="1900" dirty="0">
                <a:solidFill>
                  <a:schemeClr val="bg1"/>
                </a:solidFill>
              </a:rPr>
              <a:t>!”</a:t>
            </a:r>
          </a:p>
          <a:p>
            <a:endParaRPr lang="en-CA" sz="1900" dirty="0">
              <a:solidFill>
                <a:schemeClr val="bg1"/>
              </a:solidFill>
            </a:endParaRPr>
          </a:p>
          <a:p>
            <a:r>
              <a:rPr lang="en-CA" sz="1900" dirty="0">
                <a:solidFill>
                  <a:schemeClr val="bg1"/>
                </a:solidFill>
              </a:rPr>
              <a:t>In this phrase, we can assume that, “</a:t>
            </a:r>
            <a:r>
              <a:rPr lang="en-CA" sz="1900" dirty="0">
                <a:solidFill>
                  <a:schemeClr val="accent1">
                    <a:lumMod val="75000"/>
                  </a:schemeClr>
                </a:solidFill>
              </a:rPr>
              <a:t>ride</a:t>
            </a:r>
            <a:r>
              <a:rPr lang="en-CA" sz="1900" dirty="0">
                <a:solidFill>
                  <a:schemeClr val="bg1"/>
                </a:solidFill>
              </a:rPr>
              <a:t>” refers to a car. Although this is correct, this phrase does not have a synecdoche, it uses a metonymy. </a:t>
            </a:r>
          </a:p>
          <a:p>
            <a:endParaRPr lang="en-CA" sz="1900" dirty="0">
              <a:solidFill>
                <a:schemeClr val="bg1"/>
              </a:solidFill>
            </a:endParaRPr>
          </a:p>
          <a:p>
            <a:r>
              <a:rPr lang="en-CA" sz="1900" dirty="0">
                <a:solidFill>
                  <a:schemeClr val="bg1"/>
                </a:solidFill>
              </a:rPr>
              <a:t>As mentioned, a metonymy uses different words or meaning to relate to another word entirely, and a synecdoche uses parts of a whole to relate to it and vice versa. </a:t>
            </a:r>
          </a:p>
        </p:txBody>
      </p:sp>
      <p:sp>
        <p:nvSpPr>
          <p:cNvPr id="18"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85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9CE32DD-CC48-4FCF-98EE-894DD86FBE0A}"/>
              </a:ext>
            </a:extLst>
          </p:cNvPr>
          <p:cNvSpPr>
            <a:spLocks noGrp="1"/>
          </p:cNvSpPr>
          <p:nvPr>
            <p:ph type="title"/>
          </p:nvPr>
        </p:nvSpPr>
        <p:spPr>
          <a:xfrm>
            <a:off x="1047280" y="759805"/>
            <a:ext cx="10306520" cy="1325563"/>
          </a:xfrm>
        </p:spPr>
        <p:txBody>
          <a:bodyPr>
            <a:normAutofit/>
          </a:bodyPr>
          <a:lstStyle/>
          <a:p>
            <a:r>
              <a:rPr lang="en-CA" sz="4000">
                <a:solidFill>
                  <a:srgbClr val="FFFFFF"/>
                </a:solidFill>
              </a:rPr>
              <a:t>In Summary…</a:t>
            </a:r>
          </a:p>
        </p:txBody>
      </p:sp>
      <p:sp>
        <p:nvSpPr>
          <p:cNvPr id="3" name="Content Placeholder 2">
            <a:extLst>
              <a:ext uri="{FF2B5EF4-FFF2-40B4-BE49-F238E27FC236}">
                <a16:creationId xmlns:a16="http://schemas.microsoft.com/office/drawing/2014/main" id="{59E3E03B-F447-48B9-8D91-7427C195D4AF}"/>
              </a:ext>
            </a:extLst>
          </p:cNvPr>
          <p:cNvSpPr>
            <a:spLocks noGrp="1"/>
          </p:cNvSpPr>
          <p:nvPr>
            <p:ph idx="1"/>
          </p:nvPr>
        </p:nvSpPr>
        <p:spPr>
          <a:xfrm>
            <a:off x="1424904" y="2494450"/>
            <a:ext cx="4053545" cy="3563159"/>
          </a:xfrm>
        </p:spPr>
        <p:txBody>
          <a:bodyPr vert="horz" lIns="91440" tIns="45720" rIns="91440" bIns="45720" rtlCol="0" anchor="t">
            <a:normAutofit/>
          </a:bodyPr>
          <a:lstStyle/>
          <a:p>
            <a:r>
              <a:rPr lang="en-CA" sz="2000">
                <a:cs typeface="Calibri"/>
              </a:rPr>
              <a:t>To recap, a metonymy is </a:t>
            </a:r>
            <a:r>
              <a:rPr lang="en-CA" sz="2000">
                <a:ea typeface="+mn-lt"/>
                <a:cs typeface="+mn-lt"/>
              </a:rPr>
              <a:t>a figure of speech that consists of the use of the name of an object or concept with something similar to it rather than stating what it literally means.</a:t>
            </a:r>
          </a:p>
          <a:p>
            <a:r>
              <a:rPr lang="en-CA" sz="2000">
                <a:cs typeface="Calibri"/>
              </a:rPr>
              <a:t>Metonymies use symbols often, so having a gexneral knowledge of common symbols is helpful in finding metonymies in literature.</a:t>
            </a:r>
          </a:p>
          <a:p>
            <a:endParaRPr lang="en-CA" sz="2000">
              <a:cs typeface="Calibri"/>
            </a:endParaRPr>
          </a:p>
          <a:p>
            <a:endParaRPr lang="en-CA" sz="2000">
              <a:cs typeface="Calibri"/>
            </a:endParaRPr>
          </a:p>
        </p:txBody>
      </p:sp>
      <p:pic>
        <p:nvPicPr>
          <p:cNvPr id="4" name="Picture 4" descr="A picture containing text, candelabrum, crown jewels, table&#10;&#10;Description automatically generated">
            <a:extLst>
              <a:ext uri="{FF2B5EF4-FFF2-40B4-BE49-F238E27FC236}">
                <a16:creationId xmlns:a16="http://schemas.microsoft.com/office/drawing/2014/main" id="{A8855AAB-EEF3-4A85-4175-7325CD9DC068}"/>
              </a:ext>
            </a:extLst>
          </p:cNvPr>
          <p:cNvPicPr>
            <a:picLocks noChangeAspect="1"/>
          </p:cNvPicPr>
          <p:nvPr/>
        </p:nvPicPr>
        <p:blipFill>
          <a:blip r:embed="rId2"/>
          <a:stretch>
            <a:fillRect/>
          </a:stretch>
        </p:blipFill>
        <p:spPr>
          <a:xfrm>
            <a:off x="6098892" y="3013431"/>
            <a:ext cx="4802404" cy="2521261"/>
          </a:xfrm>
          <a:prstGeom prst="rect">
            <a:avLst/>
          </a:prstGeom>
        </p:spPr>
      </p:pic>
    </p:spTree>
    <p:extLst>
      <p:ext uri="{BB962C8B-B14F-4D97-AF65-F5344CB8AC3E}">
        <p14:creationId xmlns:p14="http://schemas.microsoft.com/office/powerpoint/2010/main" val="354810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237BC-4CE2-4518-B9F0-7C02968AF72F}"/>
              </a:ext>
            </a:extLst>
          </p:cNvPr>
          <p:cNvSpPr>
            <a:spLocks noGrp="1"/>
          </p:cNvSpPr>
          <p:nvPr>
            <p:ph type="title"/>
          </p:nvPr>
        </p:nvSpPr>
        <p:spPr>
          <a:xfrm>
            <a:off x="838201" y="345810"/>
            <a:ext cx="4960945" cy="1325563"/>
          </a:xfrm>
        </p:spPr>
        <p:txBody>
          <a:bodyPr>
            <a:normAutofit/>
          </a:bodyPr>
          <a:lstStyle/>
          <a:p>
            <a:r>
              <a:rPr lang="en-CA" dirty="0"/>
              <a:t>In Summary…</a:t>
            </a:r>
          </a:p>
        </p:txBody>
      </p:sp>
      <p:sp>
        <p:nvSpPr>
          <p:cNvPr id="3" name="Content Placeholder 2">
            <a:extLst>
              <a:ext uri="{FF2B5EF4-FFF2-40B4-BE49-F238E27FC236}">
                <a16:creationId xmlns:a16="http://schemas.microsoft.com/office/drawing/2014/main" id="{CB4D123C-82C6-4B50-8AA8-7FD4258BB889}"/>
              </a:ext>
            </a:extLst>
          </p:cNvPr>
          <p:cNvSpPr>
            <a:spLocks noGrp="1"/>
          </p:cNvSpPr>
          <p:nvPr>
            <p:ph idx="1"/>
          </p:nvPr>
        </p:nvSpPr>
        <p:spPr>
          <a:xfrm>
            <a:off x="838201" y="1825625"/>
            <a:ext cx="4933462" cy="4351338"/>
          </a:xfrm>
        </p:spPr>
        <p:txBody>
          <a:bodyPr>
            <a:normAutofit/>
          </a:bodyPr>
          <a:lstStyle/>
          <a:p>
            <a:r>
              <a:rPr lang="en-CA" sz="2400"/>
              <a:t>To sum things up, a synecdoche is used to reference a part of something to its whole, to highlight its significance and vice versa. </a:t>
            </a:r>
          </a:p>
          <a:p>
            <a:r>
              <a:rPr lang="en-CA" sz="2400"/>
              <a:t>Its important to remember to consider words in a sentence or phrase that may seem to lack context or something that possibly connects to another thing, contributing to its whole, or a whole referring to a part of its self. </a:t>
            </a:r>
          </a:p>
        </p:txBody>
      </p:sp>
      <p:pic>
        <p:nvPicPr>
          <p:cNvPr id="6148" name="Picture 4" descr="Why You Should Meditate on a Plane (and How to Do It) | Condé Nast Traveler">
            <a:extLst>
              <a:ext uri="{FF2B5EF4-FFF2-40B4-BE49-F238E27FC236}">
                <a16:creationId xmlns:a16="http://schemas.microsoft.com/office/drawing/2014/main" id="{DDE0DB8E-75DD-4FD5-A9BE-BDF1CC7CE5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47" r="3827" b="-2"/>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150" name="Picture 6" descr="Free Icon | Right arrow of straight thin line | Free arrow clipart, Vector  icons free, Black arrows">
            <a:extLst>
              <a:ext uri="{FF2B5EF4-FFF2-40B4-BE49-F238E27FC236}">
                <a16:creationId xmlns:a16="http://schemas.microsoft.com/office/drawing/2014/main" id="{8DF08875-742F-46FA-836F-6A1E412CF9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44" r="5" b="7292"/>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Closeup Of Airplane Wing Flying At Sunrise Stock Photo - Download Image Now  - iStock">
            <a:extLst>
              <a:ext uri="{FF2B5EF4-FFF2-40B4-BE49-F238E27FC236}">
                <a16:creationId xmlns:a16="http://schemas.microsoft.com/office/drawing/2014/main" id="{9A91BAE6-C9EF-456E-87C1-14024BAB67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548" r="30198" b="-3"/>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89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866B40-02DB-4DEE-8EF4-5664CCB07ACA}"/>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Thank You for Watching our Presentation! </a:t>
            </a:r>
          </a:p>
        </p:txBody>
      </p:sp>
    </p:spTree>
    <p:extLst>
      <p:ext uri="{BB962C8B-B14F-4D97-AF65-F5344CB8AC3E}">
        <p14:creationId xmlns:p14="http://schemas.microsoft.com/office/powerpoint/2010/main" val="24901898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85287-7DD1-4DA9-BC1B-4AFF89706C8D}"/>
              </a:ext>
            </a:extLst>
          </p:cNvPr>
          <p:cNvSpPr>
            <a:spLocks noGrp="1"/>
          </p:cNvSpPr>
          <p:nvPr>
            <p:ph type="title"/>
          </p:nvPr>
        </p:nvSpPr>
        <p:spPr>
          <a:xfrm>
            <a:off x="1156851" y="637762"/>
            <a:ext cx="9888496" cy="900131"/>
          </a:xfrm>
        </p:spPr>
        <p:txBody>
          <a:bodyPr anchor="t">
            <a:normAutofit/>
          </a:bodyPr>
          <a:lstStyle/>
          <a:p>
            <a:r>
              <a:rPr lang="en-CA" sz="4000">
                <a:solidFill>
                  <a:schemeClr val="bg1"/>
                </a:solidFill>
              </a:rPr>
              <a:t>Cites Used </a:t>
            </a:r>
          </a:p>
        </p:txBody>
      </p:sp>
      <p:sp>
        <p:nvSpPr>
          <p:cNvPr id="28" name="Rectangle 2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A99DDC-C967-4EAE-91AF-E9908C275A02}"/>
              </a:ext>
            </a:extLst>
          </p:cNvPr>
          <p:cNvSpPr>
            <a:spLocks noGrp="1"/>
          </p:cNvSpPr>
          <p:nvPr>
            <p:ph idx="1"/>
          </p:nvPr>
        </p:nvSpPr>
        <p:spPr>
          <a:xfrm>
            <a:off x="812648" y="1907042"/>
            <a:ext cx="9880893" cy="3959619"/>
          </a:xfrm>
        </p:spPr>
        <p:txBody>
          <a:bodyPr vert="horz" lIns="91440" tIns="45720" rIns="91440" bIns="45720" rtlCol="0" anchor="t">
            <a:normAutofit fontScale="25000" lnSpcReduction="20000"/>
          </a:bodyPr>
          <a:lstStyle/>
          <a:p>
            <a:pPr marL="0" indent="0">
              <a:buNone/>
            </a:pPr>
            <a:endParaRPr lang="en-CA" sz="600" dirty="0"/>
          </a:p>
          <a:p>
            <a:r>
              <a:rPr lang="en-CA" sz="3200" dirty="0">
                <a:effectLst/>
              </a:rPr>
              <a:t>“Boat Repairs.” </a:t>
            </a:r>
            <a:r>
              <a:rPr lang="en-CA" sz="3200" i="1" dirty="0">
                <a:effectLst/>
              </a:rPr>
              <a:t>Blue Water Marine - Engines, Stern Drives and Outboards Repairs</a:t>
            </a:r>
            <a:r>
              <a:rPr lang="en-CA" sz="3200" dirty="0">
                <a:effectLst/>
              </a:rPr>
              <a:t>, www.blue-water-marine.com/sterling_heights/sterling_heights_boat_repairs.htm. </a:t>
            </a:r>
          </a:p>
          <a:p>
            <a:r>
              <a:rPr lang="en-CA" sz="3200" dirty="0">
                <a:effectLst/>
              </a:rPr>
              <a:t>“Boats for Sale: Boat Buyer's Guide.” </a:t>
            </a:r>
            <a:r>
              <a:rPr lang="en-CA" sz="3200" i="1" dirty="0">
                <a:effectLst/>
              </a:rPr>
              <a:t>Boats for Sale : Boat Buyer's Guide</a:t>
            </a:r>
            <a:r>
              <a:rPr lang="en-CA" sz="3200" dirty="0">
                <a:effectLst/>
              </a:rPr>
              <a:t>, www.boats.com/boat-buyers-guide/. </a:t>
            </a:r>
          </a:p>
          <a:p>
            <a:r>
              <a:rPr lang="en-CA" sz="3200" dirty="0" err="1">
                <a:effectLst/>
              </a:rPr>
              <a:t>Hudiemm</a:t>
            </a:r>
            <a:r>
              <a:rPr lang="en-CA" sz="3200" dirty="0">
                <a:effectLst/>
              </a:rPr>
              <a:t>. “Close-up of Airplane Wing Flying at Sunrise.” </a:t>
            </a:r>
            <a:r>
              <a:rPr lang="en-CA" sz="3200" i="1" dirty="0" err="1">
                <a:effectLst/>
              </a:rPr>
              <a:t>IStock</a:t>
            </a:r>
            <a:r>
              <a:rPr lang="en-CA" sz="3200" dirty="0">
                <a:effectLst/>
              </a:rPr>
              <a:t>, www.istockphoto.com/photo/close-up-of-airplane-wing-flying-at-sunrise-gm1157137642-315635308. </a:t>
            </a:r>
          </a:p>
          <a:p>
            <a:r>
              <a:rPr lang="en-CA" sz="3200" dirty="0">
                <a:effectLst/>
              </a:rPr>
              <a:t>Joan, Rebekah. “Singer's Heavy Duty Sewing Machine Boasts Seamless Use.” </a:t>
            </a:r>
            <a:r>
              <a:rPr lang="en-CA" sz="3200" i="1" dirty="0">
                <a:effectLst/>
              </a:rPr>
              <a:t>The Spruce</a:t>
            </a:r>
            <a:r>
              <a:rPr lang="en-CA" sz="3200" dirty="0">
                <a:effectLst/>
              </a:rPr>
              <a:t>, The Spruce, 21 Aug. 2019, www.thespruce.com/singer-heavy-duty-4423-sewing-machine-review-4768230. </a:t>
            </a:r>
          </a:p>
          <a:p>
            <a:r>
              <a:rPr lang="en-CA" sz="3200" dirty="0">
                <a:effectLst/>
              </a:rPr>
              <a:t>Kianna. “Difference between Synecdoche and Metonymy.” </a:t>
            </a:r>
            <a:r>
              <a:rPr lang="en-CA" sz="3200" i="1" dirty="0">
                <a:effectLst/>
              </a:rPr>
              <a:t>Difference Between Similar Terms and Objects</a:t>
            </a:r>
            <a:r>
              <a:rPr lang="en-CA" sz="3200" dirty="0">
                <a:effectLst/>
              </a:rPr>
              <a:t>, 8 June 2016, www.differencebetween.net/language/difference-between-synecdoche-and-metonymy/%C2%A0. </a:t>
            </a:r>
          </a:p>
          <a:p>
            <a:r>
              <a:rPr lang="en-CA" sz="3200" dirty="0">
                <a:effectLst/>
              </a:rPr>
              <a:t>“Laws - Legal Information, Attorneys, Free Legal Forms, Statutes, Cases, Lawyers.” </a:t>
            </a:r>
            <a:r>
              <a:rPr lang="en-CA" sz="3200" i="1" dirty="0">
                <a:effectLst/>
              </a:rPr>
              <a:t>LAWS.com</a:t>
            </a:r>
            <a:r>
              <a:rPr lang="en-CA" sz="3200" dirty="0">
                <a:effectLst/>
              </a:rPr>
              <a:t>, 1 Aug. 2021, laws.com/penology/prison-cell/prison-bars%C2%A0. </a:t>
            </a:r>
          </a:p>
          <a:p>
            <a:r>
              <a:rPr lang="en-CA" sz="3200" dirty="0">
                <a:effectLst/>
              </a:rPr>
              <a:t>“Literary Devices and Literary Terms - the Complete List.” </a:t>
            </a:r>
            <a:r>
              <a:rPr lang="en-CA" sz="3200" i="1" dirty="0">
                <a:effectLst/>
              </a:rPr>
              <a:t>Literary Devices</a:t>
            </a:r>
            <a:r>
              <a:rPr lang="en-CA" sz="3200" dirty="0">
                <a:effectLst/>
              </a:rPr>
              <a:t>, 8 Aug. 2020, literarydevices.net/synecdoche/%C2%A0. </a:t>
            </a:r>
          </a:p>
          <a:p>
            <a:r>
              <a:rPr lang="en-CA" sz="3200" dirty="0">
                <a:effectLst/>
              </a:rPr>
              <a:t>Press, REBECCA BOONE Associated. “Report: Idaho Could Save Money by Building State Prison.” </a:t>
            </a:r>
            <a:r>
              <a:rPr lang="en-CA" sz="3200" i="1" dirty="0">
                <a:effectLst/>
              </a:rPr>
              <a:t>KBOI</a:t>
            </a:r>
            <a:r>
              <a:rPr lang="en-CA" sz="3200" dirty="0">
                <a:effectLst/>
              </a:rPr>
              <a:t>, KBOI, 29 Jan. 2020, idahonews.com/news/local/report-</a:t>
            </a:r>
            <a:r>
              <a:rPr lang="en-CA" sz="3200" dirty="0" err="1">
                <a:effectLst/>
              </a:rPr>
              <a:t>idaho</a:t>
            </a:r>
            <a:r>
              <a:rPr lang="en-CA" sz="3200" dirty="0">
                <a:effectLst/>
              </a:rPr>
              <a:t>-could-save-money-by-building-state-prison. </a:t>
            </a:r>
          </a:p>
          <a:p>
            <a:r>
              <a:rPr lang="en-CA" sz="3200" dirty="0">
                <a:effectLst/>
              </a:rPr>
              <a:t>“Sewing Machine.” </a:t>
            </a:r>
            <a:r>
              <a:rPr lang="en-CA" sz="3200" i="1" dirty="0">
                <a:effectLst/>
              </a:rPr>
              <a:t>Wikipedia</a:t>
            </a:r>
            <a:r>
              <a:rPr lang="en-CA" sz="3200" dirty="0">
                <a:effectLst/>
              </a:rPr>
              <a:t>, Wikimedia Foundation, 31 Mar. 2022, en.wikipedia.org/wiki/Sewing_machine%C2%A0. </a:t>
            </a:r>
          </a:p>
          <a:p>
            <a:r>
              <a:rPr lang="en-CA" sz="3200" dirty="0" err="1"/>
              <a:t>Shortslee</a:t>
            </a:r>
            <a:r>
              <a:rPr lang="en-CA" sz="3200" dirty="0" err="1">
                <a:ea typeface="+mn-lt"/>
                <a:cs typeface="+mn-lt"/>
              </a:rPr>
              <a:t>Betts</a:t>
            </a:r>
            <a:r>
              <a:rPr lang="en-CA" sz="3200" dirty="0">
                <a:ea typeface="+mn-lt"/>
                <a:cs typeface="+mn-lt"/>
              </a:rPr>
              <a:t>, Jennifer. “Examples of Metonymy: Understanding Its Meaning and Use.” </a:t>
            </a:r>
            <a:r>
              <a:rPr lang="en-CA" sz="3200" i="1" dirty="0">
                <a:ea typeface="+mn-lt"/>
                <a:cs typeface="+mn-lt"/>
              </a:rPr>
              <a:t>Examples</a:t>
            </a:r>
            <a:r>
              <a:rPr lang="en-CA" sz="3200" dirty="0">
                <a:ea typeface="+mn-lt"/>
                <a:cs typeface="+mn-lt"/>
              </a:rPr>
              <a:t>, </a:t>
            </a:r>
            <a:r>
              <a:rPr lang="en-CA" sz="3200" dirty="0">
                <a:ea typeface="+mn-lt"/>
                <a:cs typeface="+mn-lt"/>
                <a:hlinkClick r:id="rId2"/>
              </a:rPr>
              <a:t>https://examples.yourdictionary.com/examples-of-metonymy.html</a:t>
            </a:r>
            <a:r>
              <a:rPr lang="en-CA" sz="3200" dirty="0">
                <a:ea typeface="+mn-lt"/>
                <a:cs typeface="+mn-lt"/>
              </a:rPr>
              <a:t>. </a:t>
            </a:r>
          </a:p>
          <a:p>
            <a:r>
              <a:rPr lang="en-CA" sz="3200" dirty="0">
                <a:ea typeface="+mn-lt"/>
                <a:cs typeface="+mn-lt"/>
              </a:rPr>
              <a:t>“Cinema of the United States.” </a:t>
            </a:r>
            <a:r>
              <a:rPr lang="en-CA" sz="3200" i="1" dirty="0">
                <a:ea typeface="+mn-lt"/>
                <a:cs typeface="+mn-lt"/>
              </a:rPr>
              <a:t>Wikipedia</a:t>
            </a:r>
            <a:r>
              <a:rPr lang="en-CA" sz="3200" dirty="0">
                <a:ea typeface="+mn-lt"/>
                <a:cs typeface="+mn-lt"/>
              </a:rPr>
              <a:t>, Wikimedia Foundation, 26 Mar. 2022, </a:t>
            </a:r>
            <a:r>
              <a:rPr lang="en-CA" sz="3200" dirty="0">
                <a:ea typeface="+mn-lt"/>
                <a:cs typeface="+mn-lt"/>
                <a:hlinkClick r:id="rId3"/>
              </a:rPr>
              <a:t>https://en.wikipedia.org/wiki/Cinema_of_the_United_States</a:t>
            </a:r>
            <a:r>
              <a:rPr lang="en-CA" sz="3200" dirty="0">
                <a:ea typeface="+mn-lt"/>
                <a:cs typeface="+mn-lt"/>
              </a:rPr>
              <a:t>. </a:t>
            </a:r>
            <a:endParaRPr lang="en-CA" sz="3200" dirty="0"/>
          </a:p>
          <a:p>
            <a:r>
              <a:rPr lang="en-CA" sz="3200" dirty="0">
                <a:ea typeface="+mn-lt"/>
                <a:cs typeface="+mn-lt"/>
              </a:rPr>
              <a:t>“'The Freedom of the Press in the UK Has Declined Dramatically – Threatening the Basis of Our Democracy'.” </a:t>
            </a:r>
            <a:r>
              <a:rPr lang="en-CA" sz="3200" i="1" dirty="0">
                <a:ea typeface="+mn-lt"/>
                <a:cs typeface="+mn-lt"/>
              </a:rPr>
              <a:t>The Independent</a:t>
            </a:r>
            <a:r>
              <a:rPr lang="en-CA" sz="3200" dirty="0">
                <a:ea typeface="+mn-lt"/>
                <a:cs typeface="+mn-lt"/>
              </a:rPr>
              <a:t>, Independent Digital News and Media, 25 Apr. 2018, </a:t>
            </a:r>
            <a:r>
              <a:rPr lang="en-CA" sz="3200" dirty="0">
                <a:ea typeface="+mn-lt"/>
                <a:cs typeface="+mn-lt"/>
                <a:hlinkClick r:id="rId4"/>
              </a:rPr>
              <a:t>https://www.independent.co.uk/voices/press-freedom-uk-mainstream-media-democracy-phone-hacking-leveson-a8321216.html</a:t>
            </a:r>
            <a:r>
              <a:rPr lang="en-CA" sz="3200" dirty="0">
                <a:ea typeface="+mn-lt"/>
                <a:cs typeface="+mn-lt"/>
              </a:rPr>
              <a:t>. </a:t>
            </a:r>
            <a:endParaRPr lang="en-CA" sz="3200" dirty="0"/>
          </a:p>
          <a:p>
            <a:r>
              <a:rPr lang="en-CA" sz="3200" dirty="0">
                <a:ea typeface="+mn-lt"/>
                <a:cs typeface="+mn-lt"/>
              </a:rPr>
              <a:t>Malone, Tara, and About The Author Tara Malone Tara Malone is the content editor at the online education company </a:t>
            </a:r>
            <a:r>
              <a:rPr lang="en-CA" sz="3200" dirty="0" err="1">
                <a:ea typeface="+mn-lt"/>
                <a:cs typeface="+mn-lt"/>
              </a:rPr>
              <a:t>Mirasee</a:t>
            </a:r>
            <a:r>
              <a:rPr lang="en-CA" sz="3200" dirty="0">
                <a:ea typeface="+mn-lt"/>
                <a:cs typeface="+mn-lt"/>
              </a:rPr>
              <a:t> and specializes in creating online content for software. “20 Metonymy Examples That Will Sweep You off Your Feet.” </a:t>
            </a:r>
            <a:r>
              <a:rPr lang="en-CA" sz="3200" i="1" dirty="0">
                <a:ea typeface="+mn-lt"/>
                <a:cs typeface="+mn-lt"/>
              </a:rPr>
              <a:t>Smart Blogger</a:t>
            </a:r>
            <a:r>
              <a:rPr lang="en-CA" sz="3200" dirty="0">
                <a:ea typeface="+mn-lt"/>
                <a:cs typeface="+mn-lt"/>
              </a:rPr>
              <a:t>, 18 Oct. 2021, </a:t>
            </a:r>
            <a:r>
              <a:rPr lang="en-CA" sz="3200" dirty="0">
                <a:ea typeface="+mn-lt"/>
                <a:cs typeface="+mn-lt"/>
                <a:hlinkClick r:id="rId5"/>
              </a:rPr>
              <a:t>https://smartblogger.com/metonymy-examples/</a:t>
            </a:r>
            <a:r>
              <a:rPr lang="en-CA" sz="3200" dirty="0">
                <a:ea typeface="+mn-lt"/>
                <a:cs typeface="+mn-lt"/>
              </a:rPr>
              <a:t>. </a:t>
            </a:r>
            <a:endParaRPr lang="en-CA" sz="3200" dirty="0"/>
          </a:p>
          <a:p>
            <a:r>
              <a:rPr lang="en-CA" sz="3200" dirty="0">
                <a:ea typeface="+mn-lt"/>
                <a:cs typeface="+mn-lt"/>
              </a:rPr>
              <a:t>Malone, Tara, and About The Author Tara Malone Tara Malone is the content editor at the online education company </a:t>
            </a:r>
            <a:r>
              <a:rPr lang="en-CA" sz="3200" dirty="0" err="1">
                <a:ea typeface="+mn-lt"/>
                <a:cs typeface="+mn-lt"/>
              </a:rPr>
              <a:t>Mirasee</a:t>
            </a:r>
            <a:r>
              <a:rPr lang="en-CA" sz="3200" dirty="0">
                <a:ea typeface="+mn-lt"/>
                <a:cs typeface="+mn-lt"/>
              </a:rPr>
              <a:t> and specializes in creating online content for software. “20 Metonymy Examples That Will Sweep You off Your Feet.” </a:t>
            </a:r>
            <a:r>
              <a:rPr lang="en-CA" sz="3200" i="1" dirty="0">
                <a:ea typeface="+mn-lt"/>
                <a:cs typeface="+mn-lt"/>
              </a:rPr>
              <a:t>Smart Blogger</a:t>
            </a:r>
            <a:r>
              <a:rPr lang="en-CA" sz="3200" dirty="0">
                <a:ea typeface="+mn-lt"/>
                <a:cs typeface="+mn-lt"/>
              </a:rPr>
              <a:t>, 18 Oct. 2021, </a:t>
            </a:r>
            <a:r>
              <a:rPr lang="en-CA" sz="3200" dirty="0">
                <a:ea typeface="+mn-lt"/>
                <a:cs typeface="+mn-lt"/>
                <a:hlinkClick r:id="rId5"/>
              </a:rPr>
              <a:t>https://smartblogger.com/metonymy-examples/</a:t>
            </a:r>
            <a:r>
              <a:rPr lang="en-CA" sz="3200" dirty="0">
                <a:ea typeface="+mn-lt"/>
                <a:cs typeface="+mn-lt"/>
              </a:rPr>
              <a:t>. </a:t>
            </a:r>
            <a:endParaRPr lang="en-CA" sz="3200" dirty="0"/>
          </a:p>
          <a:p>
            <a:r>
              <a:rPr lang="en-CA" sz="3200" dirty="0" err="1">
                <a:ea typeface="+mn-lt"/>
                <a:cs typeface="+mn-lt"/>
              </a:rPr>
              <a:t>MasterClass</a:t>
            </a:r>
            <a:r>
              <a:rPr lang="en-CA" sz="3200" dirty="0">
                <a:ea typeface="+mn-lt"/>
                <a:cs typeface="+mn-lt"/>
              </a:rPr>
              <a:t>. “What Is Metonymy? Definition, Examples, and Uses of Metonymy in Writing - 2022.” </a:t>
            </a:r>
            <a:r>
              <a:rPr lang="en-CA" sz="3200" i="1" dirty="0" err="1">
                <a:ea typeface="+mn-lt"/>
                <a:cs typeface="+mn-lt"/>
              </a:rPr>
              <a:t>MasterClass</a:t>
            </a:r>
            <a:r>
              <a:rPr lang="en-CA" sz="3200" dirty="0">
                <a:ea typeface="+mn-lt"/>
                <a:cs typeface="+mn-lt"/>
              </a:rPr>
              <a:t>, </a:t>
            </a:r>
            <a:r>
              <a:rPr lang="en-CA" sz="3200" dirty="0" err="1">
                <a:ea typeface="+mn-lt"/>
                <a:cs typeface="+mn-lt"/>
              </a:rPr>
              <a:t>MasterClass</a:t>
            </a:r>
            <a:r>
              <a:rPr lang="en-CA" sz="3200" dirty="0">
                <a:ea typeface="+mn-lt"/>
                <a:cs typeface="+mn-lt"/>
              </a:rPr>
              <a:t>, 10 Sept. 2021, </a:t>
            </a:r>
            <a:r>
              <a:rPr lang="en-CA" sz="3200" dirty="0">
                <a:ea typeface="+mn-lt"/>
                <a:cs typeface="+mn-lt"/>
                <a:hlinkClick r:id="rId6"/>
              </a:rPr>
              <a:t>https://www.masterclass.com/articles/what-is-metonymy#3-reasons-why-writers-use-metonymy</a:t>
            </a:r>
            <a:r>
              <a:rPr lang="en-CA" sz="3200" dirty="0">
                <a:ea typeface="+mn-lt"/>
                <a:cs typeface="+mn-lt"/>
              </a:rPr>
              <a:t>. </a:t>
            </a:r>
            <a:endParaRPr lang="en-CA" sz="3200" dirty="0"/>
          </a:p>
          <a:p>
            <a:r>
              <a:rPr lang="en-CA" sz="3200" dirty="0">
                <a:ea typeface="+mn-lt"/>
                <a:cs typeface="+mn-lt"/>
              </a:rPr>
              <a:t>“Metonymy: Definition and Examples.” </a:t>
            </a:r>
            <a:r>
              <a:rPr lang="en-CA" sz="3200" i="1" dirty="0">
                <a:ea typeface="+mn-lt"/>
                <a:cs typeface="+mn-lt"/>
              </a:rPr>
              <a:t>Literary Terms</a:t>
            </a:r>
            <a:r>
              <a:rPr lang="en-CA" sz="3200" dirty="0">
                <a:ea typeface="+mn-lt"/>
                <a:cs typeface="+mn-lt"/>
              </a:rPr>
              <a:t>, 1 Oct. 2017, </a:t>
            </a:r>
            <a:r>
              <a:rPr lang="en-CA" sz="3200" dirty="0">
                <a:ea typeface="+mn-lt"/>
                <a:cs typeface="+mn-lt"/>
                <a:hlinkClick r:id="rId7"/>
              </a:rPr>
              <a:t>https://literaryterms.net/metonymy/</a:t>
            </a:r>
            <a:r>
              <a:rPr lang="en-CA" sz="3200" dirty="0">
                <a:ea typeface="+mn-lt"/>
                <a:cs typeface="+mn-lt"/>
              </a:rPr>
              <a:t>. </a:t>
            </a:r>
            <a:endParaRPr lang="en-CA" sz="3200" dirty="0"/>
          </a:p>
          <a:p>
            <a:r>
              <a:rPr lang="en-CA" sz="3200" dirty="0">
                <a:ea typeface="+mn-lt"/>
                <a:cs typeface="+mn-lt"/>
              </a:rPr>
              <a:t>Studio, </a:t>
            </a:r>
            <a:r>
              <a:rPr lang="en-CA" sz="3200" dirty="0" err="1">
                <a:ea typeface="+mn-lt"/>
                <a:cs typeface="+mn-lt"/>
              </a:rPr>
              <a:t>Saxtech</a:t>
            </a:r>
            <a:r>
              <a:rPr lang="en-CA" sz="3200" dirty="0">
                <a:ea typeface="+mn-lt"/>
                <a:cs typeface="+mn-lt"/>
              </a:rPr>
              <a:t>. </a:t>
            </a:r>
            <a:r>
              <a:rPr lang="en-CA" sz="3200" i="1" dirty="0">
                <a:ea typeface="+mn-lt"/>
                <a:cs typeface="+mn-lt"/>
              </a:rPr>
              <a:t>Metonymy</a:t>
            </a:r>
            <a:r>
              <a:rPr lang="en-CA" sz="3200" dirty="0">
                <a:ea typeface="+mn-lt"/>
                <a:cs typeface="+mn-lt"/>
              </a:rPr>
              <a:t>, </a:t>
            </a:r>
            <a:r>
              <a:rPr lang="en-CA" sz="3200" dirty="0">
                <a:ea typeface="+mn-lt"/>
                <a:cs typeface="+mn-lt"/>
                <a:hlinkClick r:id="rId8"/>
              </a:rPr>
              <a:t>https://www.alanpedia.com/literary_terms/metonymy.html</a:t>
            </a:r>
            <a:r>
              <a:rPr lang="en-CA" sz="3200" dirty="0">
                <a:ea typeface="+mn-lt"/>
                <a:cs typeface="+mn-lt"/>
              </a:rPr>
              <a:t>. </a:t>
            </a:r>
            <a:endParaRPr lang="en-CA" sz="3200" dirty="0"/>
          </a:p>
          <a:p>
            <a:r>
              <a:rPr lang="en-CA" sz="3200" dirty="0" err="1"/>
              <a:t>ve</a:t>
            </a:r>
            <a:r>
              <a:rPr lang="en-CA" sz="3200" dirty="0">
                <a:effectLst/>
              </a:rPr>
              <a:t>, Cassie. “How to Meditate on a Plane (Everyone's Doing It).” </a:t>
            </a:r>
            <a:r>
              <a:rPr lang="en-CA" sz="3200" i="1" dirty="0">
                <a:effectLst/>
              </a:rPr>
              <a:t>Condé Nast Traveler</a:t>
            </a:r>
            <a:r>
              <a:rPr lang="en-CA" sz="3200" dirty="0">
                <a:effectLst/>
              </a:rPr>
              <a:t>, Condé Nast Traveler, 27 Oct. 2016, www.cntraveler.com/story/why-you-should-meditate-on-a-plane-and-how-to-do-it.</a:t>
            </a:r>
            <a:r>
              <a:rPr lang="en-CA" sz="3200" dirty="0"/>
              <a:t> </a:t>
            </a:r>
          </a:p>
          <a:p>
            <a:r>
              <a:rPr lang="en-CA" sz="3200" dirty="0">
                <a:effectLst/>
              </a:rPr>
              <a:t>“Synecdoche: Definition and Examples.” </a:t>
            </a:r>
            <a:r>
              <a:rPr lang="en-CA" sz="3200" i="1" dirty="0">
                <a:effectLst/>
              </a:rPr>
              <a:t>Literary Terms</a:t>
            </a:r>
            <a:r>
              <a:rPr lang="en-CA" sz="3200" dirty="0">
                <a:effectLst/>
              </a:rPr>
              <a:t>, 15 Sept. 2017, literaryterms.net/synecdoche/#:~:text=Synecdoches%20allow%20speakers%20to%20emphasize,the%20whole%20and%20vice%20versa. </a:t>
            </a:r>
          </a:p>
          <a:p>
            <a:r>
              <a:rPr lang="en-CA" sz="3200" i="1" dirty="0">
                <a:effectLst/>
              </a:rPr>
              <a:t>Through Their Eyes - Ceylon Today</a:t>
            </a:r>
            <a:r>
              <a:rPr lang="en-CA" sz="3200" dirty="0">
                <a:effectLst/>
              </a:rPr>
              <a:t>. ceylontoday.lk/features-more/5101. </a:t>
            </a:r>
          </a:p>
          <a:p>
            <a:r>
              <a:rPr lang="en-CA" sz="3200" dirty="0">
                <a:ea typeface="+mn-lt"/>
                <a:cs typeface="+mn-lt"/>
              </a:rPr>
              <a:t>“Fun Facts for Kids on Animals, Earth, History and More!” </a:t>
            </a:r>
            <a:r>
              <a:rPr lang="en-CA" sz="3200" i="1" dirty="0">
                <a:ea typeface="+mn-lt"/>
                <a:cs typeface="+mn-lt"/>
              </a:rPr>
              <a:t>DK Find Out!</a:t>
            </a:r>
            <a:r>
              <a:rPr lang="en-CA" sz="3200" dirty="0">
                <a:ea typeface="+mn-lt"/>
                <a:cs typeface="+mn-lt"/>
              </a:rPr>
              <a:t>, </a:t>
            </a:r>
            <a:r>
              <a:rPr lang="en-CA" sz="3200" dirty="0">
                <a:ea typeface="+mn-lt"/>
                <a:cs typeface="+mn-lt"/>
                <a:hlinkClick r:id="rId9"/>
              </a:rPr>
              <a:t>https://www.dkfindout.com/us/more-find-out/special-events/how-is-british-crown-inherited/</a:t>
            </a:r>
            <a:r>
              <a:rPr lang="en-CA" sz="3200" dirty="0">
                <a:ea typeface="+mn-lt"/>
                <a:cs typeface="+mn-lt"/>
              </a:rPr>
              <a:t>. </a:t>
            </a:r>
            <a:endParaRPr lang="en-CA" sz="3200" dirty="0">
              <a:cs typeface="Calibri"/>
            </a:endParaRPr>
          </a:p>
          <a:p>
            <a:endParaRPr lang="en-CA" sz="3200" dirty="0">
              <a:cs typeface="Calibri"/>
            </a:endParaRPr>
          </a:p>
          <a:p>
            <a:endParaRPr lang="en-CA" sz="2500" dirty="0">
              <a:ea typeface="+mn-lt"/>
              <a:cs typeface="+mn-lt"/>
            </a:endParaRPr>
          </a:p>
          <a:p>
            <a:endParaRPr lang="en-CA" sz="2500" dirty="0">
              <a:cs typeface="Calibri"/>
            </a:endParaRPr>
          </a:p>
          <a:p>
            <a:endParaRPr lang="en-CA" sz="1500" dirty="0">
              <a:ea typeface="+mn-lt"/>
              <a:cs typeface="+mn-lt"/>
            </a:endParaRPr>
          </a:p>
          <a:p>
            <a:endParaRPr lang="en-CA" sz="1500" dirty="0">
              <a:cs typeface="Calibri"/>
            </a:endParaRPr>
          </a:p>
          <a:p>
            <a:endParaRPr lang="en-CA" sz="600" dirty="0">
              <a:cs typeface="Calibri"/>
            </a:endParaRPr>
          </a:p>
          <a:p>
            <a:endParaRPr lang="en-CA" sz="600" dirty="0">
              <a:cs typeface="Calibri"/>
            </a:endParaRPr>
          </a:p>
          <a:p>
            <a:endParaRPr lang="en-CA" sz="600" dirty="0">
              <a:cs typeface="Calibri"/>
            </a:endParaRPr>
          </a:p>
          <a:p>
            <a:endParaRPr lang="en-CA" sz="600" dirty="0">
              <a:cs typeface="Calibri"/>
            </a:endParaRPr>
          </a:p>
        </p:txBody>
      </p:sp>
    </p:spTree>
    <p:extLst>
      <p:ext uri="{BB962C8B-B14F-4D97-AF65-F5344CB8AC3E}">
        <p14:creationId xmlns:p14="http://schemas.microsoft.com/office/powerpoint/2010/main" val="355065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4724-F0F1-35D1-9048-D9F401D69D80}"/>
              </a:ext>
            </a:extLst>
          </p:cNvPr>
          <p:cNvSpPr>
            <a:spLocks noGrp="1"/>
          </p:cNvSpPr>
          <p:nvPr>
            <p:ph type="title"/>
          </p:nvPr>
        </p:nvSpPr>
        <p:spPr/>
        <p:txBody>
          <a:bodyPr/>
          <a:lstStyle/>
          <a:p>
            <a:r>
              <a:rPr lang="en-US">
                <a:cs typeface="Calibri Light"/>
              </a:rPr>
              <a:t>What is a Metonymy?</a:t>
            </a:r>
            <a:endParaRPr lang="en-US"/>
          </a:p>
        </p:txBody>
      </p:sp>
      <p:sp>
        <p:nvSpPr>
          <p:cNvPr id="3" name="Content Placeholder 2">
            <a:extLst>
              <a:ext uri="{FF2B5EF4-FFF2-40B4-BE49-F238E27FC236}">
                <a16:creationId xmlns:a16="http://schemas.microsoft.com/office/drawing/2014/main" id="{301C58C2-E84E-3E62-2384-063BFA32A1DB}"/>
              </a:ext>
            </a:extLst>
          </p:cNvPr>
          <p:cNvSpPr>
            <a:spLocks noGrp="1"/>
          </p:cNvSpPr>
          <p:nvPr>
            <p:ph idx="1"/>
          </p:nvPr>
        </p:nvSpPr>
        <p:spPr/>
        <p:txBody>
          <a:bodyPr vert="horz" lIns="91440" tIns="45720" rIns="91440" bIns="45720" rtlCol="0" anchor="t">
            <a:normAutofit/>
          </a:bodyPr>
          <a:lstStyle/>
          <a:p>
            <a:r>
              <a:rPr lang="en-US">
                <a:cs typeface="Calibri"/>
              </a:rPr>
              <a:t>Metonymy is a figure of speech in which it is a way of replacing an object or idea with something related to it instead of stating what is actually meant.</a:t>
            </a:r>
          </a:p>
          <a:p>
            <a:endParaRPr lang="en-US">
              <a:cs typeface="Calibri"/>
            </a:endParaRPr>
          </a:p>
          <a:p>
            <a:r>
              <a:rPr lang="en-US">
                <a:cs typeface="Calibri"/>
              </a:rPr>
              <a:t>A metonymy and a metaphor are quite similar but not the same thing. A metonymy </a:t>
            </a:r>
            <a:r>
              <a:rPr lang="en-US" u="sng">
                <a:solidFill>
                  <a:schemeClr val="accent1"/>
                </a:solidFill>
                <a:cs typeface="Calibri"/>
              </a:rPr>
              <a:t>associates</a:t>
            </a:r>
            <a:r>
              <a:rPr lang="en-US">
                <a:cs typeface="Calibri"/>
              </a:rPr>
              <a:t> the qualities of one word or phrase with another word. A metaphor, however, </a:t>
            </a:r>
            <a:r>
              <a:rPr lang="en-US" u="sng">
                <a:solidFill>
                  <a:srgbClr val="FF0000"/>
                </a:solidFill>
                <a:cs typeface="Calibri"/>
              </a:rPr>
              <a:t>substitutes</a:t>
            </a:r>
            <a:r>
              <a:rPr lang="en-US">
                <a:cs typeface="Calibri"/>
              </a:rPr>
              <a:t> a word or phrase with another word or phrase.</a:t>
            </a:r>
          </a:p>
          <a:p>
            <a:endParaRPr lang="en-US">
              <a:cs typeface="Calibri"/>
            </a:endParaRPr>
          </a:p>
          <a:p>
            <a:endParaRPr lang="en-US">
              <a:cs typeface="Calibri"/>
            </a:endParaRPr>
          </a:p>
        </p:txBody>
      </p:sp>
    </p:spTree>
    <p:extLst>
      <p:ext uri="{BB962C8B-B14F-4D97-AF65-F5344CB8AC3E}">
        <p14:creationId xmlns:p14="http://schemas.microsoft.com/office/powerpoint/2010/main" val="231395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0FDFD2-19AF-4124-A49A-BAC0929B1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24ACD-8DE8-D510-D761-6EBA16C6BB3E}"/>
              </a:ext>
            </a:extLst>
          </p:cNvPr>
          <p:cNvSpPr>
            <a:spLocks noGrp="1"/>
          </p:cNvSpPr>
          <p:nvPr>
            <p:ph type="title"/>
          </p:nvPr>
        </p:nvSpPr>
        <p:spPr>
          <a:xfrm>
            <a:off x="6981825" y="1641752"/>
            <a:ext cx="4391024" cy="1323439"/>
          </a:xfrm>
        </p:spPr>
        <p:txBody>
          <a:bodyPr anchor="t">
            <a:normAutofit/>
          </a:bodyPr>
          <a:lstStyle/>
          <a:p>
            <a:r>
              <a:rPr lang="en-US" sz="4000">
                <a:solidFill>
                  <a:schemeClr val="bg1"/>
                </a:solidFill>
                <a:cs typeface="Calibri Light"/>
              </a:rPr>
              <a:t>Metonymy Examples</a:t>
            </a:r>
            <a:endParaRPr lang="en-US" sz="4000">
              <a:solidFill>
                <a:schemeClr val="bg1"/>
              </a:solidFill>
            </a:endParaRPr>
          </a:p>
        </p:txBody>
      </p:sp>
      <p:pic>
        <p:nvPicPr>
          <p:cNvPr id="4" name="Picture 4">
            <a:extLst>
              <a:ext uri="{FF2B5EF4-FFF2-40B4-BE49-F238E27FC236}">
                <a16:creationId xmlns:a16="http://schemas.microsoft.com/office/drawing/2014/main" id="{0190E600-1A19-63CE-F11B-615A76ADDA6F}"/>
              </a:ext>
            </a:extLst>
          </p:cNvPr>
          <p:cNvPicPr>
            <a:picLocks noChangeAspect="1"/>
          </p:cNvPicPr>
          <p:nvPr/>
        </p:nvPicPr>
        <p:blipFill rotWithShape="1">
          <a:blip r:embed="rId2"/>
          <a:srcRect t="6350" r="1" b="6040"/>
          <a:stretch/>
        </p:blipFill>
        <p:spPr>
          <a:xfrm>
            <a:off x="20" y="1"/>
            <a:ext cx="6088360" cy="3333749"/>
          </a:xfrm>
          <a:custGeom>
            <a:avLst/>
            <a:gdLst/>
            <a:ahLst/>
            <a:cxnLst/>
            <a:rect l="l" t="t" r="r" b="b"/>
            <a:pathLst>
              <a:path w="6088380" h="3333749">
                <a:moveTo>
                  <a:pt x="0" y="0"/>
                </a:moveTo>
                <a:lnTo>
                  <a:pt x="6088380" y="0"/>
                </a:lnTo>
                <a:lnTo>
                  <a:pt x="6088380" y="2202180"/>
                </a:lnTo>
                <a:lnTo>
                  <a:pt x="5913795" y="3333749"/>
                </a:lnTo>
                <a:lnTo>
                  <a:pt x="0" y="3333749"/>
                </a:lnTo>
                <a:close/>
              </a:path>
            </a:pathLst>
          </a:custGeom>
        </p:spPr>
      </p:pic>
      <p:pic>
        <p:nvPicPr>
          <p:cNvPr id="5" name="Picture 5" descr="A picture containing text, newspaper&#10;&#10;Description automatically generated">
            <a:extLst>
              <a:ext uri="{FF2B5EF4-FFF2-40B4-BE49-F238E27FC236}">
                <a16:creationId xmlns:a16="http://schemas.microsoft.com/office/drawing/2014/main" id="{4432D5DE-8C72-46E6-A898-14BD316A0956}"/>
              </a:ext>
            </a:extLst>
          </p:cNvPr>
          <p:cNvPicPr>
            <a:picLocks noChangeAspect="1"/>
          </p:cNvPicPr>
          <p:nvPr/>
        </p:nvPicPr>
        <p:blipFill rotWithShape="1">
          <a:blip r:embed="rId3"/>
          <a:srcRect t="16564" r="1" b="10428"/>
          <a:stretch/>
        </p:blipFill>
        <p:spPr>
          <a:xfrm>
            <a:off x="20" y="3524252"/>
            <a:ext cx="6088360" cy="3333748"/>
          </a:xfrm>
          <a:custGeom>
            <a:avLst/>
            <a:gdLst/>
            <a:ahLst/>
            <a:cxnLst/>
            <a:rect l="l" t="t" r="r" b="b"/>
            <a:pathLst>
              <a:path w="6088380" h="3333748">
                <a:moveTo>
                  <a:pt x="0" y="0"/>
                </a:moveTo>
                <a:lnTo>
                  <a:pt x="5884403" y="0"/>
                </a:lnTo>
                <a:lnTo>
                  <a:pt x="5882640" y="11428"/>
                </a:lnTo>
                <a:lnTo>
                  <a:pt x="5562600" y="1931668"/>
                </a:lnTo>
                <a:lnTo>
                  <a:pt x="6088380" y="3333748"/>
                </a:lnTo>
                <a:lnTo>
                  <a:pt x="0" y="3333748"/>
                </a:lnTo>
                <a:close/>
              </a:path>
            </a:pathLst>
          </a:custGeom>
        </p:spPr>
      </p:pic>
      <p:grpSp>
        <p:nvGrpSpPr>
          <p:cNvPr id="12" name="Group 11">
            <a:extLst>
              <a:ext uri="{FF2B5EF4-FFF2-40B4-BE49-F238E27FC236}">
                <a16:creationId xmlns:a16="http://schemas.microsoft.com/office/drawing/2014/main" id="{7F6F6FC6-9A5F-4E14-8105-15D94914A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70" y="544"/>
            <a:ext cx="874716" cy="6857455"/>
            <a:chOff x="5395370" y="544"/>
            <a:chExt cx="874716" cy="6857455"/>
          </a:xfrm>
        </p:grpSpPr>
        <p:sp>
          <p:nvSpPr>
            <p:cNvPr id="13" name="Freeform: Shape 12">
              <a:extLst>
                <a:ext uri="{FF2B5EF4-FFF2-40B4-BE49-F238E27FC236}">
                  <a16:creationId xmlns:a16="http://schemas.microsoft.com/office/drawing/2014/main" id="{2DCFA6DA-C89C-4BD9-A659-4E35D789B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68AC5BD-C02C-4D96-813D-3C9ABB388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9B9C9E2-68CC-3AF3-3BFB-1DCECB1C1E19}"/>
              </a:ext>
            </a:extLst>
          </p:cNvPr>
          <p:cNvSpPr>
            <a:spLocks noGrp="1"/>
          </p:cNvSpPr>
          <p:nvPr>
            <p:ph idx="1"/>
          </p:nvPr>
        </p:nvSpPr>
        <p:spPr>
          <a:xfrm>
            <a:off x="6981826" y="3146400"/>
            <a:ext cx="4391024" cy="2682000"/>
          </a:xfrm>
        </p:spPr>
        <p:txBody>
          <a:bodyPr vert="horz" lIns="91440" tIns="45720" rIns="91440" bIns="45720" rtlCol="0">
            <a:normAutofit/>
          </a:bodyPr>
          <a:lstStyle/>
          <a:p>
            <a:r>
              <a:rPr lang="en-US" sz="1500">
                <a:solidFill>
                  <a:schemeClr val="bg1">
                    <a:alpha val="80000"/>
                  </a:schemeClr>
                </a:solidFill>
                <a:cs typeface="Calibri"/>
              </a:rPr>
              <a:t>"Hollywood" refers to the entire film industry, this includes producers, actors, and film makers. In reality, Hollywood is a district in Los Angeles, but it's become very synonymous with the movies, making it a Metonymy. </a:t>
            </a:r>
            <a:endParaRPr lang="en-US" sz="1500">
              <a:solidFill>
                <a:schemeClr val="bg1">
                  <a:alpha val="80000"/>
                </a:schemeClr>
              </a:solidFill>
            </a:endParaRPr>
          </a:p>
          <a:p>
            <a:r>
              <a:rPr lang="en-US" sz="1500">
                <a:solidFill>
                  <a:schemeClr val="bg1">
                    <a:alpha val="80000"/>
                  </a:schemeClr>
                </a:solidFill>
                <a:cs typeface="Calibri"/>
              </a:rPr>
              <a:t>"The press" refers to the news media, this includes newspapers, broadcasted news, and the internet. However, the literal meaning of "the press" is printing press, which is a mechanical device for applying pressure to an inked surface.</a:t>
            </a:r>
          </a:p>
          <a:p>
            <a:endParaRPr lang="en-US" sz="1500">
              <a:solidFill>
                <a:schemeClr val="bg1">
                  <a:alpha val="80000"/>
                </a:schemeClr>
              </a:solidFill>
              <a:cs typeface="Calibri"/>
            </a:endParaRPr>
          </a:p>
          <a:p>
            <a:endParaRPr lang="en-US" sz="1500">
              <a:solidFill>
                <a:schemeClr val="bg1">
                  <a:alpha val="80000"/>
                </a:schemeClr>
              </a:solidFill>
              <a:cs typeface="Calibri"/>
            </a:endParaRPr>
          </a:p>
          <a:p>
            <a:endParaRPr lang="en-US" sz="1500">
              <a:solidFill>
                <a:schemeClr val="bg1">
                  <a:alpha val="80000"/>
                </a:schemeClr>
              </a:solidFill>
              <a:cs typeface="Calibri"/>
            </a:endParaRPr>
          </a:p>
        </p:txBody>
      </p:sp>
    </p:spTree>
    <p:extLst>
      <p:ext uri="{BB962C8B-B14F-4D97-AF65-F5344CB8AC3E}">
        <p14:creationId xmlns:p14="http://schemas.microsoft.com/office/powerpoint/2010/main" val="396241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A96E-F8FB-4D4A-A329-5792D31F2D94}"/>
              </a:ext>
            </a:extLst>
          </p:cNvPr>
          <p:cNvSpPr>
            <a:spLocks noGrp="1"/>
          </p:cNvSpPr>
          <p:nvPr>
            <p:ph type="title"/>
          </p:nvPr>
        </p:nvSpPr>
        <p:spPr/>
        <p:txBody>
          <a:bodyPr/>
          <a:lstStyle/>
          <a:p>
            <a:r>
              <a:rPr lang="en-US">
                <a:cs typeface="Calibri Light"/>
              </a:rPr>
              <a:t>Examples of Metonymies  </a:t>
            </a:r>
          </a:p>
        </p:txBody>
      </p:sp>
      <p:sp>
        <p:nvSpPr>
          <p:cNvPr id="3" name="Content Placeholder 2">
            <a:extLst>
              <a:ext uri="{FF2B5EF4-FFF2-40B4-BE49-F238E27FC236}">
                <a16:creationId xmlns:a16="http://schemas.microsoft.com/office/drawing/2014/main" id="{4CDE9FDA-6C83-4731-B4B0-98D74FF59921}"/>
              </a:ext>
            </a:extLst>
          </p:cNvPr>
          <p:cNvSpPr>
            <a:spLocks noGrp="1"/>
          </p:cNvSpPr>
          <p:nvPr>
            <p:ph idx="1"/>
          </p:nvPr>
        </p:nvSpPr>
        <p:spPr/>
        <p:txBody>
          <a:bodyPr vert="horz" lIns="91440" tIns="45720" rIns="91440" bIns="45720" rtlCol="0" anchor="t">
            <a:normAutofit/>
          </a:bodyPr>
          <a:lstStyle/>
          <a:p>
            <a:r>
              <a:rPr lang="en-CA" dirty="0">
                <a:cs typeface="Calibri"/>
              </a:rPr>
              <a:t>Julius Caesar by William Shakespeare: </a:t>
            </a:r>
            <a:r>
              <a:rPr lang="en-CA" dirty="0">
                <a:solidFill>
                  <a:srgbClr val="FF0000"/>
                </a:solidFill>
                <a:cs typeface="Calibri"/>
              </a:rPr>
              <a:t>"Friends, Romans, countrymen, lend me your </a:t>
            </a:r>
            <a:r>
              <a:rPr lang="en-CA" u="sng" dirty="0">
                <a:solidFill>
                  <a:srgbClr val="0070C0"/>
                </a:solidFill>
                <a:cs typeface="Calibri"/>
              </a:rPr>
              <a:t>ears</a:t>
            </a:r>
            <a:r>
              <a:rPr lang="en-CA" dirty="0">
                <a:solidFill>
                  <a:srgbClr val="FF0000"/>
                </a:solidFill>
                <a:cs typeface="Calibri"/>
              </a:rPr>
              <a:t>;" </a:t>
            </a:r>
            <a:r>
              <a:rPr lang="en-CA" dirty="0">
                <a:ea typeface="+mn-lt"/>
                <a:cs typeface="+mn-lt"/>
              </a:rPr>
              <a:t>the ability to listen is represented by "ears" in William Shakespeare's play. Shakespeare is not urging that everyone should cut off their ears; rather, he is asking that everybody pay attention.</a:t>
            </a:r>
          </a:p>
          <a:p>
            <a:r>
              <a:rPr lang="en-CA">
                <a:ea typeface="+mn-lt"/>
                <a:cs typeface="+mn-lt"/>
              </a:rPr>
              <a:t>"Okay everyone, let's do a </a:t>
            </a:r>
            <a:r>
              <a:rPr lang="en-CA" u="sng">
                <a:solidFill>
                  <a:schemeClr val="accent1"/>
                </a:solidFill>
                <a:ea typeface="+mn-lt"/>
                <a:cs typeface="+mn-lt"/>
              </a:rPr>
              <a:t>head count</a:t>
            </a:r>
            <a:r>
              <a:rPr lang="en-CA">
                <a:ea typeface="+mn-lt"/>
                <a:cs typeface="+mn-lt"/>
              </a:rPr>
              <a:t>." A head count is when somebody determines the number of people in a particular place. This is also a synecdoche too since head is a part of a person.</a:t>
            </a:r>
            <a:endParaRPr lang="en-CA" dirty="0">
              <a:ea typeface="+mn-lt"/>
              <a:cs typeface="+mn-lt"/>
            </a:endParaRPr>
          </a:p>
          <a:p>
            <a:endParaRPr lang="en-CA" dirty="0">
              <a:ea typeface="+mn-lt"/>
              <a:cs typeface="+mn-lt"/>
            </a:endParaRPr>
          </a:p>
          <a:p>
            <a:endParaRPr lang="en-CA">
              <a:ea typeface="+mn-lt"/>
              <a:cs typeface="+mn-lt"/>
            </a:endParaRPr>
          </a:p>
          <a:p>
            <a:endParaRPr lang="en-CA">
              <a:ea typeface="+mn-lt"/>
              <a:cs typeface="+mn-lt"/>
            </a:endParaRPr>
          </a:p>
        </p:txBody>
      </p:sp>
    </p:spTree>
    <p:extLst>
      <p:ext uri="{BB962C8B-B14F-4D97-AF65-F5344CB8AC3E}">
        <p14:creationId xmlns:p14="http://schemas.microsoft.com/office/powerpoint/2010/main" val="64723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8655-E577-28E6-4447-736247FEE4B8}"/>
              </a:ext>
            </a:extLst>
          </p:cNvPr>
          <p:cNvSpPr>
            <a:spLocks noGrp="1"/>
          </p:cNvSpPr>
          <p:nvPr>
            <p:ph type="title"/>
          </p:nvPr>
        </p:nvSpPr>
        <p:spPr/>
        <p:txBody>
          <a:bodyPr/>
          <a:lstStyle/>
          <a:p>
            <a:r>
              <a:rPr lang="en-US">
                <a:cs typeface="Calibri Light"/>
              </a:rPr>
              <a:t>Difference Between a Metonymy and a Synecdoche Example</a:t>
            </a:r>
          </a:p>
        </p:txBody>
      </p:sp>
      <p:sp>
        <p:nvSpPr>
          <p:cNvPr id="3" name="Content Placeholder 2">
            <a:extLst>
              <a:ext uri="{FF2B5EF4-FFF2-40B4-BE49-F238E27FC236}">
                <a16:creationId xmlns:a16="http://schemas.microsoft.com/office/drawing/2014/main" id="{DAF2AC92-6DD0-8225-ADEC-C800E8D73EFC}"/>
              </a:ext>
            </a:extLst>
          </p:cNvPr>
          <p:cNvSpPr>
            <a:spLocks noGrp="1"/>
          </p:cNvSpPr>
          <p:nvPr>
            <p:ph idx="1"/>
          </p:nvPr>
        </p:nvSpPr>
        <p:spPr/>
        <p:txBody>
          <a:bodyPr vert="horz" lIns="91440" tIns="45720" rIns="91440" bIns="45720" rtlCol="0" anchor="t">
            <a:normAutofit/>
          </a:bodyPr>
          <a:lstStyle/>
          <a:p>
            <a:r>
              <a:rPr lang="en-US">
                <a:cs typeface="Calibri"/>
              </a:rPr>
              <a:t>Now that we've looked at a couple of examples of metonymies, let's look at an example of a synecdoche that looks like a metonymy but isn't.  </a:t>
            </a:r>
          </a:p>
          <a:p>
            <a:r>
              <a:rPr lang="en-US" dirty="0">
                <a:solidFill>
                  <a:srgbClr val="FF0000"/>
                </a:solidFill>
                <a:cs typeface="Calibri"/>
              </a:rPr>
              <a:t>A boy has been admitted to the hospital. The nurse says, "</a:t>
            </a:r>
            <a:r>
              <a:rPr lang="en-US" dirty="0">
                <a:solidFill>
                  <a:srgbClr val="0070C0"/>
                </a:solidFill>
                <a:cs typeface="Calibri"/>
              </a:rPr>
              <a:t>he's in good hands</a:t>
            </a:r>
            <a:r>
              <a:rPr lang="en-US" dirty="0">
                <a:solidFill>
                  <a:srgbClr val="FF0000"/>
                </a:solidFill>
                <a:cs typeface="Calibri"/>
              </a:rPr>
              <a:t>."</a:t>
            </a:r>
            <a:r>
              <a:rPr lang="en-US" dirty="0">
                <a:cs typeface="Calibri"/>
              </a:rPr>
              <a:t> </a:t>
            </a:r>
            <a:r>
              <a:rPr lang="en-US" dirty="0">
                <a:ea typeface="+mn-lt"/>
                <a:cs typeface="+mn-lt"/>
              </a:rPr>
              <a:t>The boy is not literally being taken care of by two hands. Rather, he is being taken care of by an entire hospital system, including nurses, assistants, doctors, and many others. This is an example of synecdoche, as a part signifies a whole.</a:t>
            </a:r>
          </a:p>
          <a:p>
            <a:r>
              <a:rPr lang="en-US" dirty="0">
                <a:ea typeface="+mn-lt"/>
                <a:cs typeface="+mn-lt"/>
              </a:rPr>
              <a:t>A synecdoche is a figure of speech that refers to a part of something as if it were the complete thing, and vice versa.</a:t>
            </a:r>
            <a:endParaRPr lang="en-US" dirty="0">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00537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DF5A7-7256-80D6-065F-4BA3D8AFB041}"/>
              </a:ext>
            </a:extLst>
          </p:cNvPr>
          <p:cNvSpPr>
            <a:spLocks noGrp="1"/>
          </p:cNvSpPr>
          <p:nvPr>
            <p:ph type="title"/>
          </p:nvPr>
        </p:nvSpPr>
        <p:spPr>
          <a:xfrm>
            <a:off x="838200" y="1641752"/>
            <a:ext cx="4391025" cy="1323439"/>
          </a:xfrm>
        </p:spPr>
        <p:txBody>
          <a:bodyPr anchor="t">
            <a:normAutofit/>
          </a:bodyPr>
          <a:lstStyle/>
          <a:p>
            <a:r>
              <a:rPr lang="en-US" sz="4000">
                <a:solidFill>
                  <a:schemeClr val="bg1"/>
                </a:solidFill>
                <a:cs typeface="Calibri Light"/>
              </a:rPr>
              <a:t>Tips and tricks to find a metonymy </a:t>
            </a:r>
            <a:endParaRPr lang="en-US" sz="4000">
              <a:solidFill>
                <a:schemeClr val="bg1"/>
              </a:solidFill>
            </a:endParaRPr>
          </a:p>
        </p:txBody>
      </p:sp>
      <p:sp>
        <p:nvSpPr>
          <p:cNvPr id="3" name="Content Placeholder 2">
            <a:extLst>
              <a:ext uri="{FF2B5EF4-FFF2-40B4-BE49-F238E27FC236}">
                <a16:creationId xmlns:a16="http://schemas.microsoft.com/office/drawing/2014/main" id="{B64F7E36-6085-882D-BF46-69A16F950702}"/>
              </a:ext>
            </a:extLst>
          </p:cNvPr>
          <p:cNvSpPr>
            <a:spLocks noGrp="1"/>
          </p:cNvSpPr>
          <p:nvPr>
            <p:ph idx="1"/>
          </p:nvPr>
        </p:nvSpPr>
        <p:spPr>
          <a:xfrm>
            <a:off x="838200" y="3146400"/>
            <a:ext cx="4391025" cy="2454300"/>
          </a:xfrm>
        </p:spPr>
        <p:txBody>
          <a:bodyPr vert="horz" lIns="91440" tIns="45720" rIns="91440" bIns="45720" rtlCol="0" anchor="t">
            <a:normAutofit/>
          </a:bodyPr>
          <a:lstStyle/>
          <a:p>
            <a:r>
              <a:rPr lang="en-US" sz="1900">
                <a:solidFill>
                  <a:schemeClr val="bg1">
                    <a:alpha val="80000"/>
                  </a:schemeClr>
                </a:solidFill>
                <a:ea typeface="+mn-lt"/>
                <a:cs typeface="+mn-lt"/>
              </a:rPr>
              <a:t>Metonymies use symbols often, so something to look out for are common symbols. For example, "the Crown" is a metonymy for monarchy rule. </a:t>
            </a:r>
          </a:p>
          <a:p>
            <a:r>
              <a:rPr lang="en-US" sz="1900">
                <a:solidFill>
                  <a:schemeClr val="bg1">
                    <a:alpha val="80000"/>
                  </a:schemeClr>
                </a:solidFill>
                <a:cs typeface="Calibri" panose="020F0502020204030204"/>
              </a:rPr>
              <a:t>The main idea for writing a metonymy is examining a sentence for a phrase that can be shortened or replaced with a similar idea</a:t>
            </a:r>
            <a:r>
              <a:rPr lang="en-US" sz="1900" dirty="0">
                <a:solidFill>
                  <a:schemeClr val="bg1">
                    <a:alpha val="80000"/>
                  </a:schemeClr>
                </a:solidFill>
                <a:cs typeface="Calibri" panose="020F0502020204030204"/>
              </a:rPr>
              <a:t>.</a:t>
            </a:r>
            <a:endParaRPr lang="en-US" sz="1900">
              <a:solidFill>
                <a:schemeClr val="bg1">
                  <a:alpha val="80000"/>
                </a:schemeClr>
              </a:solidFill>
              <a:cs typeface="Calibri" panose="020F0502020204030204"/>
            </a:endParaRPr>
          </a:p>
        </p:txBody>
      </p:sp>
      <p:pic>
        <p:nvPicPr>
          <p:cNvPr id="4" name="Picture 4" descr="A picture containing text, device, gauge, meter&#10;&#10;Description automatically generated">
            <a:extLst>
              <a:ext uri="{FF2B5EF4-FFF2-40B4-BE49-F238E27FC236}">
                <a16:creationId xmlns:a16="http://schemas.microsoft.com/office/drawing/2014/main" id="{04E7C5BF-C16F-D19E-AF57-F953C38F31FA}"/>
              </a:ext>
            </a:extLst>
          </p:cNvPr>
          <p:cNvPicPr>
            <a:picLocks noChangeAspect="1"/>
          </p:cNvPicPr>
          <p:nvPr/>
        </p:nvPicPr>
        <p:blipFill>
          <a:blip r:embed="rId2"/>
          <a:stretch>
            <a:fillRect/>
          </a:stretch>
        </p:blipFill>
        <p:spPr>
          <a:xfrm>
            <a:off x="6095999" y="2094244"/>
            <a:ext cx="5260976" cy="2630488"/>
          </a:xfrm>
          <a:prstGeom prst="rect">
            <a:avLst/>
          </a:prstGeom>
        </p:spPr>
      </p:pic>
    </p:spTree>
    <p:extLst>
      <p:ext uri="{BB962C8B-B14F-4D97-AF65-F5344CB8AC3E}">
        <p14:creationId xmlns:p14="http://schemas.microsoft.com/office/powerpoint/2010/main" val="312588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33C5-4D04-4FB1-82A9-29B95D2AA344}"/>
              </a:ext>
            </a:extLst>
          </p:cNvPr>
          <p:cNvSpPr>
            <a:spLocks noGrp="1"/>
          </p:cNvSpPr>
          <p:nvPr>
            <p:ph type="title"/>
          </p:nvPr>
        </p:nvSpPr>
        <p:spPr>
          <a:xfrm>
            <a:off x="801098" y="1396289"/>
            <a:ext cx="6387102" cy="1325563"/>
          </a:xfrm>
        </p:spPr>
        <p:txBody>
          <a:bodyPr>
            <a:normAutofit/>
          </a:bodyPr>
          <a:lstStyle/>
          <a:p>
            <a:r>
              <a:rPr lang="en-CA" dirty="0"/>
              <a:t>What is a Synecdoche?  </a:t>
            </a:r>
          </a:p>
        </p:txBody>
      </p:sp>
      <p:sp>
        <p:nvSpPr>
          <p:cNvPr id="4" name="Content Placeholder 3">
            <a:extLst>
              <a:ext uri="{FF2B5EF4-FFF2-40B4-BE49-F238E27FC236}">
                <a16:creationId xmlns:a16="http://schemas.microsoft.com/office/drawing/2014/main" id="{BCFFAE30-0B87-418C-A901-80E6797155B3}"/>
              </a:ext>
            </a:extLst>
          </p:cNvPr>
          <p:cNvSpPr>
            <a:spLocks noGrp="1"/>
          </p:cNvSpPr>
          <p:nvPr>
            <p:ph idx="1"/>
          </p:nvPr>
        </p:nvSpPr>
        <p:spPr>
          <a:xfrm>
            <a:off x="805542" y="2871982"/>
            <a:ext cx="6382657" cy="3181684"/>
          </a:xfrm>
        </p:spPr>
        <p:txBody>
          <a:bodyPr anchor="t">
            <a:normAutofit/>
          </a:bodyPr>
          <a:lstStyle/>
          <a:p>
            <a:r>
              <a:rPr lang="en-CA" sz="1800" dirty="0"/>
              <a:t>A Synecdoche is a figure of speech used to refer a part of something to its whole and vice versa.</a:t>
            </a:r>
          </a:p>
          <a:p>
            <a:endParaRPr lang="en-CA" sz="1800" dirty="0"/>
          </a:p>
          <a:p>
            <a:r>
              <a:rPr lang="en-CA" sz="1800" dirty="0"/>
              <a:t>However, a whole of something referring to a part of it self is very uncommon when using a synecdoche. </a:t>
            </a:r>
          </a:p>
          <a:p>
            <a:endParaRPr lang="en-CA" sz="1800" dirty="0"/>
          </a:p>
          <a:p>
            <a:r>
              <a:rPr lang="en-CA" sz="1800" dirty="0"/>
              <a:t>A useful way to interpret a sentence possibly containing a synecdoche is to understand the context clues in a sentence or phrase, and analyze any words that seem vague and may relate to a bigger or smaller component of itself. </a:t>
            </a:r>
          </a:p>
        </p:txBody>
      </p:sp>
      <p:sp>
        <p:nvSpPr>
          <p:cNvPr id="77" name="Freeform: Shape 76">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Singer Heavy Duty 4423 Sewing Machine Review">
            <a:extLst>
              <a:ext uri="{FF2B5EF4-FFF2-40B4-BE49-F238E27FC236}">
                <a16:creationId xmlns:a16="http://schemas.microsoft.com/office/drawing/2014/main" id="{D49E2A59-E188-4C0C-9C99-76F89ABE93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16" r="2" b="996"/>
          <a:stretch/>
        </p:blipFill>
        <p:spPr bwMode="auto">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Sewing machine - Wikipedia">
            <a:extLst>
              <a:ext uri="{FF2B5EF4-FFF2-40B4-BE49-F238E27FC236}">
                <a16:creationId xmlns:a16="http://schemas.microsoft.com/office/drawing/2014/main" id="{75B34BAD-DC87-4C37-8019-B207E0D93C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26" r="11870" b="-2"/>
          <a:stretch/>
        </p:blipFill>
        <p:spPr bwMode="auto">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15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72">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Freeform: Shape 74">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FCB832-DD06-4FF7-87C5-0FF644E29B64}"/>
              </a:ext>
            </a:extLst>
          </p:cNvPr>
          <p:cNvSpPr>
            <a:spLocks noGrp="1"/>
          </p:cNvSpPr>
          <p:nvPr>
            <p:ph type="title"/>
          </p:nvPr>
        </p:nvSpPr>
        <p:spPr>
          <a:xfrm>
            <a:off x="838199" y="365125"/>
            <a:ext cx="5529943" cy="1325563"/>
          </a:xfrm>
        </p:spPr>
        <p:txBody>
          <a:bodyPr>
            <a:normAutofit/>
          </a:bodyPr>
          <a:lstStyle/>
          <a:p>
            <a:r>
              <a:rPr lang="en-CA" dirty="0"/>
              <a:t>Why is a Synecdoche Useful?</a:t>
            </a:r>
          </a:p>
        </p:txBody>
      </p:sp>
      <p:sp>
        <p:nvSpPr>
          <p:cNvPr id="3" name="Content Placeholder 2">
            <a:extLst>
              <a:ext uri="{FF2B5EF4-FFF2-40B4-BE49-F238E27FC236}">
                <a16:creationId xmlns:a16="http://schemas.microsoft.com/office/drawing/2014/main" id="{C0041957-141E-4D7C-B034-58ED13BC9EAF}"/>
              </a:ext>
            </a:extLst>
          </p:cNvPr>
          <p:cNvSpPr>
            <a:spLocks noGrp="1"/>
          </p:cNvSpPr>
          <p:nvPr>
            <p:ph idx="1"/>
          </p:nvPr>
        </p:nvSpPr>
        <p:spPr>
          <a:xfrm>
            <a:off x="838199" y="1825625"/>
            <a:ext cx="4142091" cy="3399518"/>
          </a:xfrm>
        </p:spPr>
        <p:txBody>
          <a:bodyPr>
            <a:normAutofit/>
          </a:bodyPr>
          <a:lstStyle/>
          <a:p>
            <a:r>
              <a:rPr lang="en-CA" sz="2000" dirty="0"/>
              <a:t>Usage of a synecdoche allows speakers to emphasize and focus on certain parts of a whole component, to showcase their importance and significance. </a:t>
            </a:r>
          </a:p>
          <a:p>
            <a:endParaRPr lang="en-CA" sz="2000" dirty="0"/>
          </a:p>
          <a:p>
            <a:r>
              <a:rPr lang="en-CA" sz="2000" dirty="0"/>
              <a:t>In some cases, readers are also challenged to think how parts of a whole, in some cases, are more useful than the whole itself, and vice versa. </a:t>
            </a:r>
          </a:p>
        </p:txBody>
      </p:sp>
      <p:pic>
        <p:nvPicPr>
          <p:cNvPr id="2052" name="Picture 4" descr="Which Type of Boat is Best for You? Top 10 Choices for Boaters - boats.com">
            <a:extLst>
              <a:ext uri="{FF2B5EF4-FFF2-40B4-BE49-F238E27FC236}">
                <a16:creationId xmlns:a16="http://schemas.microsoft.com/office/drawing/2014/main" id="{DF5A405D-94D7-4456-BC13-B6652D0D0E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6367" y="365125"/>
            <a:ext cx="3613261" cy="24118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rine Engines and Power Systems: The Basics Behind What Powers Your  Powerboat - boats.com">
            <a:extLst>
              <a:ext uri="{FF2B5EF4-FFF2-40B4-BE49-F238E27FC236}">
                <a16:creationId xmlns:a16="http://schemas.microsoft.com/office/drawing/2014/main" id="{3CB22785-5646-4F52-8BB8-0554A823EA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5789" y="3142102"/>
            <a:ext cx="4358515" cy="317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1291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4201D8-40DA-46C3-9DDD-5059E4BB934F}"/>
              </a:ext>
            </a:extLst>
          </p:cNvPr>
          <p:cNvSpPr>
            <a:spLocks noGrp="1"/>
          </p:cNvSpPr>
          <p:nvPr>
            <p:ph type="title"/>
          </p:nvPr>
        </p:nvSpPr>
        <p:spPr>
          <a:xfrm>
            <a:off x="4384039" y="365125"/>
            <a:ext cx="7164493" cy="1325563"/>
          </a:xfrm>
        </p:spPr>
        <p:txBody>
          <a:bodyPr>
            <a:normAutofit/>
          </a:bodyPr>
          <a:lstStyle/>
          <a:p>
            <a:r>
              <a:rPr lang="en-CA"/>
              <a:t>Synecdoche Examples </a:t>
            </a:r>
            <a:endParaRPr lang="en-CA" dirty="0"/>
          </a:p>
        </p:txBody>
      </p:sp>
      <p:pic>
        <p:nvPicPr>
          <p:cNvPr id="3074" name="Picture 2" descr="Prison Bars - LAWS.com">
            <a:extLst>
              <a:ext uri="{FF2B5EF4-FFF2-40B4-BE49-F238E27FC236}">
                <a16:creationId xmlns:a16="http://schemas.microsoft.com/office/drawing/2014/main" id="{22532144-D60D-4124-82C7-0E42A93B54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 y="2144026"/>
            <a:ext cx="3425957" cy="25694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40411BC-E329-45A5-ABB5-2474C766C2F1}"/>
              </a:ext>
            </a:extLst>
          </p:cNvPr>
          <p:cNvSpPr>
            <a:spLocks noGrp="1"/>
          </p:cNvSpPr>
          <p:nvPr>
            <p:ph idx="1"/>
          </p:nvPr>
        </p:nvSpPr>
        <p:spPr>
          <a:xfrm>
            <a:off x="4387515" y="2022601"/>
            <a:ext cx="7161017" cy="4154361"/>
          </a:xfrm>
        </p:spPr>
        <p:txBody>
          <a:bodyPr>
            <a:normAutofit/>
          </a:bodyPr>
          <a:lstStyle/>
          <a:p>
            <a:r>
              <a:rPr lang="en-CA" sz="2000" dirty="0"/>
              <a:t>Considering the definition and its significance, let’s look at some examples of a synecdoche and how we can use our understanding to find a synecdoche. </a:t>
            </a:r>
          </a:p>
          <a:p>
            <a:pPr marL="0" indent="0">
              <a:buNone/>
            </a:pPr>
            <a:endParaRPr lang="en-CA" sz="2000" dirty="0"/>
          </a:p>
          <a:p>
            <a:r>
              <a:rPr lang="en-CA" sz="2000" dirty="0"/>
              <a:t>“</a:t>
            </a:r>
            <a:r>
              <a:rPr lang="en-CA" sz="2000" dirty="0">
                <a:solidFill>
                  <a:srgbClr val="FF0000"/>
                </a:solidFill>
              </a:rPr>
              <a:t>The man </a:t>
            </a:r>
            <a:r>
              <a:rPr lang="en-CA" sz="2000" dirty="0"/>
              <a:t>was put </a:t>
            </a:r>
            <a:r>
              <a:rPr lang="en-CA" sz="2000" b="1" u="sng" dirty="0">
                <a:solidFill>
                  <a:schemeClr val="accent1">
                    <a:lumMod val="75000"/>
                  </a:schemeClr>
                </a:solidFill>
              </a:rPr>
              <a:t>behind bars </a:t>
            </a:r>
            <a:r>
              <a:rPr lang="en-CA" sz="2000" dirty="0"/>
              <a:t>because he </a:t>
            </a:r>
            <a:r>
              <a:rPr lang="en-CA" sz="2000" dirty="0">
                <a:solidFill>
                  <a:srgbClr val="FF0000"/>
                </a:solidFill>
              </a:rPr>
              <a:t>robbed</a:t>
            </a:r>
            <a:r>
              <a:rPr lang="en-CA" sz="2000" dirty="0"/>
              <a:t> a bank.”</a:t>
            </a:r>
          </a:p>
          <a:p>
            <a:endParaRPr lang="es-ES" sz="2000" dirty="0"/>
          </a:p>
          <a:p>
            <a:r>
              <a:rPr lang="en-CA" sz="2000" dirty="0"/>
              <a:t>In this example, the words in red are things that we can identify as a noun and a verb, but the phrase underlined in blue is something that doesn’t have complete context to it and can be referenced to something else.</a:t>
            </a:r>
          </a:p>
          <a:p>
            <a:endParaRPr lang="en-CA" sz="2000" dirty="0"/>
          </a:p>
          <a:p>
            <a:endParaRPr lang="en-CA" sz="2000" dirty="0"/>
          </a:p>
          <a:p>
            <a:endParaRPr lang="en-CA" sz="2000" dirty="0"/>
          </a:p>
        </p:txBody>
      </p:sp>
    </p:spTree>
    <p:extLst>
      <p:ext uri="{BB962C8B-B14F-4D97-AF65-F5344CB8AC3E}">
        <p14:creationId xmlns:p14="http://schemas.microsoft.com/office/powerpoint/2010/main" val="218685709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2F2D85EFB5BB468A4829F7890B82CB" ma:contentTypeVersion="8" ma:contentTypeDescription="Create a new document." ma:contentTypeScope="" ma:versionID="7610fcaf085f520fc6cf99b58582be8c">
  <xsd:schema xmlns:xsd="http://www.w3.org/2001/XMLSchema" xmlns:xs="http://www.w3.org/2001/XMLSchema" xmlns:p="http://schemas.microsoft.com/office/2006/metadata/properties" xmlns:ns3="7aa2e845-061b-4c1b-a22c-3a63b7e349cf" xmlns:ns4="f512b929-b1ad-4f6c-9e8c-327894b52c61" targetNamespace="http://schemas.microsoft.com/office/2006/metadata/properties" ma:root="true" ma:fieldsID="20af8ad3da92821f723ab267b31d39e6" ns3:_="" ns4:_="">
    <xsd:import namespace="7aa2e845-061b-4c1b-a22c-3a63b7e349cf"/>
    <xsd:import namespace="f512b929-b1ad-4f6c-9e8c-327894b52c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2e845-061b-4c1b-a22c-3a63b7e349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12b929-b1ad-4f6c-9e8c-327894b52c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E4FDA3-DCE3-4AF8-A389-6BE043E16B14}">
  <ds:schemaRefs>
    <ds:schemaRef ds:uri="http://schemas.microsoft.com/sharepoint/v3/contenttype/forms"/>
  </ds:schemaRefs>
</ds:datastoreItem>
</file>

<file path=customXml/itemProps2.xml><?xml version="1.0" encoding="utf-8"?>
<ds:datastoreItem xmlns:ds="http://schemas.openxmlformats.org/officeDocument/2006/customXml" ds:itemID="{9A1E83B6-90AA-4729-8BAE-3A82B9DB9C9E}">
  <ds:schemaRefs>
    <ds:schemaRef ds:uri="7aa2e845-061b-4c1b-a22c-3a63b7e349cf"/>
    <ds:schemaRef ds:uri="f512b929-b1ad-4f6c-9e8c-327894b52c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05D380-29EB-43ED-B43C-3B9BCF429387}">
  <ds:schemaRefs>
    <ds:schemaRef ds:uri="7aa2e845-061b-4c1b-a22c-3a63b7e349cf"/>
    <ds:schemaRef ds:uri="f512b929-b1ad-4f6c-9e8c-327894b52c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11971</TotalTime>
  <Words>1887</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Metonymy / Synecdoche</vt:lpstr>
      <vt:lpstr>What is a Metonymy?</vt:lpstr>
      <vt:lpstr>Metonymy Examples</vt:lpstr>
      <vt:lpstr>Examples of Metonymies  </vt:lpstr>
      <vt:lpstr>Difference Between a Metonymy and a Synecdoche Example</vt:lpstr>
      <vt:lpstr>Tips and tricks to find a metonymy </vt:lpstr>
      <vt:lpstr>What is a Synecdoche?  </vt:lpstr>
      <vt:lpstr>Why is a Synecdoche Useful?</vt:lpstr>
      <vt:lpstr>Synecdoche Examples </vt:lpstr>
      <vt:lpstr>Synecdoche Examples</vt:lpstr>
      <vt:lpstr>Synecdoche Examples </vt:lpstr>
      <vt:lpstr>Difference Between a Synecdoche and a Metonymy Example</vt:lpstr>
      <vt:lpstr>In Summary…</vt:lpstr>
      <vt:lpstr>In Summary…</vt:lpstr>
      <vt:lpstr>Thank You for Watching our Presentation! </vt:lpstr>
      <vt:lpstr>Cites Used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132S-Gilaev, David</dc:creator>
  <cp:lastModifiedBy>132S-Gilaev, David</cp:lastModifiedBy>
  <cp:revision>2</cp:revision>
  <dcterms:created xsi:type="dcterms:W3CDTF">2022-03-28T16:19:15Z</dcterms:created>
  <dcterms:modified xsi:type="dcterms:W3CDTF">2022-04-05T23:51:02Z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0x010100DC2F2D85EFB5BB468A4829F7890B82CB</vt:lpwstr>
  </property>
</Properties>
</file>