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276" r:id="rId2"/>
    <p:sldId id="261" r:id="rId3"/>
    <p:sldId id="259" r:id="rId4"/>
    <p:sldId id="260" r:id="rId5"/>
    <p:sldId id="258" r:id="rId6"/>
    <p:sldId id="270" r:id="rId7"/>
    <p:sldId id="271" r:id="rId8"/>
    <p:sldId id="272" r:id="rId9"/>
    <p:sldId id="273" r:id="rId10"/>
    <p:sldId id="262" r:id="rId11"/>
    <p:sldId id="263" r:id="rId12"/>
    <p:sldId id="275" r:id="rId13"/>
    <p:sldId id="277" r:id="rId14"/>
    <p:sldId id="264" r:id="rId15"/>
    <p:sldId id="265" r:id="rId16"/>
    <p:sldId id="274" r:id="rId17"/>
    <p:sldId id="266" r:id="rId18"/>
    <p:sldId id="267" r:id="rId19"/>
    <p:sldId id="257" r:id="rId20"/>
    <p:sldId id="26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EDFE21-7C20-CA42-B248-B903F0EE1352}" v="10" dt="2021-01-15T21:58:13.623"/>
    <p1510:client id="{1258DA3F-0C4C-725A-3F90-ACD46BBC6AC3}" v="12" dt="2021-01-21T20:09:19.886"/>
    <p1510:client id="{2FDD00B4-092D-C4A7-2B66-6FD618401B9B}" v="1375" dt="2021-01-18T21:57:46.228"/>
    <p1510:client id="{3271047A-19C7-E24A-9132-5C03AA9A7088}" v="46" dt="2021-01-16T02:46:01.044"/>
    <p1510:client id="{3553584A-BF01-374B-CE61-9ED748923E59}" v="1700" dt="2021-01-18T21:57:30.578"/>
    <p1510:client id="{44055CB2-E0EB-3CE2-4240-965A0EBE8C84}" v="152" dt="2021-01-17T22:39:49.208"/>
    <p1510:client id="{4726BAD9-3F6E-1FD5-E324-EC846CF05F86}" v="243" dt="2021-01-20T21:13:03.830"/>
    <p1510:client id="{491974AC-3B0A-6AE4-BC68-A35232385256}" v="494" dt="2021-01-20T21:02:35.589"/>
    <p1510:client id="{588DDF3F-0053-D0BF-4598-F1C8B4C8411C}" v="2613" dt="2021-01-19T21:53:02.599"/>
    <p1510:client id="{5B5743A1-EC15-EACF-B62A-47D3890F7C85}" v="9" dt="2021-01-19T02:29:15.573"/>
    <p1510:client id="{742EDB19-C0CC-FAD8-F216-6C7F6DF17DBF}" v="3" dt="2021-01-20T05:35:59.203"/>
    <p1510:client id="{791DE6B3-BEB3-EC1A-EBE5-310CF66AC64C}" v="1590" dt="2021-01-15T21:59:00.036"/>
    <p1510:client id="{7D566B75-D38A-F418-3FF3-AE2BB92E2969}" v="1283" dt="2021-01-19T21:56:18.251"/>
    <p1510:client id="{7E0DEFB5-1719-DE56-EA72-782B9EB32F6C}" v="333" dt="2021-01-20T21:22:39.027"/>
    <p1510:client id="{7EF40C47-2A94-4F5E-858A-DE87CE499CE9}" v="1761" dt="2021-01-18T21:57:18.693"/>
    <p1510:client id="{9BA71BD4-1FB3-DF31-157E-99EE801730F9}" v="1138" dt="2021-01-19T07:01:52.591"/>
    <p1510:client id="{A1FDC0C2-3CEB-89E9-81BB-3E310E211B96}" v="116" dt="2021-01-18T20:12:49.084"/>
    <p1510:client id="{B0D22668-540C-7F32-281F-12F87999F330}" v="384" dt="2021-01-20T21:29:34.050"/>
    <p1510:client id="{B0F71C89-9732-5EF9-36F8-A5ADF0157352}" v="8" dt="2021-01-18T18:07:15.733"/>
    <p1510:client id="{BBCDA1E9-066B-E7F8-8A24-C97DA0E50FD4}" v="790" dt="2021-01-19T21:37:31.055"/>
    <p1510:client id="{C18484B3-3A86-8A9E-9D98-F3AE3DA2DBB6}" v="2536" dt="2021-01-19T21:54:57.291"/>
    <p1510:client id="{C661B40A-68FB-D516-FE98-5C740ADB2591}" v="4" dt="2021-01-21T06:25:57.711"/>
    <p1510:client id="{C6D1C554-7049-DA9D-B1AD-E38971AE1E4E}" v="171" dt="2021-01-19T21:55:15.091"/>
    <p1510:client id="{D09C4EEC-4C00-8B8B-D364-355803635576}" v="204" dt="2021-01-19T01:50:40.973"/>
    <p1510:client id="{DB05C918-F305-0354-A68C-8FDF38E81AAA}" v="159" dt="2021-01-15T21:55:59.198"/>
    <p1510:client id="{DE93238E-D54A-38ED-322C-51FF9119A034}" v="13" dt="2021-01-19T04:24:47.171"/>
    <p1510:client id="{E7C1CF94-A906-6952-9FD5-0353321CD529}" v="153" dt="2021-01-19T20:10:25.293"/>
    <p1510:client id="{EA66F83C-D65E-FDE3-E256-BE1A556FEB0D}" v="401" dt="2021-01-15T21:56:09.780"/>
    <p1510:client id="{F9C9F9A6-3A02-911B-BCB7-6E1A1C047791}" v="49" dt="2021-01-19T21:57:22.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1439D8-A652-47DE-BF95-A562E5104B81}" type="doc">
      <dgm:prSet loTypeId="urn:microsoft.com/office/officeart/2005/8/layout/default" loCatId="list" qsTypeId="urn:microsoft.com/office/officeart/2005/8/quickstyle/simple1" qsCatId="simple" csTypeId="urn:microsoft.com/office/officeart/2005/8/colors/accent2_4" csCatId="accent2" phldr="1"/>
      <dgm:spPr/>
      <dgm:t>
        <a:bodyPr/>
        <a:lstStyle/>
        <a:p>
          <a:endParaRPr lang="en-US"/>
        </a:p>
      </dgm:t>
    </dgm:pt>
    <dgm:pt modelId="{1B35BC15-E33B-403A-8F65-399EC7608B64}">
      <dgm:prSet phldrT="[Text]" phldr="0"/>
      <dgm:spPr/>
      <dgm:t>
        <a:bodyPr/>
        <a:lstStyle/>
        <a:p>
          <a:pPr algn="l">
            <a:lnSpc>
              <a:spcPct val="90000"/>
            </a:lnSpc>
          </a:pPr>
          <a:r>
            <a:rPr lang="en-US"/>
            <a:t>Forrest and urban fires </a:t>
          </a:r>
        </a:p>
      </dgm:t>
    </dgm:pt>
    <dgm:pt modelId="{B1DE4ABD-0AF5-4938-ACD5-4D0CB2E6F04F}" type="parTrans" cxnId="{B84F9686-0D25-4346-B197-A161509C1D18}">
      <dgm:prSet/>
      <dgm:spPr/>
      <dgm:t>
        <a:bodyPr/>
        <a:lstStyle/>
        <a:p>
          <a:endParaRPr lang="en-US"/>
        </a:p>
      </dgm:t>
    </dgm:pt>
    <dgm:pt modelId="{4B8CA1D9-BAC6-4E20-AA0E-8F443CC380CA}" type="sibTrans" cxnId="{B84F9686-0D25-4346-B197-A161509C1D18}">
      <dgm:prSet/>
      <dgm:spPr/>
      <dgm:t>
        <a:bodyPr/>
        <a:lstStyle/>
        <a:p>
          <a:endParaRPr lang="en-US"/>
        </a:p>
      </dgm:t>
    </dgm:pt>
    <dgm:pt modelId="{DA801927-2F76-4EBA-A63B-8FD1E99C2172}">
      <dgm:prSet phldr="0"/>
      <dgm:spPr/>
      <dgm:t>
        <a:bodyPr/>
        <a:lstStyle/>
        <a:p>
          <a:pPr algn="l" rtl="0">
            <a:lnSpc>
              <a:spcPct val="90000"/>
            </a:lnSpc>
          </a:pPr>
          <a:r>
            <a:rPr lang="en-US"/>
            <a:t>Volcanic </a:t>
          </a:r>
          <a:r>
            <a:rPr lang="en-US">
              <a:latin typeface="Calibri Light" panose="020F0302020204030204"/>
            </a:rPr>
            <a:t>Eruptions</a:t>
          </a:r>
          <a:endParaRPr lang="en-US"/>
        </a:p>
      </dgm:t>
    </dgm:pt>
    <dgm:pt modelId="{F34CA501-C4C0-4078-98B6-3C1A86402605}" type="parTrans" cxnId="{4F6CFBDD-7F86-4176-96F5-DDE04112FECC}">
      <dgm:prSet/>
      <dgm:spPr/>
    </dgm:pt>
    <dgm:pt modelId="{076C1423-4E65-41C9-AEFA-7DE70674F5CC}" type="sibTrans" cxnId="{4F6CFBDD-7F86-4176-96F5-DDE04112FECC}">
      <dgm:prSet/>
      <dgm:spPr/>
    </dgm:pt>
    <dgm:pt modelId="{DA4E1225-AFFA-4356-9BA5-E802B613BA88}">
      <dgm:prSet phldr="0"/>
      <dgm:spPr/>
      <dgm:t>
        <a:bodyPr/>
        <a:lstStyle/>
        <a:p>
          <a:pPr algn="l">
            <a:lnSpc>
              <a:spcPct val="90000"/>
            </a:lnSpc>
          </a:pPr>
          <a:r>
            <a:rPr lang="en-US"/>
            <a:t>Earthquakes</a:t>
          </a:r>
        </a:p>
      </dgm:t>
    </dgm:pt>
    <dgm:pt modelId="{CA1A7E7D-B2A0-4CCB-9049-C695E7AFA0C7}" type="parTrans" cxnId="{078A5337-4A7A-42E9-B0C3-13C653D0615D}">
      <dgm:prSet/>
      <dgm:spPr/>
    </dgm:pt>
    <dgm:pt modelId="{737F1663-8274-487A-9387-A65143CC717B}" type="sibTrans" cxnId="{078A5337-4A7A-42E9-B0C3-13C653D0615D}">
      <dgm:prSet/>
      <dgm:spPr/>
    </dgm:pt>
    <dgm:pt modelId="{31396212-D611-4133-9FD6-F5ED32170E1A}">
      <dgm:prSet phldr="0"/>
      <dgm:spPr/>
      <dgm:t>
        <a:bodyPr/>
        <a:lstStyle/>
        <a:p>
          <a:pPr algn="l" rtl="0">
            <a:lnSpc>
              <a:spcPct val="90000"/>
            </a:lnSpc>
          </a:pPr>
          <a:r>
            <a:rPr lang="en-US"/>
            <a:t>Tsunamis (</a:t>
          </a:r>
          <a:r>
            <a:rPr lang="en-US">
              <a:latin typeface="+mn-lt"/>
              <a:ea typeface="+mn-lt"/>
              <a:cs typeface="+mn-lt"/>
            </a:rPr>
            <a:t>due to its extensive coastline and geographic location</a:t>
          </a:r>
          <a:r>
            <a:rPr lang="en-US"/>
            <a:t>)</a:t>
          </a:r>
        </a:p>
      </dgm:t>
    </dgm:pt>
    <dgm:pt modelId="{B4E82756-87D6-41CF-BDC0-4A40D6762AF9}" type="parTrans" cxnId="{B4402883-839C-46D6-98AD-F08B88C8E47E}">
      <dgm:prSet/>
      <dgm:spPr/>
    </dgm:pt>
    <dgm:pt modelId="{723232C2-337F-414A-B86F-9322AF2B3689}" type="sibTrans" cxnId="{B4402883-839C-46D6-98AD-F08B88C8E47E}">
      <dgm:prSet/>
      <dgm:spPr/>
    </dgm:pt>
    <dgm:pt modelId="{E2664C58-773B-4299-85C9-33193C84FE0C}">
      <dgm:prSet phldr="0"/>
      <dgm:spPr/>
      <dgm:t>
        <a:bodyPr/>
        <a:lstStyle/>
        <a:p>
          <a:pPr algn="l">
            <a:lnSpc>
              <a:spcPct val="90000"/>
            </a:lnSpc>
          </a:pPr>
          <a:r>
            <a:rPr lang="en-US"/>
            <a:t>Floods</a:t>
          </a:r>
        </a:p>
      </dgm:t>
    </dgm:pt>
    <dgm:pt modelId="{2871DCE2-91B1-4888-ADBB-82FC2175C637}" type="parTrans" cxnId="{F49266BD-38C7-4938-9B55-01B9F73AC0C1}">
      <dgm:prSet/>
      <dgm:spPr/>
    </dgm:pt>
    <dgm:pt modelId="{F77B31D7-2195-4628-A3EC-97272DA9D81F}" type="sibTrans" cxnId="{F49266BD-38C7-4938-9B55-01B9F73AC0C1}">
      <dgm:prSet/>
      <dgm:spPr/>
    </dgm:pt>
    <dgm:pt modelId="{DF36A004-747B-4FC5-97F7-BE202A6C012D}">
      <dgm:prSet phldr="0"/>
      <dgm:spPr/>
      <dgm:t>
        <a:bodyPr/>
        <a:lstStyle/>
        <a:p>
          <a:pPr algn="l">
            <a:lnSpc>
              <a:spcPct val="90000"/>
            </a:lnSpc>
          </a:pPr>
          <a:r>
            <a:rPr lang="en-US"/>
            <a:t>Avalanches </a:t>
          </a:r>
        </a:p>
      </dgm:t>
    </dgm:pt>
    <dgm:pt modelId="{849F7A9B-065F-48BD-8790-FF72B9B199C2}" type="parTrans" cxnId="{58C5D714-E89E-47E9-8B51-D98B67043E00}">
      <dgm:prSet/>
      <dgm:spPr/>
    </dgm:pt>
    <dgm:pt modelId="{2AD321E4-0E70-4375-85B4-4A1177843844}" type="sibTrans" cxnId="{58C5D714-E89E-47E9-8B51-D98B67043E00}">
      <dgm:prSet/>
      <dgm:spPr/>
    </dgm:pt>
    <dgm:pt modelId="{D898EDE7-2E17-42B0-AAEB-13C9350051E2}" type="pres">
      <dgm:prSet presAssocID="{FA1439D8-A652-47DE-BF95-A562E5104B81}" presName="diagram" presStyleCnt="0">
        <dgm:presLayoutVars>
          <dgm:dir/>
          <dgm:resizeHandles val="exact"/>
        </dgm:presLayoutVars>
      </dgm:prSet>
      <dgm:spPr/>
    </dgm:pt>
    <dgm:pt modelId="{441F5F5E-9212-44D2-90C2-16F7827E616E}" type="pres">
      <dgm:prSet presAssocID="{DA801927-2F76-4EBA-A63B-8FD1E99C2172}" presName="node" presStyleLbl="node1" presStyleIdx="0" presStyleCnt="6">
        <dgm:presLayoutVars>
          <dgm:bulletEnabled val="1"/>
        </dgm:presLayoutVars>
      </dgm:prSet>
      <dgm:spPr/>
    </dgm:pt>
    <dgm:pt modelId="{A45DAD9B-2CF5-45CE-A830-9A7DFEF38E86}" type="pres">
      <dgm:prSet presAssocID="{076C1423-4E65-41C9-AEFA-7DE70674F5CC}" presName="sibTrans" presStyleCnt="0"/>
      <dgm:spPr/>
    </dgm:pt>
    <dgm:pt modelId="{BA76E7CA-05B1-43C9-BA77-67E6246824E8}" type="pres">
      <dgm:prSet presAssocID="{DA4E1225-AFFA-4356-9BA5-E802B613BA88}" presName="node" presStyleLbl="node1" presStyleIdx="1" presStyleCnt="6">
        <dgm:presLayoutVars>
          <dgm:bulletEnabled val="1"/>
        </dgm:presLayoutVars>
      </dgm:prSet>
      <dgm:spPr/>
    </dgm:pt>
    <dgm:pt modelId="{BF47D0B8-6AF5-4013-AD95-FF2686E01333}" type="pres">
      <dgm:prSet presAssocID="{737F1663-8274-487A-9387-A65143CC717B}" presName="sibTrans" presStyleCnt="0"/>
      <dgm:spPr/>
    </dgm:pt>
    <dgm:pt modelId="{AAA65DA4-24AB-4543-976B-05FCA19ACF6A}" type="pres">
      <dgm:prSet presAssocID="{31396212-D611-4133-9FD6-F5ED32170E1A}" presName="node" presStyleLbl="node1" presStyleIdx="2" presStyleCnt="6">
        <dgm:presLayoutVars>
          <dgm:bulletEnabled val="1"/>
        </dgm:presLayoutVars>
      </dgm:prSet>
      <dgm:spPr/>
    </dgm:pt>
    <dgm:pt modelId="{D86F1558-E74B-4210-85C2-C420268AF0E9}" type="pres">
      <dgm:prSet presAssocID="{723232C2-337F-414A-B86F-9322AF2B3689}" presName="sibTrans" presStyleCnt="0"/>
      <dgm:spPr/>
    </dgm:pt>
    <dgm:pt modelId="{7E698100-FCC6-44E1-AC01-CF89521E8F79}" type="pres">
      <dgm:prSet presAssocID="{E2664C58-773B-4299-85C9-33193C84FE0C}" presName="node" presStyleLbl="node1" presStyleIdx="3" presStyleCnt="6">
        <dgm:presLayoutVars>
          <dgm:bulletEnabled val="1"/>
        </dgm:presLayoutVars>
      </dgm:prSet>
      <dgm:spPr/>
    </dgm:pt>
    <dgm:pt modelId="{9C15B7CA-3CEB-4B0B-82B2-0BFD5DB57DF3}" type="pres">
      <dgm:prSet presAssocID="{F77B31D7-2195-4628-A3EC-97272DA9D81F}" presName="sibTrans" presStyleCnt="0"/>
      <dgm:spPr/>
    </dgm:pt>
    <dgm:pt modelId="{E1E96B5D-4EE5-4232-870C-18CD648C6F2E}" type="pres">
      <dgm:prSet presAssocID="{DF36A004-747B-4FC5-97F7-BE202A6C012D}" presName="node" presStyleLbl="node1" presStyleIdx="4" presStyleCnt="6">
        <dgm:presLayoutVars>
          <dgm:bulletEnabled val="1"/>
        </dgm:presLayoutVars>
      </dgm:prSet>
      <dgm:spPr/>
    </dgm:pt>
    <dgm:pt modelId="{80D1FEDD-721A-4BDB-97CD-20BF4CB89794}" type="pres">
      <dgm:prSet presAssocID="{2AD321E4-0E70-4375-85B4-4A1177843844}" presName="sibTrans" presStyleCnt="0"/>
      <dgm:spPr/>
    </dgm:pt>
    <dgm:pt modelId="{2B35190E-94B4-4312-8DFF-D2A45D469BB4}" type="pres">
      <dgm:prSet presAssocID="{1B35BC15-E33B-403A-8F65-399EC7608B64}" presName="node" presStyleLbl="node1" presStyleIdx="5" presStyleCnt="6">
        <dgm:presLayoutVars>
          <dgm:bulletEnabled val="1"/>
        </dgm:presLayoutVars>
      </dgm:prSet>
      <dgm:spPr/>
    </dgm:pt>
  </dgm:ptLst>
  <dgm:cxnLst>
    <dgm:cxn modelId="{58C5D714-E89E-47E9-8B51-D98B67043E00}" srcId="{FA1439D8-A652-47DE-BF95-A562E5104B81}" destId="{DF36A004-747B-4FC5-97F7-BE202A6C012D}" srcOrd="4" destOrd="0" parTransId="{849F7A9B-065F-48BD-8790-FF72B9B199C2}" sibTransId="{2AD321E4-0E70-4375-85B4-4A1177843844}"/>
    <dgm:cxn modelId="{078A5337-4A7A-42E9-B0C3-13C653D0615D}" srcId="{FA1439D8-A652-47DE-BF95-A562E5104B81}" destId="{DA4E1225-AFFA-4356-9BA5-E802B613BA88}" srcOrd="1" destOrd="0" parTransId="{CA1A7E7D-B2A0-4CCB-9049-C695E7AFA0C7}" sibTransId="{737F1663-8274-487A-9387-A65143CC717B}"/>
    <dgm:cxn modelId="{29EBA63D-8ED9-44EF-BCF1-C10B8FCD0FFB}" type="presOf" srcId="{1B35BC15-E33B-403A-8F65-399EC7608B64}" destId="{2B35190E-94B4-4312-8DFF-D2A45D469BB4}" srcOrd="0" destOrd="0" presId="urn:microsoft.com/office/officeart/2005/8/layout/default"/>
    <dgm:cxn modelId="{F2426A41-6B7F-4ABD-AEC5-5C9244EA24AF}" type="presOf" srcId="{31396212-D611-4133-9FD6-F5ED32170E1A}" destId="{AAA65DA4-24AB-4543-976B-05FCA19ACF6A}" srcOrd="0" destOrd="0" presId="urn:microsoft.com/office/officeart/2005/8/layout/default"/>
    <dgm:cxn modelId="{9C533A53-FA55-4A25-880D-994DE7804073}" type="presOf" srcId="{DA4E1225-AFFA-4356-9BA5-E802B613BA88}" destId="{BA76E7CA-05B1-43C9-BA77-67E6246824E8}" srcOrd="0" destOrd="0" presId="urn:microsoft.com/office/officeart/2005/8/layout/default"/>
    <dgm:cxn modelId="{B4402883-839C-46D6-98AD-F08B88C8E47E}" srcId="{FA1439D8-A652-47DE-BF95-A562E5104B81}" destId="{31396212-D611-4133-9FD6-F5ED32170E1A}" srcOrd="2" destOrd="0" parTransId="{B4E82756-87D6-41CF-BDC0-4A40D6762AF9}" sibTransId="{723232C2-337F-414A-B86F-9322AF2B3689}"/>
    <dgm:cxn modelId="{B84F9686-0D25-4346-B197-A161509C1D18}" srcId="{FA1439D8-A652-47DE-BF95-A562E5104B81}" destId="{1B35BC15-E33B-403A-8F65-399EC7608B64}" srcOrd="5" destOrd="0" parTransId="{B1DE4ABD-0AF5-4938-ACD5-4D0CB2E6F04F}" sibTransId="{4B8CA1D9-BAC6-4E20-AA0E-8F443CC380CA}"/>
    <dgm:cxn modelId="{F49266BD-38C7-4938-9B55-01B9F73AC0C1}" srcId="{FA1439D8-A652-47DE-BF95-A562E5104B81}" destId="{E2664C58-773B-4299-85C9-33193C84FE0C}" srcOrd="3" destOrd="0" parTransId="{2871DCE2-91B1-4888-ADBB-82FC2175C637}" sibTransId="{F77B31D7-2195-4628-A3EC-97272DA9D81F}"/>
    <dgm:cxn modelId="{E6C9F9BD-4FE1-4C36-ABD2-AC82F1C907D8}" type="presOf" srcId="{DA801927-2F76-4EBA-A63B-8FD1E99C2172}" destId="{441F5F5E-9212-44D2-90C2-16F7827E616E}" srcOrd="0" destOrd="0" presId="urn:microsoft.com/office/officeart/2005/8/layout/default"/>
    <dgm:cxn modelId="{4F6CFBDD-7F86-4176-96F5-DDE04112FECC}" srcId="{FA1439D8-A652-47DE-BF95-A562E5104B81}" destId="{DA801927-2F76-4EBA-A63B-8FD1E99C2172}" srcOrd="0" destOrd="0" parTransId="{F34CA501-C4C0-4078-98B6-3C1A86402605}" sibTransId="{076C1423-4E65-41C9-AEFA-7DE70674F5CC}"/>
    <dgm:cxn modelId="{C53B61DF-E975-4AFE-A077-7D1D240BAA61}" type="presOf" srcId="{DF36A004-747B-4FC5-97F7-BE202A6C012D}" destId="{E1E96B5D-4EE5-4232-870C-18CD648C6F2E}" srcOrd="0" destOrd="0" presId="urn:microsoft.com/office/officeart/2005/8/layout/default"/>
    <dgm:cxn modelId="{1A07C7E0-4360-4756-93C8-2DF8B0671278}" type="presOf" srcId="{E2664C58-773B-4299-85C9-33193C84FE0C}" destId="{7E698100-FCC6-44E1-AC01-CF89521E8F79}" srcOrd="0" destOrd="0" presId="urn:microsoft.com/office/officeart/2005/8/layout/default"/>
    <dgm:cxn modelId="{2A9BCBF9-660D-403A-942D-AB6404624D11}" type="presOf" srcId="{FA1439D8-A652-47DE-BF95-A562E5104B81}" destId="{D898EDE7-2E17-42B0-AAEB-13C9350051E2}" srcOrd="0" destOrd="0" presId="urn:microsoft.com/office/officeart/2005/8/layout/default"/>
    <dgm:cxn modelId="{006B31E1-5D57-4C95-9EFE-1DD4C6EE283F}" type="presParOf" srcId="{D898EDE7-2E17-42B0-AAEB-13C9350051E2}" destId="{441F5F5E-9212-44D2-90C2-16F7827E616E}" srcOrd="0" destOrd="0" presId="urn:microsoft.com/office/officeart/2005/8/layout/default"/>
    <dgm:cxn modelId="{5E2EED60-12F8-49ED-974B-060A5D73374A}" type="presParOf" srcId="{D898EDE7-2E17-42B0-AAEB-13C9350051E2}" destId="{A45DAD9B-2CF5-45CE-A830-9A7DFEF38E86}" srcOrd="1" destOrd="0" presId="urn:microsoft.com/office/officeart/2005/8/layout/default"/>
    <dgm:cxn modelId="{8E436642-6E4B-4543-B7E5-4A5702037F4E}" type="presParOf" srcId="{D898EDE7-2E17-42B0-AAEB-13C9350051E2}" destId="{BA76E7CA-05B1-43C9-BA77-67E6246824E8}" srcOrd="2" destOrd="0" presId="urn:microsoft.com/office/officeart/2005/8/layout/default"/>
    <dgm:cxn modelId="{DF98C7BB-5CF9-4C94-80B9-8572547EF82A}" type="presParOf" srcId="{D898EDE7-2E17-42B0-AAEB-13C9350051E2}" destId="{BF47D0B8-6AF5-4013-AD95-FF2686E01333}" srcOrd="3" destOrd="0" presId="urn:microsoft.com/office/officeart/2005/8/layout/default"/>
    <dgm:cxn modelId="{EB9DAB97-D24B-41D6-A458-E4EED5E8DC0C}" type="presParOf" srcId="{D898EDE7-2E17-42B0-AAEB-13C9350051E2}" destId="{AAA65DA4-24AB-4543-976B-05FCA19ACF6A}" srcOrd="4" destOrd="0" presId="urn:microsoft.com/office/officeart/2005/8/layout/default"/>
    <dgm:cxn modelId="{9AE243BE-7092-4D8C-897D-5455F8B3E87B}" type="presParOf" srcId="{D898EDE7-2E17-42B0-AAEB-13C9350051E2}" destId="{D86F1558-E74B-4210-85C2-C420268AF0E9}" srcOrd="5" destOrd="0" presId="urn:microsoft.com/office/officeart/2005/8/layout/default"/>
    <dgm:cxn modelId="{DA4D0DB8-A514-48B5-951B-ACCB33D82117}" type="presParOf" srcId="{D898EDE7-2E17-42B0-AAEB-13C9350051E2}" destId="{7E698100-FCC6-44E1-AC01-CF89521E8F79}" srcOrd="6" destOrd="0" presId="urn:microsoft.com/office/officeart/2005/8/layout/default"/>
    <dgm:cxn modelId="{4E805A37-B109-459A-BD04-600DE38DE626}" type="presParOf" srcId="{D898EDE7-2E17-42B0-AAEB-13C9350051E2}" destId="{9C15B7CA-3CEB-4B0B-82B2-0BFD5DB57DF3}" srcOrd="7" destOrd="0" presId="urn:microsoft.com/office/officeart/2005/8/layout/default"/>
    <dgm:cxn modelId="{7C2DD6AC-5F17-46B8-9284-252955A5B599}" type="presParOf" srcId="{D898EDE7-2E17-42B0-AAEB-13C9350051E2}" destId="{E1E96B5D-4EE5-4232-870C-18CD648C6F2E}" srcOrd="8" destOrd="0" presId="urn:microsoft.com/office/officeart/2005/8/layout/default"/>
    <dgm:cxn modelId="{07CF5BC5-719D-46BF-AF1D-4EEC6EE2FACF}" type="presParOf" srcId="{D898EDE7-2E17-42B0-AAEB-13C9350051E2}" destId="{80D1FEDD-721A-4BDB-97CD-20BF4CB89794}" srcOrd="9" destOrd="0" presId="urn:microsoft.com/office/officeart/2005/8/layout/default"/>
    <dgm:cxn modelId="{644C7FF9-766E-4DA3-B867-F872A0C0DD2C}" type="presParOf" srcId="{D898EDE7-2E17-42B0-AAEB-13C9350051E2}" destId="{2B35190E-94B4-4312-8DFF-D2A45D469BB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F5F5E-9212-44D2-90C2-16F7827E616E}">
      <dsp:nvSpPr>
        <dsp:cNvPr id="0" name=""/>
        <dsp:cNvSpPr/>
      </dsp:nvSpPr>
      <dsp:spPr>
        <a:xfrm>
          <a:off x="624908" y="1366"/>
          <a:ext cx="2424093" cy="1454456"/>
        </a:xfrm>
        <a:prstGeom prst="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Volcanic </a:t>
          </a:r>
          <a:r>
            <a:rPr lang="en-US" sz="2100" kern="1200">
              <a:latin typeface="Calibri Light" panose="020F0302020204030204"/>
            </a:rPr>
            <a:t>Eruptions</a:t>
          </a:r>
          <a:endParaRPr lang="en-US" sz="2100" kern="1200"/>
        </a:p>
      </dsp:txBody>
      <dsp:txXfrm>
        <a:off x="624908" y="1366"/>
        <a:ext cx="2424093" cy="1454456"/>
      </dsp:txXfrm>
    </dsp:sp>
    <dsp:sp modelId="{BA76E7CA-05B1-43C9-BA77-67E6246824E8}">
      <dsp:nvSpPr>
        <dsp:cNvPr id="0" name=""/>
        <dsp:cNvSpPr/>
      </dsp:nvSpPr>
      <dsp:spPr>
        <a:xfrm>
          <a:off x="3291411" y="1366"/>
          <a:ext cx="2424093" cy="1454456"/>
        </a:xfrm>
        <a:prstGeom prst="rect">
          <a:avLst/>
        </a:prstGeom>
        <a:solidFill>
          <a:schemeClr val="accent2">
            <a:shade val="50000"/>
            <a:hueOff val="124247"/>
            <a:satOff val="-3675"/>
            <a:lumOff val="156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Earthquakes</a:t>
          </a:r>
        </a:p>
      </dsp:txBody>
      <dsp:txXfrm>
        <a:off x="3291411" y="1366"/>
        <a:ext cx="2424093" cy="1454456"/>
      </dsp:txXfrm>
    </dsp:sp>
    <dsp:sp modelId="{AAA65DA4-24AB-4543-976B-05FCA19ACF6A}">
      <dsp:nvSpPr>
        <dsp:cNvPr id="0" name=""/>
        <dsp:cNvSpPr/>
      </dsp:nvSpPr>
      <dsp:spPr>
        <a:xfrm>
          <a:off x="624908" y="1698231"/>
          <a:ext cx="2424093" cy="1454456"/>
        </a:xfrm>
        <a:prstGeom prst="rect">
          <a:avLst/>
        </a:prstGeom>
        <a:solidFill>
          <a:schemeClr val="accent2">
            <a:shade val="50000"/>
            <a:hueOff val="248494"/>
            <a:satOff val="-7349"/>
            <a:lumOff val="31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Tsunamis (</a:t>
          </a:r>
          <a:r>
            <a:rPr lang="en-US" sz="2100" kern="1200">
              <a:latin typeface="+mn-lt"/>
              <a:ea typeface="+mn-lt"/>
              <a:cs typeface="+mn-lt"/>
            </a:rPr>
            <a:t>due to its extensive coastline and geographic location</a:t>
          </a:r>
          <a:r>
            <a:rPr lang="en-US" sz="2100" kern="1200"/>
            <a:t>)</a:t>
          </a:r>
        </a:p>
      </dsp:txBody>
      <dsp:txXfrm>
        <a:off x="624908" y="1698231"/>
        <a:ext cx="2424093" cy="1454456"/>
      </dsp:txXfrm>
    </dsp:sp>
    <dsp:sp modelId="{7E698100-FCC6-44E1-AC01-CF89521E8F79}">
      <dsp:nvSpPr>
        <dsp:cNvPr id="0" name=""/>
        <dsp:cNvSpPr/>
      </dsp:nvSpPr>
      <dsp:spPr>
        <a:xfrm>
          <a:off x="3291411" y="1698231"/>
          <a:ext cx="2424093" cy="1454456"/>
        </a:xfrm>
        <a:prstGeom prst="rect">
          <a:avLst/>
        </a:prstGeom>
        <a:solidFill>
          <a:schemeClr val="accent2">
            <a:shade val="50000"/>
            <a:hueOff val="372741"/>
            <a:satOff val="-11024"/>
            <a:lumOff val="468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Floods</a:t>
          </a:r>
        </a:p>
      </dsp:txBody>
      <dsp:txXfrm>
        <a:off x="3291411" y="1698231"/>
        <a:ext cx="2424093" cy="1454456"/>
      </dsp:txXfrm>
    </dsp:sp>
    <dsp:sp modelId="{E1E96B5D-4EE5-4232-870C-18CD648C6F2E}">
      <dsp:nvSpPr>
        <dsp:cNvPr id="0" name=""/>
        <dsp:cNvSpPr/>
      </dsp:nvSpPr>
      <dsp:spPr>
        <a:xfrm>
          <a:off x="624908" y="3395097"/>
          <a:ext cx="2424093" cy="1454456"/>
        </a:xfrm>
        <a:prstGeom prst="rect">
          <a:avLst/>
        </a:prstGeom>
        <a:solidFill>
          <a:schemeClr val="accent2">
            <a:shade val="50000"/>
            <a:hueOff val="248494"/>
            <a:satOff val="-7349"/>
            <a:lumOff val="31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Avalanches </a:t>
          </a:r>
        </a:p>
      </dsp:txBody>
      <dsp:txXfrm>
        <a:off x="624908" y="3395097"/>
        <a:ext cx="2424093" cy="1454456"/>
      </dsp:txXfrm>
    </dsp:sp>
    <dsp:sp modelId="{2B35190E-94B4-4312-8DFF-D2A45D469BB4}">
      <dsp:nvSpPr>
        <dsp:cNvPr id="0" name=""/>
        <dsp:cNvSpPr/>
      </dsp:nvSpPr>
      <dsp:spPr>
        <a:xfrm>
          <a:off x="3291411" y="3395097"/>
          <a:ext cx="2424093" cy="1454456"/>
        </a:xfrm>
        <a:prstGeom prst="rect">
          <a:avLst/>
        </a:prstGeom>
        <a:solidFill>
          <a:schemeClr val="accent2">
            <a:shade val="50000"/>
            <a:hueOff val="124247"/>
            <a:satOff val="-3675"/>
            <a:lumOff val="156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Forrest and urban fires </a:t>
          </a:r>
        </a:p>
      </dsp:txBody>
      <dsp:txXfrm>
        <a:off x="3291411" y="3395097"/>
        <a:ext cx="2424093" cy="145445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E69647-3401-4016-8205-2AA174E9DE18}" type="datetimeFigureOut">
              <a:rPr lang="en-CA"/>
              <a:t>2021-01-21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45106-82EC-4454-AD8C-5FAD968F4165}" type="slidenum">
              <a:rPr lang="en-CA"/>
              <a:t>‹#›</a:t>
            </a:fld>
            <a:endParaRPr lang="en-US"/>
          </a:p>
        </p:txBody>
      </p:sp>
    </p:spTree>
    <p:extLst>
      <p:ext uri="{BB962C8B-B14F-4D97-AF65-F5344CB8AC3E}">
        <p14:creationId xmlns:p14="http://schemas.microsoft.com/office/powerpoint/2010/main" val="1271311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Morgan/Emily </a:t>
            </a:r>
          </a:p>
        </p:txBody>
      </p:sp>
      <p:sp>
        <p:nvSpPr>
          <p:cNvPr id="4" name="Slide Number Placeholder 3"/>
          <p:cNvSpPr>
            <a:spLocks noGrp="1"/>
          </p:cNvSpPr>
          <p:nvPr>
            <p:ph type="sldNum" sz="quarter" idx="5"/>
          </p:nvPr>
        </p:nvSpPr>
        <p:spPr/>
        <p:txBody>
          <a:bodyPr/>
          <a:lstStyle/>
          <a:p>
            <a:fld id="{5F945106-82EC-4454-AD8C-5FAD968F4165}" type="slidenum">
              <a:rPr lang="en-CA"/>
              <a:t>3</a:t>
            </a:fld>
            <a:endParaRPr lang="en-US"/>
          </a:p>
        </p:txBody>
      </p:sp>
    </p:spTree>
    <p:extLst>
      <p:ext uri="{BB962C8B-B14F-4D97-AF65-F5344CB8AC3E}">
        <p14:creationId xmlns:p14="http://schemas.microsoft.com/office/powerpoint/2010/main" val="2029350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Cleon</a:t>
            </a:r>
          </a:p>
          <a:p>
            <a:r>
              <a:rPr lang="en-US">
                <a:cs typeface="Calibri"/>
              </a:rPr>
              <a:t>As you can see the effects of earthquakes looks like its out of a movie</a:t>
            </a:r>
          </a:p>
        </p:txBody>
      </p:sp>
      <p:sp>
        <p:nvSpPr>
          <p:cNvPr id="4" name="Slide Number Placeholder 3"/>
          <p:cNvSpPr>
            <a:spLocks noGrp="1"/>
          </p:cNvSpPr>
          <p:nvPr>
            <p:ph type="sldNum" sz="quarter" idx="5"/>
          </p:nvPr>
        </p:nvSpPr>
        <p:spPr/>
        <p:txBody>
          <a:bodyPr/>
          <a:lstStyle/>
          <a:p>
            <a:fld id="{5F945106-82EC-4454-AD8C-5FAD968F4165}" type="slidenum">
              <a:rPr lang="en-CA"/>
              <a:t>12</a:t>
            </a:fld>
            <a:endParaRPr lang="en-US"/>
          </a:p>
        </p:txBody>
      </p:sp>
    </p:spTree>
    <p:extLst>
      <p:ext uri="{BB962C8B-B14F-4D97-AF65-F5344CB8AC3E}">
        <p14:creationId xmlns:p14="http://schemas.microsoft.com/office/powerpoint/2010/main" val="1086501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Cleon</a:t>
            </a:r>
          </a:p>
          <a:p>
            <a:pPr marL="171450" indent="-171450">
              <a:lnSpc>
                <a:spcPct val="90000"/>
              </a:lnSpc>
              <a:spcBef>
                <a:spcPts val="1000"/>
              </a:spcBef>
              <a:buFont typeface="Arial"/>
              <a:buChar char="•"/>
            </a:pPr>
            <a:r>
              <a:rPr lang="en-US"/>
              <a:t>Earthquakes not just destroy structures, it creates other problems, such as: floods, fires, tsunami's, etc.</a:t>
            </a:r>
            <a:endParaRPr lang="en-US">
              <a:cs typeface="Calibri"/>
            </a:endParaRPr>
          </a:p>
          <a:p>
            <a:pPr marL="171450" indent="-171450">
              <a:lnSpc>
                <a:spcPct val="90000"/>
              </a:lnSpc>
              <a:spcBef>
                <a:spcPts val="1000"/>
              </a:spcBef>
              <a:buFont typeface="Arial"/>
              <a:buChar char="•"/>
            </a:pPr>
            <a:r>
              <a:rPr lang="en-US"/>
              <a:t>It leaves many people homeless where they must sleep in tents or emergency homes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F945106-82EC-4454-AD8C-5FAD968F4165}" type="slidenum">
              <a:rPr lang="en-CA"/>
              <a:t>13</a:t>
            </a:fld>
            <a:endParaRPr lang="en-US"/>
          </a:p>
        </p:txBody>
      </p:sp>
    </p:spTree>
    <p:extLst>
      <p:ext uri="{BB962C8B-B14F-4D97-AF65-F5344CB8AC3E}">
        <p14:creationId xmlns:p14="http://schemas.microsoft.com/office/powerpoint/2010/main" val="1073281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Morgan</a:t>
            </a:r>
          </a:p>
        </p:txBody>
      </p:sp>
      <p:sp>
        <p:nvSpPr>
          <p:cNvPr id="4" name="Slide Number Placeholder 3"/>
          <p:cNvSpPr>
            <a:spLocks noGrp="1"/>
          </p:cNvSpPr>
          <p:nvPr>
            <p:ph type="sldNum" sz="quarter" idx="5"/>
          </p:nvPr>
        </p:nvSpPr>
        <p:spPr/>
        <p:txBody>
          <a:bodyPr/>
          <a:lstStyle/>
          <a:p>
            <a:fld id="{5F945106-82EC-4454-AD8C-5FAD968F4165}" type="slidenum">
              <a:rPr lang="en-CA"/>
              <a:t>14</a:t>
            </a:fld>
            <a:endParaRPr lang="en-US"/>
          </a:p>
        </p:txBody>
      </p:sp>
    </p:spTree>
    <p:extLst>
      <p:ext uri="{BB962C8B-B14F-4D97-AF65-F5344CB8AC3E}">
        <p14:creationId xmlns:p14="http://schemas.microsoft.com/office/powerpoint/2010/main" val="3429096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Emily</a:t>
            </a:r>
          </a:p>
        </p:txBody>
      </p:sp>
      <p:sp>
        <p:nvSpPr>
          <p:cNvPr id="4" name="Slide Number Placeholder 3"/>
          <p:cNvSpPr>
            <a:spLocks noGrp="1"/>
          </p:cNvSpPr>
          <p:nvPr>
            <p:ph type="sldNum" sz="quarter" idx="5"/>
          </p:nvPr>
        </p:nvSpPr>
        <p:spPr/>
        <p:txBody>
          <a:bodyPr/>
          <a:lstStyle/>
          <a:p>
            <a:fld id="{5F945106-82EC-4454-AD8C-5FAD968F4165}" type="slidenum">
              <a:rPr lang="en-CA"/>
              <a:t>15</a:t>
            </a:fld>
            <a:endParaRPr lang="en-US"/>
          </a:p>
        </p:txBody>
      </p:sp>
    </p:spTree>
    <p:extLst>
      <p:ext uri="{BB962C8B-B14F-4D97-AF65-F5344CB8AC3E}">
        <p14:creationId xmlns:p14="http://schemas.microsoft.com/office/powerpoint/2010/main" val="2527821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Emily</a:t>
            </a:r>
          </a:p>
        </p:txBody>
      </p:sp>
      <p:sp>
        <p:nvSpPr>
          <p:cNvPr id="4" name="Slide Number Placeholder 3"/>
          <p:cNvSpPr>
            <a:spLocks noGrp="1"/>
          </p:cNvSpPr>
          <p:nvPr>
            <p:ph type="sldNum" sz="quarter" idx="5"/>
          </p:nvPr>
        </p:nvSpPr>
        <p:spPr/>
        <p:txBody>
          <a:bodyPr/>
          <a:lstStyle/>
          <a:p>
            <a:fld id="{5F945106-82EC-4454-AD8C-5FAD968F4165}" type="slidenum">
              <a:rPr lang="en-CA"/>
              <a:t>16</a:t>
            </a:fld>
            <a:endParaRPr lang="en-US"/>
          </a:p>
        </p:txBody>
      </p:sp>
    </p:spTree>
    <p:extLst>
      <p:ext uri="{BB962C8B-B14F-4D97-AF65-F5344CB8AC3E}">
        <p14:creationId xmlns:p14="http://schemas.microsoft.com/office/powerpoint/2010/main" val="3610187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Can't really prevent the problem of earthquakes and natural disasters happening, however, there are programs and organizations that help and aid the effects of it</a:t>
            </a:r>
          </a:p>
          <a:p>
            <a:pPr marL="285750" indent="-285750">
              <a:lnSpc>
                <a:spcPct val="90000"/>
              </a:lnSpc>
              <a:spcBef>
                <a:spcPts val="1000"/>
              </a:spcBef>
              <a:buFont typeface="Arial"/>
              <a:buChar char="•"/>
            </a:pPr>
            <a:r>
              <a:rPr lang="en-US"/>
              <a:t>Chilean Red Cross is a national society aimed to respond and give support to disaster prone areas such as first aid, food, water, tools, hygiene kits </a:t>
            </a:r>
            <a:r>
              <a:rPr lang="en-US" err="1"/>
              <a:t>etc</a:t>
            </a:r>
            <a:endParaRPr lang="en-US"/>
          </a:p>
          <a:p>
            <a:pPr marL="285750" indent="-285750">
              <a:lnSpc>
                <a:spcPct val="90000"/>
              </a:lnSpc>
              <a:spcBef>
                <a:spcPts val="1000"/>
              </a:spcBef>
              <a:buFont typeface="Arial"/>
              <a:buChar char="•"/>
            </a:pPr>
            <a:r>
              <a:rPr lang="en-US"/>
              <a:t>The Larra Chile Program employed with the Chilean Red Cross is a program to increase preparation capacity in vulnerable communities prone to natural disasters, which basically prepares a community whether it is supplies or instructions of safety, incase of any natural disaster happening</a:t>
            </a:r>
            <a:endParaRPr lang="en-US">
              <a:cs typeface="Calibri"/>
            </a:endParaRPr>
          </a:p>
          <a:p>
            <a:pPr marL="285750" indent="-285750">
              <a:lnSpc>
                <a:spcPct val="90000"/>
              </a:lnSpc>
              <a:spcBef>
                <a:spcPts val="1000"/>
              </a:spcBef>
              <a:buFont typeface="Arial"/>
              <a:buChar char="•"/>
            </a:pPr>
            <a:r>
              <a:rPr lang="en-US"/>
              <a:t>This program seeks to reduce the number of deaths, injuries, and socio-economic impacts from the natural disasters </a:t>
            </a:r>
            <a:endParaRPr lang="en-US">
              <a:cs typeface="Calibri"/>
            </a:endParaRPr>
          </a:p>
          <a:p>
            <a:pPr lvl="1">
              <a:lnSpc>
                <a:spcPct val="90000"/>
              </a:lnSpc>
              <a:spcBef>
                <a:spcPts val="500"/>
              </a:spcBef>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5F945106-82EC-4454-AD8C-5FAD968F4165}" type="slidenum">
              <a:rPr lang="en-CA"/>
              <a:t>17</a:t>
            </a:fld>
            <a:endParaRPr lang="en-US"/>
          </a:p>
        </p:txBody>
      </p:sp>
    </p:spTree>
    <p:extLst>
      <p:ext uri="{BB962C8B-B14F-4D97-AF65-F5344CB8AC3E}">
        <p14:creationId xmlns:p14="http://schemas.microsoft.com/office/powerpoint/2010/main" val="203432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Samuel</a:t>
            </a:r>
          </a:p>
          <a:p>
            <a:pPr>
              <a:lnSpc>
                <a:spcPct val="90000"/>
              </a:lnSpc>
              <a:spcBef>
                <a:spcPts val="1000"/>
              </a:spcBef>
            </a:pPr>
            <a:r>
              <a:rPr lang="en-US"/>
              <a:t>-COVID has heavily hurt the Chile populace, especially middle-class-wise. </a:t>
            </a:r>
          </a:p>
          <a:p>
            <a:pPr>
              <a:lnSpc>
                <a:spcPct val="90000"/>
              </a:lnSpc>
              <a:spcBef>
                <a:spcPts val="1000"/>
              </a:spcBef>
            </a:pPr>
            <a:r>
              <a:rPr lang="en-US"/>
              <a:t>-Years of growth for the middle-class have been reversed, and some are even ignoring COVID-isolation laws so they can work and provide for their family (</a:t>
            </a:r>
            <a:r>
              <a:rPr lang="en-US" err="1"/>
              <a:t>Worldbank</a:t>
            </a:r>
            <a:r>
              <a:rPr lang="en-US"/>
              <a:t>). </a:t>
            </a:r>
          </a:p>
          <a:p>
            <a:pPr>
              <a:lnSpc>
                <a:spcPct val="90000"/>
              </a:lnSpc>
              <a:spcBef>
                <a:spcPts val="1000"/>
              </a:spcBef>
            </a:pPr>
            <a:r>
              <a:rPr lang="en-US"/>
              <a:t>-As of June of 2020, it was even reported as having the highest confirmed cases-to-population ratio in the entirety of Latin America (NEWS WIRES). </a:t>
            </a:r>
          </a:p>
          <a:p>
            <a:pPr>
              <a:lnSpc>
                <a:spcPct val="90000"/>
              </a:lnSpc>
              <a:spcBef>
                <a:spcPts val="1000"/>
              </a:spcBef>
            </a:pPr>
            <a:r>
              <a:rPr lang="en-US"/>
              <a:t>-As of January 17th of 2021, 669,832 cases have been reported and confirmed in Chile, with at least more than 17,000 deaths (U.S. Mission Chile).</a:t>
            </a:r>
          </a:p>
          <a:p>
            <a:endParaRPr lang="en-US">
              <a:cs typeface="Calibri"/>
            </a:endParaRPr>
          </a:p>
        </p:txBody>
      </p:sp>
      <p:sp>
        <p:nvSpPr>
          <p:cNvPr id="4" name="Slide Number Placeholder 3"/>
          <p:cNvSpPr>
            <a:spLocks noGrp="1"/>
          </p:cNvSpPr>
          <p:nvPr>
            <p:ph type="sldNum" sz="quarter" idx="5"/>
          </p:nvPr>
        </p:nvSpPr>
        <p:spPr/>
        <p:txBody>
          <a:bodyPr/>
          <a:lstStyle/>
          <a:p>
            <a:fld id="{5F945106-82EC-4454-AD8C-5FAD968F4165}" type="slidenum">
              <a:rPr lang="en-CA"/>
              <a:t>18</a:t>
            </a:fld>
            <a:endParaRPr lang="en-US"/>
          </a:p>
        </p:txBody>
      </p:sp>
    </p:spTree>
    <p:extLst>
      <p:ext uri="{BB962C8B-B14F-4D97-AF65-F5344CB8AC3E}">
        <p14:creationId xmlns:p14="http://schemas.microsoft.com/office/powerpoint/2010/main" val="3144308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Samuel</a:t>
            </a:r>
          </a:p>
        </p:txBody>
      </p:sp>
      <p:sp>
        <p:nvSpPr>
          <p:cNvPr id="4" name="Slide Number Placeholder 3"/>
          <p:cNvSpPr>
            <a:spLocks noGrp="1"/>
          </p:cNvSpPr>
          <p:nvPr>
            <p:ph type="sldNum" sz="quarter" idx="5"/>
          </p:nvPr>
        </p:nvSpPr>
        <p:spPr/>
        <p:txBody>
          <a:bodyPr/>
          <a:lstStyle/>
          <a:p>
            <a:fld id="{5F945106-82EC-4454-AD8C-5FAD968F4165}" type="slidenum">
              <a:rPr lang="en-CA"/>
              <a:t>4</a:t>
            </a:fld>
            <a:endParaRPr lang="en-US"/>
          </a:p>
        </p:txBody>
      </p:sp>
    </p:spTree>
    <p:extLst>
      <p:ext uri="{BB962C8B-B14F-4D97-AF65-F5344CB8AC3E}">
        <p14:creationId xmlns:p14="http://schemas.microsoft.com/office/powerpoint/2010/main" val="3325461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Emily:</a:t>
            </a:r>
            <a:endParaRPr lang="en-US"/>
          </a:p>
          <a:p>
            <a:r>
              <a:rPr lang="en-US">
                <a:cs typeface="Calibri"/>
              </a:rPr>
              <a:t>- Geographicly, its pretty clear to see that chile has a huge exposure to the ocean.</a:t>
            </a:r>
            <a:endParaRPr lang="en-US"/>
          </a:p>
          <a:p>
            <a:r>
              <a:rPr lang="en-US">
                <a:cs typeface="Calibri"/>
              </a:rPr>
              <a:t>---&gt; economically that may be beneficial to chile, as they have many ports and lots of access for fishing...</a:t>
            </a:r>
            <a:endParaRPr lang="en-US"/>
          </a:p>
          <a:p>
            <a:r>
              <a:rPr lang="en-US"/>
              <a:t>- Unfortunately, as much as it has beautiful scenery of the pacific ocean, it is also comes with many consequences. </a:t>
            </a:r>
          </a:p>
          <a:p>
            <a:endParaRPr lang="en-US">
              <a:cs typeface="Calibri"/>
            </a:endParaRPr>
          </a:p>
        </p:txBody>
      </p:sp>
      <p:sp>
        <p:nvSpPr>
          <p:cNvPr id="4" name="Slide Number Placeholder 3"/>
          <p:cNvSpPr>
            <a:spLocks noGrp="1"/>
          </p:cNvSpPr>
          <p:nvPr>
            <p:ph type="sldNum" sz="quarter" idx="5"/>
          </p:nvPr>
        </p:nvSpPr>
        <p:spPr/>
        <p:txBody>
          <a:bodyPr/>
          <a:lstStyle/>
          <a:p>
            <a:fld id="{5F945106-82EC-4454-AD8C-5FAD968F4165}" type="slidenum">
              <a:rPr lang="en-CA"/>
              <a:t>5</a:t>
            </a:fld>
            <a:endParaRPr lang="en-US"/>
          </a:p>
        </p:txBody>
      </p:sp>
    </p:spTree>
    <p:extLst>
      <p:ext uri="{BB962C8B-B14F-4D97-AF65-F5344CB8AC3E}">
        <p14:creationId xmlns:p14="http://schemas.microsoft.com/office/powerpoint/2010/main" val="3042638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Emily</a:t>
            </a:r>
          </a:p>
        </p:txBody>
      </p:sp>
      <p:sp>
        <p:nvSpPr>
          <p:cNvPr id="4" name="Slide Number Placeholder 3"/>
          <p:cNvSpPr>
            <a:spLocks noGrp="1"/>
          </p:cNvSpPr>
          <p:nvPr>
            <p:ph type="sldNum" sz="quarter" idx="5"/>
          </p:nvPr>
        </p:nvSpPr>
        <p:spPr/>
        <p:txBody>
          <a:bodyPr/>
          <a:lstStyle/>
          <a:p>
            <a:fld id="{5F945106-82EC-4454-AD8C-5FAD968F4165}" type="slidenum">
              <a:rPr lang="en-CA"/>
              <a:t>6</a:t>
            </a:fld>
            <a:endParaRPr lang="en-US"/>
          </a:p>
        </p:txBody>
      </p:sp>
    </p:spTree>
    <p:extLst>
      <p:ext uri="{BB962C8B-B14F-4D97-AF65-F5344CB8AC3E}">
        <p14:creationId xmlns:p14="http://schemas.microsoft.com/office/powerpoint/2010/main" val="2955656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Emily </a:t>
            </a:r>
          </a:p>
        </p:txBody>
      </p:sp>
      <p:sp>
        <p:nvSpPr>
          <p:cNvPr id="4" name="Slide Number Placeholder 3"/>
          <p:cNvSpPr>
            <a:spLocks noGrp="1"/>
          </p:cNvSpPr>
          <p:nvPr>
            <p:ph type="sldNum" sz="quarter" idx="5"/>
          </p:nvPr>
        </p:nvSpPr>
        <p:spPr/>
        <p:txBody>
          <a:bodyPr/>
          <a:lstStyle/>
          <a:p>
            <a:fld id="{5F945106-82EC-4454-AD8C-5FAD968F4165}" type="slidenum">
              <a:rPr lang="en-CA"/>
              <a:t>7</a:t>
            </a:fld>
            <a:endParaRPr lang="en-US"/>
          </a:p>
        </p:txBody>
      </p:sp>
    </p:spTree>
    <p:extLst>
      <p:ext uri="{BB962C8B-B14F-4D97-AF65-F5344CB8AC3E}">
        <p14:creationId xmlns:p14="http://schemas.microsoft.com/office/powerpoint/2010/main" val="3888162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Samuel</a:t>
            </a:r>
          </a:p>
        </p:txBody>
      </p:sp>
      <p:sp>
        <p:nvSpPr>
          <p:cNvPr id="4" name="Slide Number Placeholder 3"/>
          <p:cNvSpPr>
            <a:spLocks noGrp="1"/>
          </p:cNvSpPr>
          <p:nvPr>
            <p:ph type="sldNum" sz="quarter" idx="5"/>
          </p:nvPr>
        </p:nvSpPr>
        <p:spPr/>
        <p:txBody>
          <a:bodyPr/>
          <a:lstStyle/>
          <a:p>
            <a:fld id="{5F945106-82EC-4454-AD8C-5FAD968F4165}" type="slidenum">
              <a:rPr lang="en-CA"/>
              <a:t>8</a:t>
            </a:fld>
            <a:endParaRPr lang="en-US"/>
          </a:p>
        </p:txBody>
      </p:sp>
    </p:spTree>
    <p:extLst>
      <p:ext uri="{BB962C8B-B14F-4D97-AF65-F5344CB8AC3E}">
        <p14:creationId xmlns:p14="http://schemas.microsoft.com/office/powerpoint/2010/main" val="3691095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a:rPr>
              <a:t>Samuel</a:t>
            </a:r>
          </a:p>
          <a:p>
            <a:pPr marL="171450" indent="-171450">
              <a:lnSpc>
                <a:spcPct val="90000"/>
              </a:lnSpc>
              <a:spcBef>
                <a:spcPts val="1000"/>
              </a:spcBef>
              <a:buFont typeface="Arial"/>
              <a:buChar char="•"/>
            </a:pPr>
            <a:r>
              <a:rPr lang="en-US"/>
              <a:t>Chile is a country known for its high quantity of volcanos; it lists as the nation with the absolute greatest number of them in all of the Americas. Among these volcanos, there is even the tallest active volcano in the entire world</a:t>
            </a:r>
            <a:r>
              <a:rPr lang="en-US" i="1"/>
              <a:t>, </a:t>
            </a:r>
            <a:r>
              <a:rPr lang="en-US"/>
              <a:t>the </a:t>
            </a:r>
            <a:r>
              <a:rPr lang="en-US" i="1"/>
              <a:t>Nevado Ojos del Sado, </a:t>
            </a:r>
            <a:r>
              <a:rPr lang="en-US"/>
              <a:t>which is pictured above.</a:t>
            </a:r>
            <a:r>
              <a:rPr lang="en-US" i="1"/>
              <a:t> </a:t>
            </a:r>
            <a:endParaRPr lang="en-US">
              <a:cs typeface="Calibri"/>
            </a:endParaRPr>
          </a:p>
          <a:p>
            <a:pPr marL="171450" indent="-171450">
              <a:lnSpc>
                <a:spcPct val="90000"/>
              </a:lnSpc>
              <a:spcBef>
                <a:spcPts val="1000"/>
              </a:spcBef>
              <a:buFont typeface="Arial"/>
              <a:buChar char="•"/>
            </a:pPr>
            <a:r>
              <a:rPr lang="en-US"/>
              <a:t>Nowadays, these volcanos act as mostly tourist attractions than hazards, but there have been a few disasters caused by them in recent time. One extreme example is the Villarrica volcano eruption in 2015, which required the evacuation of over 3,000 Chileans in its vicinity. </a:t>
            </a:r>
          </a:p>
          <a:p>
            <a:pPr>
              <a:buFont typeface="Arial"/>
              <a:buChar char="•"/>
            </a:pPr>
            <a:r>
              <a:rPr lang="en-US" b="1"/>
              <a:t>note 2:</a:t>
            </a:r>
            <a:r>
              <a:rPr lang="en-US"/>
              <a:t> Chile is one of the countries along the Ring of Fire, a belt of active volcanoes and earthquake epicenters bordering the Pacific Ocean; up to 90% of the world's earthquakes and some 75% of the world's volcanoes occur within the Ring of Fire</a:t>
            </a:r>
            <a:endParaRPr lang="en-US">
              <a:cs typeface="Calibri"/>
            </a:endParaRPr>
          </a:p>
          <a:p>
            <a:pPr marL="171450" indent="-171450">
              <a:lnSpc>
                <a:spcPct val="90000"/>
              </a:lnSpc>
              <a:spcBef>
                <a:spcPts val="1000"/>
              </a:spcBef>
              <a:buFont typeface="Arial"/>
              <a:buChar char="•"/>
            </a:pPr>
            <a:br>
              <a:rPr lang="en-US"/>
            </a:br>
            <a:endParaRPr lang="en-US"/>
          </a:p>
          <a:p>
            <a:endParaRPr lang="en-US">
              <a:cs typeface="Calibri"/>
            </a:endParaRPr>
          </a:p>
        </p:txBody>
      </p:sp>
      <p:sp>
        <p:nvSpPr>
          <p:cNvPr id="4" name="Slide Number Placeholder 3"/>
          <p:cNvSpPr>
            <a:spLocks noGrp="1"/>
          </p:cNvSpPr>
          <p:nvPr>
            <p:ph type="sldNum" sz="quarter" idx="5"/>
          </p:nvPr>
        </p:nvSpPr>
        <p:spPr/>
        <p:txBody>
          <a:bodyPr/>
          <a:lstStyle/>
          <a:p>
            <a:fld id="{5F945106-82EC-4454-AD8C-5FAD968F4165}" type="slidenum">
              <a:rPr lang="en-CA"/>
              <a:t>9</a:t>
            </a:fld>
            <a:endParaRPr lang="en-US"/>
          </a:p>
        </p:txBody>
      </p:sp>
    </p:spTree>
    <p:extLst>
      <p:ext uri="{BB962C8B-B14F-4D97-AF65-F5344CB8AC3E}">
        <p14:creationId xmlns:p14="http://schemas.microsoft.com/office/powerpoint/2010/main" val="1691571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Morgan</a:t>
            </a:r>
          </a:p>
        </p:txBody>
      </p:sp>
      <p:sp>
        <p:nvSpPr>
          <p:cNvPr id="4" name="Slide Number Placeholder 3"/>
          <p:cNvSpPr>
            <a:spLocks noGrp="1"/>
          </p:cNvSpPr>
          <p:nvPr>
            <p:ph type="sldNum" sz="quarter" idx="5"/>
          </p:nvPr>
        </p:nvSpPr>
        <p:spPr/>
        <p:txBody>
          <a:bodyPr/>
          <a:lstStyle/>
          <a:p>
            <a:fld id="{5F945106-82EC-4454-AD8C-5FAD968F4165}" type="slidenum">
              <a:rPr lang="en-CA"/>
              <a:t>10</a:t>
            </a:fld>
            <a:endParaRPr lang="en-US"/>
          </a:p>
        </p:txBody>
      </p:sp>
    </p:spTree>
    <p:extLst>
      <p:ext uri="{BB962C8B-B14F-4D97-AF65-F5344CB8AC3E}">
        <p14:creationId xmlns:p14="http://schemas.microsoft.com/office/powerpoint/2010/main" val="902415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Cleon</a:t>
            </a:r>
          </a:p>
          <a:p>
            <a:pPr>
              <a:lnSpc>
                <a:spcPct val="90000"/>
              </a:lnSpc>
              <a:spcBef>
                <a:spcPts val="1000"/>
              </a:spcBef>
            </a:pPr>
            <a:r>
              <a:rPr lang="en-US"/>
              <a:t>Earthquakes can and have caused mass destruction in Chile; an example is the 2010 8.8 magnitude earthquake in Talcahuano. The energy of this earthquake was equivalent to 100,000 Hiroshima bombs.</a:t>
            </a:r>
          </a:p>
          <a:p>
            <a:pPr>
              <a:lnSpc>
                <a:spcPct val="90000"/>
              </a:lnSpc>
              <a:spcBef>
                <a:spcPts val="1000"/>
              </a:spcBef>
            </a:pPr>
            <a:r>
              <a:rPr lang="en-US"/>
              <a:t>As a result, </a:t>
            </a:r>
          </a:p>
          <a:p>
            <a:pPr>
              <a:lnSpc>
                <a:spcPct val="90000"/>
              </a:lnSpc>
              <a:spcBef>
                <a:spcPts val="1000"/>
              </a:spcBef>
            </a:pPr>
            <a:r>
              <a:rPr lang="en-US" b="1"/>
              <a:t>524</a:t>
            </a:r>
            <a:r>
              <a:rPr lang="en-US"/>
              <a:t> people died</a:t>
            </a:r>
            <a:endParaRPr lang="en-US">
              <a:cs typeface="Calibri" panose="020F0502020204030204"/>
            </a:endParaRPr>
          </a:p>
          <a:p>
            <a:pPr>
              <a:lnSpc>
                <a:spcPct val="90000"/>
              </a:lnSpc>
              <a:spcBef>
                <a:spcPts val="1000"/>
              </a:spcBef>
            </a:pPr>
            <a:r>
              <a:rPr lang="en-US" b="1"/>
              <a:t>25</a:t>
            </a:r>
            <a:r>
              <a:rPr lang="en-US"/>
              <a:t> disappeared </a:t>
            </a:r>
            <a:endParaRPr lang="en-US">
              <a:cs typeface="Calibri" panose="020F0502020204030204"/>
            </a:endParaRPr>
          </a:p>
          <a:p>
            <a:pPr>
              <a:lnSpc>
                <a:spcPct val="90000"/>
              </a:lnSpc>
              <a:spcBef>
                <a:spcPts val="1000"/>
              </a:spcBef>
            </a:pPr>
            <a:r>
              <a:rPr lang="en-US" b="1"/>
              <a:t>800,000 </a:t>
            </a:r>
            <a:r>
              <a:rPr lang="en-US"/>
              <a:t>were affected by it</a:t>
            </a:r>
            <a:endParaRPr lang="en-US">
              <a:cs typeface="Calibri" panose="020F0502020204030204"/>
            </a:endParaRPr>
          </a:p>
          <a:p>
            <a:pPr>
              <a:lnSpc>
                <a:spcPct val="90000"/>
              </a:lnSpc>
              <a:spcBef>
                <a:spcPts val="1000"/>
              </a:spcBef>
            </a:pPr>
            <a:r>
              <a:rPr lang="en-US"/>
              <a:t>There were over $30 billion dollar's worth of damage such as:</a:t>
            </a:r>
          </a:p>
          <a:p>
            <a:pPr marL="457200" indent="-457200">
              <a:lnSpc>
                <a:spcPct val="90000"/>
              </a:lnSpc>
              <a:spcBef>
                <a:spcPts val="1000"/>
              </a:spcBef>
              <a:buFont typeface="Arial"/>
              <a:buChar char="•"/>
            </a:pPr>
            <a:r>
              <a:rPr lang="en-US"/>
              <a:t> 1,500 km of roads</a:t>
            </a:r>
          </a:p>
          <a:p>
            <a:pPr marL="457200" indent="-457200">
              <a:lnSpc>
                <a:spcPct val="90000"/>
              </a:lnSpc>
              <a:spcBef>
                <a:spcPts val="1000"/>
              </a:spcBef>
              <a:buFont typeface="Arial"/>
              <a:buChar char="•"/>
            </a:pPr>
            <a:r>
              <a:rPr lang="en-US"/>
              <a:t> 4,500 schools, two airports</a:t>
            </a:r>
          </a:p>
          <a:p>
            <a:pPr marL="457200" indent="-457200">
              <a:lnSpc>
                <a:spcPct val="90000"/>
              </a:lnSpc>
              <a:spcBef>
                <a:spcPts val="1000"/>
              </a:spcBef>
              <a:buFont typeface="Arial"/>
              <a:buChar char="•"/>
            </a:pPr>
            <a:r>
              <a:rPr lang="en-US"/>
              <a:t>53 ports</a:t>
            </a:r>
          </a:p>
          <a:p>
            <a:pPr marL="457200" indent="-457200">
              <a:lnSpc>
                <a:spcPct val="90000"/>
              </a:lnSpc>
              <a:spcBef>
                <a:spcPts val="1000"/>
              </a:spcBef>
              <a:buFont typeface="Arial"/>
              <a:buChar char="•"/>
            </a:pPr>
            <a:r>
              <a:rPr lang="en-US"/>
              <a:t>56 hospitals were damaged </a:t>
            </a:r>
          </a:p>
          <a:p>
            <a:pPr marL="457200" indent="-457200">
              <a:lnSpc>
                <a:spcPct val="90000"/>
              </a:lnSpc>
              <a:spcBef>
                <a:spcPts val="1000"/>
              </a:spcBef>
              <a:buFont typeface="Arial"/>
              <a:buChar char="•"/>
            </a:pPr>
            <a:r>
              <a:rPr lang="en-US"/>
              <a:t>220,000 houses were destroyed</a:t>
            </a:r>
          </a:p>
          <a:p>
            <a:pPr>
              <a:lnSpc>
                <a:spcPct val="90000"/>
              </a:lnSpc>
              <a:spcBef>
                <a:spcPts val="1000"/>
              </a:spcBef>
            </a:pPr>
            <a:r>
              <a:rPr lang="en-US"/>
              <a:t>Following this was even a tsunami, which further damaged the area. Though definitely on the larger scale, this disaster has not been the only one to extremely damage Chile. </a:t>
            </a:r>
          </a:p>
          <a:p>
            <a:pPr>
              <a:lnSpc>
                <a:spcPct val="90000"/>
              </a:lnSpc>
              <a:spcBef>
                <a:spcPts val="1000"/>
              </a:spcBef>
            </a:pPr>
            <a:r>
              <a:rPr lang="en-US"/>
              <a:t>Imagine losing your home and life belongings.</a:t>
            </a:r>
          </a:p>
          <a:p>
            <a:pPr marL="457200" indent="-457200">
              <a:lnSpc>
                <a:spcPct val="90000"/>
              </a:lnSpc>
              <a:spcBef>
                <a:spcPts val="1000"/>
              </a:spcBef>
              <a:buFont typeface="Arial"/>
              <a:buChar char="•"/>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5F945106-82EC-4454-AD8C-5FAD968F4165}" type="slidenum">
              <a:rPr lang="en-CA"/>
              <a:t>11</a:t>
            </a:fld>
            <a:endParaRPr lang="en-US"/>
          </a:p>
        </p:txBody>
      </p:sp>
    </p:spTree>
    <p:extLst>
      <p:ext uri="{BB962C8B-B14F-4D97-AF65-F5344CB8AC3E}">
        <p14:creationId xmlns:p14="http://schemas.microsoft.com/office/powerpoint/2010/main" val="1239838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057763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09581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941086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660925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814857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229409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845323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843496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632235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546658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682721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47437368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hyperlink" Target="http://archive.boston.com/bigpicture/2010/02/earthquake_in_chile.html" TargetMode="External"/><Relationship Id="rId3" Type="http://schemas.openxmlformats.org/officeDocument/2006/relationships/hyperlink" Target="https://blogs.iadb.org/ideas-matter/en/fuerza-chile/" TargetMode="External"/><Relationship Id="rId7" Type="http://schemas.openxmlformats.org/officeDocument/2006/relationships/hyperlink" Target="https://www.who.int/health-topics/earthquakes#tab=tab_1" TargetMode="External"/><Relationship Id="rId2" Type="http://schemas.openxmlformats.org/officeDocument/2006/relationships/hyperlink" Target="http://www.theguardian.com/commentisfree/cifamerica/2011/feb/28/chile-natural-disasters" TargetMode="External"/><Relationship Id="rId1" Type="http://schemas.openxmlformats.org/officeDocument/2006/relationships/slideLayout" Target="../slideLayouts/slideLayout2.xml"/><Relationship Id="rId6" Type="http://schemas.openxmlformats.org/officeDocument/2006/relationships/hyperlink" Target="https://wwwnc.cdc.gov/travel/destinations/traveler/none/chile" TargetMode="External"/><Relationship Id="rId11" Type="http://schemas.openxmlformats.org/officeDocument/2006/relationships/hyperlink" Target="https://rbird.com/movabletype/askmarivi/archives/hispanic-term-update.php" TargetMode="External"/><Relationship Id="rId5" Type="http://schemas.openxmlformats.org/officeDocument/2006/relationships/hyperlink" Target="http://www.ifrc.org/fr/nouvelles/nouvelles/americas/chile/chilean-red-cross-responds-to-earthquake-69399/" TargetMode="External"/><Relationship Id="rId10" Type="http://schemas.openxmlformats.org/officeDocument/2006/relationships/hyperlink" Target="http://www.bloomberg.com/news/articles/2019-02-25/land-of-earthquakes-and-volcanoes-threatened-by-a-new-scourge" TargetMode="External"/><Relationship Id="rId4" Type="http://schemas.openxmlformats.org/officeDocument/2006/relationships/hyperlink" Target="https://chile.travel/en/chile-country-of-volcanoes-a-passion-for-these-giants-photography" TargetMode="External"/><Relationship Id="rId9" Type="http://schemas.openxmlformats.org/officeDocument/2006/relationships/hyperlink" Target="http://www.ngoaidmap.org/projects/17979"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en.wikipedia.org/wiki/File:Map-Hispanic_countries.png" TargetMode="External"/><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hyperlink" Target="http://www.cbsnews.com/news/death-toll-from-chile-earthquake-rises-1-million-evacuate/" TargetMode="External"/><Relationship Id="rId13" Type="http://schemas.openxmlformats.org/officeDocument/2006/relationships/hyperlink" Target="http://www.ready.gov/volcanoes" TargetMode="External"/><Relationship Id="rId3" Type="http://schemas.openxmlformats.org/officeDocument/2006/relationships/hyperlink" Target="http://www.ifitweremyhome.com/compare/CA/CL" TargetMode="External"/><Relationship Id="rId7" Type="http://schemas.openxmlformats.org/officeDocument/2006/relationships/hyperlink" Target="http://www.britannica.com/event/Chile-earthquake-of-2010" TargetMode="External"/><Relationship Id="rId12" Type="http://schemas.openxmlformats.org/officeDocument/2006/relationships/hyperlink" Target="https://earthquake.usgs.gov/earthquakes/eventpage/us7000d18q/executive" TargetMode="External"/><Relationship Id="rId2" Type="http://schemas.openxmlformats.org/officeDocument/2006/relationships/hyperlink" Target="http://www.bbc.com/news/av/world-latin-america-31721795" TargetMode="External"/><Relationship Id="rId1" Type="http://schemas.openxmlformats.org/officeDocument/2006/relationships/slideLayout" Target="../slideLayouts/slideLayout2.xml"/><Relationship Id="rId6" Type="http://schemas.openxmlformats.org/officeDocument/2006/relationships/hyperlink" Target="https://news.psu.edu/story/322766/2014/08/13/research/study-chilean-quake-shows-potential-future-earthquake" TargetMode="External"/><Relationship Id="rId11" Type="http://schemas.openxmlformats.org/officeDocument/2006/relationships/hyperlink" Target="http://www.theatlantic.com/photo/2014/04/the-aftermath-of-chiles-earthquake/100709/" TargetMode="External"/><Relationship Id="rId5" Type="http://schemas.openxmlformats.org/officeDocument/2006/relationships/hyperlink" Target="https://en.wikipedia.org/wiki/File:Map-Hispanic_countries.png" TargetMode="External"/><Relationship Id="rId10" Type="http://schemas.openxmlformats.org/officeDocument/2006/relationships/hyperlink" Target="http://www.worldnomads.com/travel-safety/south-america/chile/chile-natural-disasters-and-other-concerns" TargetMode="External"/><Relationship Id="rId4" Type="http://schemas.openxmlformats.org/officeDocument/2006/relationships/hyperlink" Target="https://www.pri.org/stories/chiles-calbuco-volcano-eruption-absolutely-spectacular-photos" TargetMode="External"/><Relationship Id="rId9" Type="http://schemas.openxmlformats.org/officeDocument/2006/relationships/hyperlink" Target="http://www.britannica.com/topic/flag-of-Chile/additional-info#history"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notesSlide" Target="../notesSlides/notesSlide1.xml"/><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6.svg"/><Relationship Id="rId5" Type="http://schemas.openxmlformats.org/officeDocument/2006/relationships/diagramQuickStyle" Target="../diagrams/quickStyle1.xml"/><Relationship Id="rId15" Type="http://schemas.openxmlformats.org/officeDocument/2006/relationships/image" Target="../media/image10.svg"/><Relationship Id="rId10" Type="http://schemas.openxmlformats.org/officeDocument/2006/relationships/image" Target="../media/image5.png"/><Relationship Id="rId19" Type="http://schemas.openxmlformats.org/officeDocument/2006/relationships/image" Target="../media/image14.svg"/><Relationship Id="rId4" Type="http://schemas.openxmlformats.org/officeDocument/2006/relationships/diagramLayout" Target="../diagrams/layout1.xml"/><Relationship Id="rId9" Type="http://schemas.openxmlformats.org/officeDocument/2006/relationships/image" Target="../media/image4.sv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0" descr="A person that is standing in the dirt&#10;&#10;Description automatically generated">
            <a:extLst>
              <a:ext uri="{FF2B5EF4-FFF2-40B4-BE49-F238E27FC236}">
                <a16:creationId xmlns:a16="http://schemas.microsoft.com/office/drawing/2014/main" id="{B2D29A0C-966D-4BC0-AAB8-D6BE6502C90D}"/>
              </a:ext>
            </a:extLst>
          </p:cNvPr>
          <p:cNvPicPr>
            <a:picLocks noChangeAspect="1"/>
          </p:cNvPicPr>
          <p:nvPr/>
        </p:nvPicPr>
        <p:blipFill rotWithShape="1">
          <a:blip r:embed="rId2"/>
          <a:srcRect l="6096" t="9091" r="15191"/>
          <a:stretch/>
        </p:blipFill>
        <p:spPr>
          <a:xfrm>
            <a:off x="3523488" y="10"/>
            <a:ext cx="8668512" cy="6857990"/>
          </a:xfrm>
          <a:prstGeom prst="rect">
            <a:avLst/>
          </a:prstGeom>
        </p:spPr>
      </p:pic>
      <p:sp>
        <p:nvSpPr>
          <p:cNvPr id="17" name="Rectangle 1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7981" y="1122363"/>
            <a:ext cx="4023360" cy="3204134"/>
          </a:xfrm>
        </p:spPr>
        <p:txBody>
          <a:bodyPr anchor="b">
            <a:normAutofit/>
          </a:bodyPr>
          <a:lstStyle/>
          <a:p>
            <a:pPr algn="l"/>
            <a:r>
              <a:rPr lang="en-US" sz="4800">
                <a:latin typeface="Bookman Old Style"/>
                <a:cs typeface="Calibri Light"/>
              </a:rPr>
              <a:t>L</a:t>
            </a:r>
            <a:r>
              <a:rPr lang="es-MX" sz="4800">
                <a:latin typeface="Bookman Old Style"/>
                <a:cs typeface="Calibri Light"/>
              </a:rPr>
              <a:t>os Desastres Naturales en Chile</a:t>
            </a:r>
          </a:p>
        </p:txBody>
      </p:sp>
      <p:sp>
        <p:nvSpPr>
          <p:cNvPr id="3" name="Subtitle 2"/>
          <p:cNvSpPr>
            <a:spLocks noGrp="1"/>
          </p:cNvSpPr>
          <p:nvPr>
            <p:ph type="subTitle" idx="1"/>
          </p:nvPr>
        </p:nvSpPr>
        <p:spPr>
          <a:xfrm>
            <a:off x="477980" y="4872922"/>
            <a:ext cx="4023359" cy="1208141"/>
          </a:xfrm>
        </p:spPr>
        <p:txBody>
          <a:bodyPr vert="horz" lIns="91440" tIns="45720" rIns="91440" bIns="45720" rtlCol="0">
            <a:normAutofit/>
          </a:bodyPr>
          <a:lstStyle/>
          <a:p>
            <a:pPr algn="l"/>
            <a:r>
              <a:rPr lang="en-US" sz="2000">
                <a:cs typeface="Calibri"/>
              </a:rPr>
              <a:t>SP11 – Emily, Morgan, Cleon, y Samuel</a:t>
            </a:r>
            <a:endParaRPr lang="en-US" sz="2000"/>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148DC6-3AF7-4863-80D4-7192BA41BF8C}"/>
              </a:ext>
            </a:extLst>
          </p:cNvPr>
          <p:cNvSpPr txBox="1"/>
          <p:nvPr/>
        </p:nvSpPr>
        <p:spPr>
          <a:xfrm>
            <a:off x="10590362" y="805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t>(Cavallo, 2015)</a:t>
            </a:r>
          </a:p>
        </p:txBody>
      </p:sp>
    </p:spTree>
    <p:extLst>
      <p:ext uri="{BB962C8B-B14F-4D97-AF65-F5344CB8AC3E}">
        <p14:creationId xmlns:p14="http://schemas.microsoft.com/office/powerpoint/2010/main" val="2644667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large building&#10;&#10;Description automatically generated">
            <a:extLst>
              <a:ext uri="{FF2B5EF4-FFF2-40B4-BE49-F238E27FC236}">
                <a16:creationId xmlns:a16="http://schemas.microsoft.com/office/drawing/2014/main" id="{46F3167C-4912-4ECF-B5A5-CEB025A34483}"/>
              </a:ext>
            </a:extLst>
          </p:cNvPr>
          <p:cNvPicPr>
            <a:picLocks noChangeAspect="1"/>
          </p:cNvPicPr>
          <p:nvPr/>
        </p:nvPicPr>
        <p:blipFill rotWithShape="1">
          <a:blip r:embed="rId3"/>
          <a:srcRect l="14477" r="3107" b="1"/>
          <a:stretch/>
        </p:blipFill>
        <p:spPr>
          <a:xfrm>
            <a:off x="4117521" y="10"/>
            <a:ext cx="8074479" cy="6857990"/>
          </a:xfrm>
          <a:prstGeom prst="rect">
            <a:avLst/>
          </a:prstGeom>
        </p:spPr>
      </p:pic>
      <p:sp>
        <p:nvSpPr>
          <p:cNvPr id="6" name="Freeform: Shape 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1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6D40DE5-7891-43EF-B71A-261F9EFDCE14}"/>
              </a:ext>
            </a:extLst>
          </p:cNvPr>
          <p:cNvSpPr>
            <a:spLocks noGrp="1"/>
          </p:cNvSpPr>
          <p:nvPr>
            <p:ph type="title"/>
          </p:nvPr>
        </p:nvSpPr>
        <p:spPr>
          <a:xfrm>
            <a:off x="804672" y="365125"/>
            <a:ext cx="5266155" cy="1325563"/>
          </a:xfrm>
        </p:spPr>
        <p:txBody>
          <a:bodyPr>
            <a:normAutofit/>
          </a:bodyPr>
          <a:lstStyle/>
          <a:p>
            <a:br>
              <a:rPr lang="en-US" sz="2800"/>
            </a:br>
            <a:r>
              <a:rPr lang="es-MX" sz="2800">
                <a:ea typeface="+mj-lt"/>
                <a:cs typeface="+mj-lt"/>
              </a:rPr>
              <a:t>¿</a:t>
            </a:r>
            <a:r>
              <a:rPr lang="es-MX" sz="2800">
                <a:cs typeface="Calibri Light"/>
              </a:rPr>
              <a:t>Quién está sufriendo?</a:t>
            </a:r>
          </a:p>
        </p:txBody>
      </p:sp>
      <p:sp>
        <p:nvSpPr>
          <p:cNvPr id="3" name="Content Placeholder 2">
            <a:extLst>
              <a:ext uri="{FF2B5EF4-FFF2-40B4-BE49-F238E27FC236}">
                <a16:creationId xmlns:a16="http://schemas.microsoft.com/office/drawing/2014/main" id="{DEB43B8D-785A-4B10-BDF0-AF15CCFA470D}"/>
              </a:ext>
            </a:extLst>
          </p:cNvPr>
          <p:cNvSpPr>
            <a:spLocks noGrp="1"/>
          </p:cNvSpPr>
          <p:nvPr>
            <p:ph idx="1"/>
          </p:nvPr>
        </p:nvSpPr>
        <p:spPr>
          <a:xfrm>
            <a:off x="804672" y="1763809"/>
            <a:ext cx="3941499" cy="4413153"/>
          </a:xfrm>
        </p:spPr>
        <p:txBody>
          <a:bodyPr vert="horz" lIns="91440" tIns="45720" rIns="91440" bIns="45720" rtlCol="0" anchor="t">
            <a:normAutofit/>
          </a:bodyPr>
          <a:lstStyle/>
          <a:p>
            <a:r>
              <a:rPr lang="en-US" sz="2000">
                <a:cs typeface="Calibri" panose="020F0502020204030204"/>
              </a:rPr>
              <a:t>Everyone in the area of the natural disaster will suffer in many ways.  Earthquakes can have immediate and long-term impacts on health. </a:t>
            </a:r>
            <a:endParaRPr lang="en-US"/>
          </a:p>
          <a:p>
            <a:r>
              <a:rPr lang="en-US" sz="2000">
                <a:cs typeface="Calibri" panose="020F0502020204030204"/>
              </a:rPr>
              <a:t>They can also damage health facilities and transportation, which can disrupt service delivery and access to care. </a:t>
            </a:r>
            <a:endParaRPr lang="en-US"/>
          </a:p>
          <a:p>
            <a:r>
              <a:rPr lang="en-US" sz="2000">
                <a:cs typeface="Calibri" panose="020F0502020204030204"/>
              </a:rPr>
              <a:t>Lots of homes are destroyed which means many citizens won't have a home to live in until the government helps pay/rebuild all the homes.</a:t>
            </a:r>
          </a:p>
          <a:p>
            <a:endParaRPr lang="en-US" sz="2000">
              <a:cs typeface="Calibri" panose="020F0502020204030204"/>
            </a:endParaRPr>
          </a:p>
          <a:p>
            <a:endParaRPr lang="en-US" sz="2000">
              <a:cs typeface="Calibri" panose="020F0502020204030204"/>
            </a:endParaRPr>
          </a:p>
          <a:p>
            <a:endParaRPr lang="en-US" sz="2000">
              <a:cs typeface="Calibri" panose="020F0502020204030204"/>
            </a:endParaRPr>
          </a:p>
          <a:p>
            <a:endParaRPr lang="en-US" sz="2000">
              <a:cs typeface="Calibri" panose="020F0502020204030204"/>
            </a:endParaRPr>
          </a:p>
          <a:p>
            <a:endParaRPr lang="en-US" sz="2000">
              <a:cs typeface="Calibri" panose="020F0502020204030204"/>
            </a:endParaRPr>
          </a:p>
          <a:p>
            <a:endParaRPr lang="en-US" sz="2000">
              <a:cs typeface="Calibri" panose="020F0502020204030204"/>
            </a:endParaRPr>
          </a:p>
          <a:p>
            <a:pPr marL="0" indent="0">
              <a:buNone/>
            </a:pPr>
            <a:endParaRPr lang="en-US" sz="2000">
              <a:cs typeface="Calibri" panose="020F0502020204030204"/>
            </a:endParaRPr>
          </a:p>
          <a:p>
            <a:pPr marL="0" indent="0">
              <a:buNone/>
            </a:pPr>
            <a:endParaRPr lang="en-US" sz="2000">
              <a:ea typeface="+mn-lt"/>
              <a:cs typeface="+mn-lt"/>
            </a:endParaRPr>
          </a:p>
          <a:p>
            <a:pPr marL="0" indent="0">
              <a:buNone/>
            </a:pPr>
            <a:endParaRPr lang="en-US" sz="2000">
              <a:ea typeface="+mn-lt"/>
              <a:cs typeface="+mn-lt"/>
            </a:endParaRPr>
          </a:p>
          <a:p>
            <a:pPr marL="0" indent="0">
              <a:buNone/>
            </a:pPr>
            <a:endParaRPr lang="en-US" sz="2000">
              <a:cs typeface="Calibri"/>
            </a:endParaRPr>
          </a:p>
          <a:p>
            <a:pPr marL="0" indent="0">
              <a:buNone/>
            </a:pPr>
            <a:endParaRPr lang="en-US" sz="2000">
              <a:cs typeface="Calibri"/>
            </a:endParaRPr>
          </a:p>
          <a:p>
            <a:pPr marL="0" indent="0">
              <a:buNone/>
            </a:pPr>
            <a:endParaRPr lang="en-US" sz="2000">
              <a:cs typeface="Calibri"/>
            </a:endParaRPr>
          </a:p>
          <a:p>
            <a:pPr marL="0" indent="0">
              <a:buNone/>
            </a:pPr>
            <a:endParaRPr lang="en-US" sz="2000">
              <a:cs typeface="Calibri"/>
            </a:endParaRPr>
          </a:p>
          <a:p>
            <a:pPr marL="0" indent="0">
              <a:buNone/>
            </a:pPr>
            <a:endParaRPr lang="en-US" sz="2000">
              <a:cs typeface="Calibri"/>
            </a:endParaRPr>
          </a:p>
        </p:txBody>
      </p:sp>
      <p:sp>
        <p:nvSpPr>
          <p:cNvPr id="5" name="TextBox 4">
            <a:extLst>
              <a:ext uri="{FF2B5EF4-FFF2-40B4-BE49-F238E27FC236}">
                <a16:creationId xmlns:a16="http://schemas.microsoft.com/office/drawing/2014/main" id="{E7D36F89-7682-4903-9202-391BB3059239}"/>
              </a:ext>
            </a:extLst>
          </p:cNvPr>
          <p:cNvSpPr txBox="1"/>
          <p:nvPr/>
        </p:nvSpPr>
        <p:spPr>
          <a:xfrm>
            <a:off x="10433352" y="7982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a:t>
            </a:r>
            <a:r>
              <a:rPr lang="en-US" err="1">
                <a:solidFill>
                  <a:schemeClr val="bg1"/>
                </a:solidFill>
                <a:ea typeface="+mn-lt"/>
                <a:cs typeface="+mn-lt"/>
              </a:rPr>
              <a:t>Pisarenko</a:t>
            </a:r>
            <a:r>
              <a:rPr lang="en-US">
                <a:solidFill>
                  <a:schemeClr val="bg1"/>
                </a:solidFill>
                <a:ea typeface="+mn-lt"/>
                <a:cs typeface="+mn-lt"/>
              </a:rPr>
              <a:t>, 2010)</a:t>
            </a:r>
            <a:endParaRPr lang="en-US">
              <a:solidFill>
                <a:schemeClr val="bg1"/>
              </a:solidFill>
            </a:endParaRPr>
          </a:p>
          <a:p>
            <a:pPr algn="l"/>
            <a:endParaRPr lang="en-US"/>
          </a:p>
        </p:txBody>
      </p:sp>
      <p:pic>
        <p:nvPicPr>
          <p:cNvPr id="8" name="Graphic 8" descr="Care with solid fill">
            <a:extLst>
              <a:ext uri="{FF2B5EF4-FFF2-40B4-BE49-F238E27FC236}">
                <a16:creationId xmlns:a16="http://schemas.microsoft.com/office/drawing/2014/main" id="{709D31E3-83E9-4666-800E-30EE6CE65F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95422" y="368561"/>
            <a:ext cx="1458685" cy="1458685"/>
          </a:xfrm>
          <a:prstGeom prst="rect">
            <a:avLst/>
          </a:prstGeom>
        </p:spPr>
      </p:pic>
      <p:pic>
        <p:nvPicPr>
          <p:cNvPr id="9" name="Graphic 9" descr="Medical outline">
            <a:extLst>
              <a:ext uri="{FF2B5EF4-FFF2-40B4-BE49-F238E27FC236}">
                <a16:creationId xmlns:a16="http://schemas.microsoft.com/office/drawing/2014/main" id="{DCF3759E-7EE2-4786-8824-2170DD6168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43865" y="683531"/>
            <a:ext cx="297543" cy="309639"/>
          </a:xfrm>
          <a:prstGeom prst="rect">
            <a:avLst/>
          </a:prstGeom>
        </p:spPr>
      </p:pic>
    </p:spTree>
    <p:extLst>
      <p:ext uri="{BB962C8B-B14F-4D97-AF65-F5344CB8AC3E}">
        <p14:creationId xmlns:p14="http://schemas.microsoft.com/office/powerpoint/2010/main" val="21671011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D465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D40DE5-7891-43EF-B71A-261F9EFDCE14}"/>
              </a:ext>
            </a:extLst>
          </p:cNvPr>
          <p:cNvSpPr>
            <a:spLocks noGrp="1"/>
          </p:cNvSpPr>
          <p:nvPr>
            <p:ph type="title"/>
          </p:nvPr>
        </p:nvSpPr>
        <p:spPr>
          <a:xfrm>
            <a:off x="524256" y="4767072"/>
            <a:ext cx="6594189" cy="1625210"/>
          </a:xfrm>
        </p:spPr>
        <p:txBody>
          <a:bodyPr>
            <a:normAutofit/>
          </a:bodyPr>
          <a:lstStyle/>
          <a:p>
            <a:pPr algn="r"/>
            <a:br>
              <a:rPr lang="en-US" b="1"/>
            </a:br>
            <a:r>
              <a:rPr lang="en-US" b="1">
                <a:solidFill>
                  <a:srgbClr val="FFFFFF"/>
                </a:solidFill>
                <a:ea typeface="+mj-lt"/>
                <a:cs typeface="+mj-lt"/>
              </a:rPr>
              <a:t>¿</a:t>
            </a:r>
            <a:r>
              <a:rPr lang="en-US" b="1" err="1">
                <a:solidFill>
                  <a:srgbClr val="FFFFFF"/>
                </a:solidFill>
                <a:ea typeface="+mj-lt"/>
                <a:cs typeface="+mj-lt"/>
              </a:rPr>
              <a:t>Qué</a:t>
            </a:r>
            <a:r>
              <a:rPr lang="en-US" b="1">
                <a:solidFill>
                  <a:srgbClr val="FFFFFF"/>
                </a:solidFill>
                <a:ea typeface="+mj-lt"/>
                <a:cs typeface="+mj-lt"/>
              </a:rPr>
              <a:t> </a:t>
            </a:r>
            <a:r>
              <a:rPr lang="en-US" b="1" err="1">
                <a:solidFill>
                  <a:srgbClr val="FFFFFF"/>
                </a:solidFill>
                <a:ea typeface="+mj-lt"/>
                <a:cs typeface="+mj-lt"/>
              </a:rPr>
              <a:t>pasa</a:t>
            </a:r>
            <a:r>
              <a:rPr lang="en-US" b="1">
                <a:solidFill>
                  <a:srgbClr val="FFFFFF"/>
                </a:solidFill>
                <a:ea typeface="+mj-lt"/>
                <a:cs typeface="+mj-lt"/>
              </a:rPr>
              <a:t>? </a:t>
            </a:r>
            <a:endParaRPr lang="en-US" b="1">
              <a:solidFill>
                <a:srgbClr val="FFFFFF"/>
              </a:solidFill>
              <a:cs typeface="Calibri Light"/>
            </a:endParaRPr>
          </a:p>
        </p:txBody>
      </p:sp>
      <p:pic>
        <p:nvPicPr>
          <p:cNvPr id="4" name="Picture 4" descr="A group of people on a dirt road&#10;&#10;Description automatically generated">
            <a:extLst>
              <a:ext uri="{FF2B5EF4-FFF2-40B4-BE49-F238E27FC236}">
                <a16:creationId xmlns:a16="http://schemas.microsoft.com/office/drawing/2014/main" id="{1E45DF1E-1B26-46B2-AC65-D54E405611FC}"/>
              </a:ext>
            </a:extLst>
          </p:cNvPr>
          <p:cNvPicPr>
            <a:picLocks noChangeAspect="1"/>
          </p:cNvPicPr>
          <p:nvPr/>
        </p:nvPicPr>
        <p:blipFill rotWithShape="1">
          <a:blip r:embed="rId3"/>
          <a:srcRect t="3013" r="1" b="1"/>
          <a:stretch/>
        </p:blipFill>
        <p:spPr>
          <a:xfrm>
            <a:off x="327547" y="321733"/>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EB43B8D-785A-4B10-BDF0-AF15CCFA470D}"/>
              </a:ext>
            </a:extLst>
          </p:cNvPr>
          <p:cNvSpPr>
            <a:spLocks noGrp="1"/>
          </p:cNvSpPr>
          <p:nvPr>
            <p:ph idx="1"/>
          </p:nvPr>
        </p:nvSpPr>
        <p:spPr>
          <a:xfrm>
            <a:off x="7945812" y="393750"/>
            <a:ext cx="3424739" cy="6344164"/>
          </a:xfrm>
        </p:spPr>
        <p:txBody>
          <a:bodyPr vert="horz" lIns="91440" tIns="45720" rIns="91440" bIns="45720" rtlCol="0" anchor="ctr">
            <a:noAutofit/>
          </a:bodyPr>
          <a:lstStyle/>
          <a:p>
            <a:pPr marL="0" indent="0">
              <a:buNone/>
            </a:pPr>
            <a:r>
              <a:rPr lang="en-US" sz="1400">
                <a:solidFill>
                  <a:srgbClr val="FFFFFF"/>
                </a:solidFill>
                <a:cs typeface="Calibri" panose="020F0502020204030204"/>
              </a:rPr>
              <a:t>Earthquakes can and have caused mass destruction in Chile; an example is the 2010 8.8 magnitude earthquake in Talcahuano. </a:t>
            </a:r>
            <a:r>
              <a:rPr lang="en-US" sz="1400">
                <a:solidFill>
                  <a:srgbClr val="FFFFFF"/>
                </a:solidFill>
                <a:ea typeface="+mn-lt"/>
                <a:cs typeface="+mn-lt"/>
              </a:rPr>
              <a:t>Same as 100,000 Hiroshima bombs.</a:t>
            </a:r>
          </a:p>
          <a:p>
            <a:pPr marL="0" indent="0">
              <a:buNone/>
            </a:pPr>
            <a:r>
              <a:rPr lang="en-US" sz="1400">
                <a:solidFill>
                  <a:srgbClr val="FFFFFF"/>
                </a:solidFill>
                <a:ea typeface="+mn-lt"/>
                <a:cs typeface="+mn-lt"/>
              </a:rPr>
              <a:t>As a result, </a:t>
            </a:r>
          </a:p>
          <a:p>
            <a:pPr marL="457200" indent="-457200"/>
            <a:r>
              <a:rPr lang="en-US" sz="1400" b="1">
                <a:solidFill>
                  <a:srgbClr val="FFFFFF"/>
                </a:solidFill>
                <a:ea typeface="+mn-lt"/>
                <a:cs typeface="+mn-lt"/>
              </a:rPr>
              <a:t>524</a:t>
            </a:r>
            <a:r>
              <a:rPr lang="en-US" sz="1400">
                <a:solidFill>
                  <a:srgbClr val="FFFFFF"/>
                </a:solidFill>
                <a:ea typeface="+mn-lt"/>
                <a:cs typeface="+mn-lt"/>
              </a:rPr>
              <a:t> people died</a:t>
            </a:r>
          </a:p>
          <a:p>
            <a:pPr marL="457200" indent="-457200"/>
            <a:r>
              <a:rPr lang="en-US" sz="1400" b="1">
                <a:solidFill>
                  <a:srgbClr val="FFFFFF"/>
                </a:solidFill>
                <a:ea typeface="+mn-lt"/>
                <a:cs typeface="+mn-lt"/>
              </a:rPr>
              <a:t>25</a:t>
            </a:r>
            <a:r>
              <a:rPr lang="en-US" sz="1400">
                <a:solidFill>
                  <a:srgbClr val="FFFFFF"/>
                </a:solidFill>
                <a:ea typeface="+mn-lt"/>
                <a:cs typeface="+mn-lt"/>
              </a:rPr>
              <a:t> disappeared </a:t>
            </a:r>
          </a:p>
          <a:p>
            <a:pPr marL="457200" indent="-457200"/>
            <a:r>
              <a:rPr lang="en-US" sz="1400" b="1">
                <a:solidFill>
                  <a:srgbClr val="FFFFFF"/>
                </a:solidFill>
                <a:ea typeface="+mn-lt"/>
                <a:cs typeface="+mn-lt"/>
              </a:rPr>
              <a:t>800,000 </a:t>
            </a:r>
            <a:r>
              <a:rPr lang="en-US" sz="1400">
                <a:solidFill>
                  <a:srgbClr val="FFFFFF"/>
                </a:solidFill>
                <a:ea typeface="+mn-lt"/>
                <a:cs typeface="+mn-lt"/>
              </a:rPr>
              <a:t>were affected by it</a:t>
            </a:r>
          </a:p>
          <a:p>
            <a:pPr marL="0" indent="0">
              <a:buNone/>
            </a:pPr>
            <a:r>
              <a:rPr lang="en-US" sz="1400">
                <a:solidFill>
                  <a:srgbClr val="FFFFFF"/>
                </a:solidFill>
                <a:cs typeface="Calibri" panose="020F0502020204030204"/>
              </a:rPr>
              <a:t>There were over $30 billion dollar's worth of damage such as:</a:t>
            </a:r>
          </a:p>
          <a:p>
            <a:pPr marL="457200" indent="-457200"/>
            <a:r>
              <a:rPr lang="en-US" sz="1400">
                <a:solidFill>
                  <a:srgbClr val="FFFFFF"/>
                </a:solidFill>
                <a:ea typeface="+mn-lt"/>
                <a:cs typeface="+mn-lt"/>
              </a:rPr>
              <a:t> 1,500 km of roads</a:t>
            </a:r>
          </a:p>
          <a:p>
            <a:pPr marL="457200" indent="-457200"/>
            <a:r>
              <a:rPr lang="en-US" sz="1400">
                <a:solidFill>
                  <a:srgbClr val="FFFFFF"/>
                </a:solidFill>
                <a:ea typeface="+mn-lt"/>
                <a:cs typeface="+mn-lt"/>
              </a:rPr>
              <a:t> 4,500 schools, two airports</a:t>
            </a:r>
          </a:p>
          <a:p>
            <a:pPr marL="457200" indent="-457200"/>
            <a:r>
              <a:rPr lang="en-US" sz="1400">
                <a:solidFill>
                  <a:srgbClr val="FFFFFF"/>
                </a:solidFill>
                <a:ea typeface="+mn-lt"/>
                <a:cs typeface="+mn-lt"/>
              </a:rPr>
              <a:t>53 ports</a:t>
            </a:r>
          </a:p>
          <a:p>
            <a:pPr marL="457200" indent="-457200"/>
            <a:r>
              <a:rPr lang="en-US" sz="1400">
                <a:solidFill>
                  <a:srgbClr val="FFFFFF"/>
                </a:solidFill>
                <a:ea typeface="+mn-lt"/>
                <a:cs typeface="+mn-lt"/>
              </a:rPr>
              <a:t>56 hospitals were damaged </a:t>
            </a:r>
          </a:p>
          <a:p>
            <a:pPr marL="457200" indent="-457200"/>
            <a:r>
              <a:rPr lang="en-US" sz="1400">
                <a:solidFill>
                  <a:srgbClr val="FFFFFF"/>
                </a:solidFill>
                <a:ea typeface="+mn-lt"/>
                <a:cs typeface="+mn-lt"/>
              </a:rPr>
              <a:t>220,000 houses were destroyed</a:t>
            </a:r>
          </a:p>
          <a:p>
            <a:pPr marL="0" indent="0">
              <a:buNone/>
            </a:pPr>
            <a:r>
              <a:rPr lang="en-US" sz="1400">
                <a:solidFill>
                  <a:srgbClr val="FFFFFF"/>
                </a:solidFill>
                <a:cs typeface="Calibri" panose="020F0502020204030204"/>
              </a:rPr>
              <a:t>Tsunami shortly followed after</a:t>
            </a:r>
          </a:p>
          <a:p>
            <a:pPr marL="0" indent="0">
              <a:buNone/>
            </a:pPr>
            <a:r>
              <a:rPr lang="en-US" sz="1400">
                <a:solidFill>
                  <a:srgbClr val="FFFFFF"/>
                </a:solidFill>
                <a:cs typeface="Calibri" panose="020F0502020204030204"/>
              </a:rPr>
              <a:t>This disaster has not been the only one to extremely damage Chile. </a:t>
            </a:r>
            <a:endParaRPr lang="en-US" sz="1400">
              <a:cs typeface="Calibri"/>
            </a:endParaRPr>
          </a:p>
          <a:p>
            <a:pPr marL="0" indent="0">
              <a:buNone/>
            </a:pPr>
            <a:r>
              <a:rPr lang="en-US" sz="1400">
                <a:solidFill>
                  <a:srgbClr val="FFFFFF"/>
                </a:solidFill>
                <a:cs typeface="Calibri"/>
              </a:rPr>
              <a:t>Imagine losing your home and life belongings.</a:t>
            </a:r>
          </a:p>
          <a:p>
            <a:pPr marL="457200" indent="-457200"/>
            <a:endParaRPr lang="en-US" sz="1400">
              <a:solidFill>
                <a:srgbClr val="FFFFFF"/>
              </a:solidFill>
              <a:cs typeface="Calibri"/>
            </a:endParaRPr>
          </a:p>
        </p:txBody>
      </p:sp>
      <p:sp>
        <p:nvSpPr>
          <p:cNvPr id="5" name="TextBox 4">
            <a:extLst>
              <a:ext uri="{FF2B5EF4-FFF2-40B4-BE49-F238E27FC236}">
                <a16:creationId xmlns:a16="http://schemas.microsoft.com/office/drawing/2014/main" id="{4938E9C5-9B63-4D38-B870-EC1D13F0A02E}"/>
              </a:ext>
            </a:extLst>
          </p:cNvPr>
          <p:cNvSpPr txBox="1"/>
          <p:nvPr/>
        </p:nvSpPr>
        <p:spPr>
          <a:xfrm>
            <a:off x="394255" y="319020"/>
            <a:ext cx="3453007" cy="629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ea typeface="+mn-lt"/>
                <a:cs typeface="+mn-lt"/>
              </a:rPr>
              <a:t>(Bernetti 2010)</a:t>
            </a:r>
            <a:endParaRPr lang="en-US" sz="1400" b="1">
              <a:solidFill>
                <a:schemeClr val="bg1"/>
              </a:solidFill>
              <a:cs typeface="Calibri"/>
            </a:endParaRPr>
          </a:p>
          <a:p>
            <a:pPr marL="228600" indent="-228600">
              <a:lnSpc>
                <a:spcPct val="90000"/>
              </a:lnSpc>
              <a:spcBef>
                <a:spcPts val="1000"/>
              </a:spcBef>
            </a:pPr>
            <a:endParaRPr lang="en-US" sz="1400">
              <a:cs typeface="Calibri"/>
            </a:endParaRPr>
          </a:p>
        </p:txBody>
      </p:sp>
      <p:pic>
        <p:nvPicPr>
          <p:cNvPr id="6" name="Graphic 6" descr="Earth globe: Americas with solid fill">
            <a:extLst>
              <a:ext uri="{FF2B5EF4-FFF2-40B4-BE49-F238E27FC236}">
                <a16:creationId xmlns:a16="http://schemas.microsoft.com/office/drawing/2014/main" id="{461D5EA2-C809-40B2-91F1-F2FFC4E9C0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77832" y="1460090"/>
            <a:ext cx="914400" cy="914400"/>
          </a:xfrm>
          <a:prstGeom prst="rect">
            <a:avLst/>
          </a:prstGeom>
        </p:spPr>
      </p:pic>
    </p:spTree>
    <p:extLst>
      <p:ext uri="{BB962C8B-B14F-4D97-AF65-F5344CB8AC3E}">
        <p14:creationId xmlns:p14="http://schemas.microsoft.com/office/powerpoint/2010/main" val="21972903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5AAE4F-35F9-43B7-9231-C2C682258857}"/>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b="1" kern="1200">
                <a:latin typeface="+mj-lt"/>
                <a:ea typeface="+mj-ea"/>
                <a:cs typeface="+mj-cs"/>
              </a:rPr>
              <a:t>¿</a:t>
            </a:r>
            <a:r>
              <a:rPr lang="en-US" sz="4000" b="1" kern="1200" err="1">
                <a:latin typeface="+mj-lt"/>
                <a:ea typeface="+mj-ea"/>
                <a:cs typeface="+mj-cs"/>
              </a:rPr>
              <a:t>Qué</a:t>
            </a:r>
            <a:r>
              <a:rPr lang="en-US" sz="4000" b="1" kern="1200">
                <a:latin typeface="+mj-lt"/>
                <a:ea typeface="+mj-ea"/>
                <a:cs typeface="+mj-cs"/>
              </a:rPr>
              <a:t> </a:t>
            </a:r>
            <a:r>
              <a:rPr lang="en-US" sz="4000" b="1" kern="1200" err="1">
                <a:latin typeface="+mj-lt"/>
                <a:ea typeface="+mj-ea"/>
                <a:cs typeface="+mj-cs"/>
              </a:rPr>
              <a:t>pasa</a:t>
            </a:r>
            <a:r>
              <a:rPr lang="en-US" sz="4000" b="1" kern="1200">
                <a:latin typeface="+mj-lt"/>
                <a:ea typeface="+mj-ea"/>
                <a:cs typeface="+mj-cs"/>
              </a:rPr>
              <a:t>?</a:t>
            </a:r>
            <a:endParaRPr lang="en-US" sz="4000" b="1" kern="1200">
              <a:latin typeface="+mj-lt"/>
              <a:cs typeface="Calibri Light"/>
            </a:endParaRPr>
          </a:p>
        </p:txBody>
      </p:sp>
      <p:sp>
        <p:nvSpPr>
          <p:cNvPr id="3" name="Content Placeholder 2">
            <a:extLst>
              <a:ext uri="{FF2B5EF4-FFF2-40B4-BE49-F238E27FC236}">
                <a16:creationId xmlns:a16="http://schemas.microsoft.com/office/drawing/2014/main" id="{595B089C-E804-43B7-8E60-399E8DDE6521}"/>
              </a:ext>
            </a:extLst>
          </p:cNvPr>
          <p:cNvSpPr>
            <a:spLocks noGrp="1"/>
          </p:cNvSpPr>
          <p:nvPr>
            <p:ph idx="1"/>
          </p:nvPr>
        </p:nvSpPr>
        <p:spPr>
          <a:xfrm>
            <a:off x="4603468" y="5839017"/>
            <a:ext cx="6829520" cy="403749"/>
          </a:xfrm>
        </p:spPr>
        <p:txBody>
          <a:bodyPr vert="horz" lIns="91440" tIns="45720" rIns="91440" bIns="45720" rtlCol="0">
            <a:normAutofit/>
          </a:bodyPr>
          <a:lstStyle/>
          <a:p>
            <a:pPr marL="0" indent="0">
              <a:buNone/>
            </a:pPr>
            <a:r>
              <a:rPr lang="en-US" sz="1400" kern="1200">
                <a:solidFill>
                  <a:srgbClr val="E7E6E6"/>
                </a:solidFill>
                <a:latin typeface="+mn-lt"/>
                <a:ea typeface="+mn-ea"/>
                <a:cs typeface="+mn-cs"/>
              </a:rPr>
              <a:t>Here are some more examples of the results and effects of devasting earthquakes in Chile</a:t>
            </a:r>
          </a:p>
        </p:txBody>
      </p:sp>
      <p:pic>
        <p:nvPicPr>
          <p:cNvPr id="11" name="Picture 11" descr="A person standing in front of a boat&#10;&#10;Description automatically generated">
            <a:extLst>
              <a:ext uri="{FF2B5EF4-FFF2-40B4-BE49-F238E27FC236}">
                <a16:creationId xmlns:a16="http://schemas.microsoft.com/office/drawing/2014/main" id="{770139A4-1CE6-474E-94EE-51BCB20D2EFB}"/>
              </a:ext>
            </a:extLst>
          </p:cNvPr>
          <p:cNvPicPr>
            <a:picLocks noChangeAspect="1"/>
          </p:cNvPicPr>
          <p:nvPr/>
        </p:nvPicPr>
        <p:blipFill rotWithShape="1">
          <a:blip r:embed="rId3"/>
          <a:srcRect t="15765" r="1" b="5510"/>
          <a:stretch/>
        </p:blipFill>
        <p:spPr>
          <a:xfrm>
            <a:off x="317636" y="321734"/>
            <a:ext cx="3797570" cy="2010551"/>
          </a:xfrm>
          <a:prstGeom prst="rect">
            <a:avLst/>
          </a:prstGeom>
        </p:spPr>
      </p:pic>
      <p:pic>
        <p:nvPicPr>
          <p:cNvPr id="9" name="Picture 9" descr="A group of people standing in front of a crowd&#10;&#10;Description automatically generated">
            <a:extLst>
              <a:ext uri="{FF2B5EF4-FFF2-40B4-BE49-F238E27FC236}">
                <a16:creationId xmlns:a16="http://schemas.microsoft.com/office/drawing/2014/main" id="{40A51D91-BFBA-4282-88FF-831EC834E51D}"/>
              </a:ext>
            </a:extLst>
          </p:cNvPr>
          <p:cNvPicPr>
            <a:picLocks noChangeAspect="1"/>
          </p:cNvPicPr>
          <p:nvPr/>
        </p:nvPicPr>
        <p:blipFill rotWithShape="1">
          <a:blip r:embed="rId4"/>
          <a:srcRect l="15763" r="22187" b="2"/>
          <a:stretch/>
        </p:blipFill>
        <p:spPr>
          <a:xfrm>
            <a:off x="4202549" y="321732"/>
            <a:ext cx="3793472" cy="4111323"/>
          </a:xfrm>
          <a:prstGeom prst="rect">
            <a:avLst/>
          </a:prstGeom>
        </p:spPr>
      </p:pic>
      <p:pic>
        <p:nvPicPr>
          <p:cNvPr id="7" name="Picture 7" descr="A picture containing outdoor, building, person, truck&#10;&#10;Description automatically generated">
            <a:extLst>
              <a:ext uri="{FF2B5EF4-FFF2-40B4-BE49-F238E27FC236}">
                <a16:creationId xmlns:a16="http://schemas.microsoft.com/office/drawing/2014/main" id="{C1EAC74A-4FC9-42D6-BAF4-2E64FA514650}"/>
              </a:ext>
            </a:extLst>
          </p:cNvPr>
          <p:cNvPicPr>
            <a:picLocks noChangeAspect="1"/>
          </p:cNvPicPr>
          <p:nvPr/>
        </p:nvPicPr>
        <p:blipFill rotWithShape="1">
          <a:blip r:embed="rId5"/>
          <a:srcRect t="20693"/>
          <a:stretch/>
        </p:blipFill>
        <p:spPr>
          <a:xfrm>
            <a:off x="8086176" y="321733"/>
            <a:ext cx="3797984" cy="2010552"/>
          </a:xfrm>
          <a:prstGeom prst="rect">
            <a:avLst/>
          </a:prstGeom>
        </p:spPr>
      </p:pic>
      <p:pic>
        <p:nvPicPr>
          <p:cNvPr id="6" name="Picture 6" descr="A picture containing outdoor, building, road, person&#10;&#10;Description automatically generated">
            <a:extLst>
              <a:ext uri="{FF2B5EF4-FFF2-40B4-BE49-F238E27FC236}">
                <a16:creationId xmlns:a16="http://schemas.microsoft.com/office/drawing/2014/main" id="{0944E1BF-FDFC-4DDD-A5ED-6C3F4D064FF9}"/>
              </a:ext>
            </a:extLst>
          </p:cNvPr>
          <p:cNvPicPr>
            <a:picLocks noChangeAspect="1"/>
          </p:cNvPicPr>
          <p:nvPr/>
        </p:nvPicPr>
        <p:blipFill rotWithShape="1">
          <a:blip r:embed="rId6"/>
          <a:srcRect t="12740" r="1" b="7758"/>
          <a:stretch/>
        </p:blipFill>
        <p:spPr>
          <a:xfrm>
            <a:off x="317634" y="2422097"/>
            <a:ext cx="3794760" cy="2013804"/>
          </a:xfrm>
          <a:prstGeom prst="rect">
            <a:avLst/>
          </a:prstGeom>
        </p:spPr>
      </p:pic>
      <p:pic>
        <p:nvPicPr>
          <p:cNvPr id="5" name="Picture 5" descr="A picture containing outdoor, building, road, sitting&#10;&#10;Description automatically generated">
            <a:extLst>
              <a:ext uri="{FF2B5EF4-FFF2-40B4-BE49-F238E27FC236}">
                <a16:creationId xmlns:a16="http://schemas.microsoft.com/office/drawing/2014/main" id="{DD42193E-D19B-4521-9EC9-388130C0C4BD}"/>
              </a:ext>
            </a:extLst>
          </p:cNvPr>
          <p:cNvPicPr>
            <a:picLocks noChangeAspect="1"/>
          </p:cNvPicPr>
          <p:nvPr/>
        </p:nvPicPr>
        <p:blipFill rotWithShape="1">
          <a:blip r:embed="rId7"/>
          <a:srcRect t="1652" b="16982"/>
          <a:stretch/>
        </p:blipFill>
        <p:spPr>
          <a:xfrm>
            <a:off x="8082952" y="2431705"/>
            <a:ext cx="3797983" cy="2000947"/>
          </a:xfrm>
          <a:prstGeom prst="rect">
            <a:avLst/>
          </a:prstGeom>
        </p:spPr>
      </p:pic>
      <p:pic>
        <p:nvPicPr>
          <p:cNvPr id="10" name="Picture 10" descr="A train crossing a bridge over a forest&#10;&#10;Description automatically generated">
            <a:extLst>
              <a:ext uri="{FF2B5EF4-FFF2-40B4-BE49-F238E27FC236}">
                <a16:creationId xmlns:a16="http://schemas.microsoft.com/office/drawing/2014/main" id="{FC58B0CC-6E55-4D9C-AD02-1BC3EA1A7187}"/>
              </a:ext>
            </a:extLst>
          </p:cNvPr>
          <p:cNvPicPr>
            <a:picLocks noChangeAspect="1"/>
          </p:cNvPicPr>
          <p:nvPr/>
        </p:nvPicPr>
        <p:blipFill rotWithShape="1">
          <a:blip r:embed="rId8"/>
          <a:srcRect t="6908" r="1" b="13718"/>
          <a:stretch/>
        </p:blipFill>
        <p:spPr>
          <a:xfrm>
            <a:off x="317634" y="4525716"/>
            <a:ext cx="3794760" cy="2010551"/>
          </a:xfrm>
          <a:prstGeom prst="rect">
            <a:avLst/>
          </a:prstGeom>
        </p:spPr>
      </p:pic>
      <p:cxnSp>
        <p:nvCxnSpPr>
          <p:cNvPr id="18" name="Straight Connector 1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B06E007-61F7-4CBC-9AEE-48FC38E49285}"/>
              </a:ext>
            </a:extLst>
          </p:cNvPr>
          <p:cNvSpPr txBox="1"/>
          <p:nvPr/>
        </p:nvSpPr>
        <p:spPr>
          <a:xfrm>
            <a:off x="8024004" y="2422510"/>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ea typeface="+mn-lt"/>
                <a:cs typeface="+mn-lt"/>
              </a:rPr>
              <a:t>(Fredes 2010)</a:t>
            </a:r>
            <a:endParaRPr lang="en-US" sz="1200">
              <a:solidFill>
                <a:schemeClr val="bg1"/>
              </a:solidFill>
              <a:cs typeface="Calibri"/>
            </a:endParaRPr>
          </a:p>
          <a:p>
            <a:pPr algn="l"/>
            <a:endParaRPr lang="en-US" sz="800">
              <a:cs typeface="Calibri"/>
            </a:endParaRPr>
          </a:p>
        </p:txBody>
      </p:sp>
      <p:sp>
        <p:nvSpPr>
          <p:cNvPr id="14" name="TextBox 13">
            <a:extLst>
              <a:ext uri="{FF2B5EF4-FFF2-40B4-BE49-F238E27FC236}">
                <a16:creationId xmlns:a16="http://schemas.microsoft.com/office/drawing/2014/main" id="{0C47D9E0-FA68-46B9-BB10-8D0F6FE6C890}"/>
              </a:ext>
            </a:extLst>
          </p:cNvPr>
          <p:cNvSpPr txBox="1"/>
          <p:nvPr/>
        </p:nvSpPr>
        <p:spPr>
          <a:xfrm>
            <a:off x="312127" y="6233629"/>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ea typeface="+mn-lt"/>
                <a:cs typeface="+mn-lt"/>
              </a:rPr>
              <a:t>(Caballero 2010)</a:t>
            </a:r>
            <a:endParaRPr lang="en-US" sz="1100">
              <a:cs typeface="Calibri"/>
            </a:endParaRPr>
          </a:p>
        </p:txBody>
      </p:sp>
      <p:sp>
        <p:nvSpPr>
          <p:cNvPr id="15" name="TextBox 14">
            <a:extLst>
              <a:ext uri="{FF2B5EF4-FFF2-40B4-BE49-F238E27FC236}">
                <a16:creationId xmlns:a16="http://schemas.microsoft.com/office/drawing/2014/main" id="{FA38559C-0120-4F58-9501-82519737044A}"/>
              </a:ext>
            </a:extLst>
          </p:cNvPr>
          <p:cNvSpPr txBox="1"/>
          <p:nvPr/>
        </p:nvSpPr>
        <p:spPr>
          <a:xfrm>
            <a:off x="266914" y="4179328"/>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ea typeface="+mn-lt"/>
                <a:cs typeface="+mn-lt"/>
              </a:rPr>
              <a:t>(Saavedra 2010)</a:t>
            </a:r>
            <a:endParaRPr lang="en-US" sz="1100">
              <a:cs typeface="Calibri"/>
            </a:endParaRPr>
          </a:p>
        </p:txBody>
      </p:sp>
      <p:sp>
        <p:nvSpPr>
          <p:cNvPr id="19" name="TextBox 18">
            <a:extLst>
              <a:ext uri="{FF2B5EF4-FFF2-40B4-BE49-F238E27FC236}">
                <a16:creationId xmlns:a16="http://schemas.microsoft.com/office/drawing/2014/main" id="{1624CC15-77D0-4E0A-81A0-BCB4822BD295}"/>
              </a:ext>
            </a:extLst>
          </p:cNvPr>
          <p:cNvSpPr txBox="1"/>
          <p:nvPr/>
        </p:nvSpPr>
        <p:spPr>
          <a:xfrm>
            <a:off x="8086620" y="320681"/>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ea typeface="+mn-lt"/>
                <a:cs typeface="+mn-lt"/>
              </a:rPr>
              <a:t>(Saavedra 2010)</a:t>
            </a:r>
            <a:endParaRPr lang="en-US" sz="1100">
              <a:cs typeface="Calibri"/>
            </a:endParaRPr>
          </a:p>
        </p:txBody>
      </p:sp>
      <p:sp>
        <p:nvSpPr>
          <p:cNvPr id="20" name="TextBox 19">
            <a:extLst>
              <a:ext uri="{FF2B5EF4-FFF2-40B4-BE49-F238E27FC236}">
                <a16:creationId xmlns:a16="http://schemas.microsoft.com/office/drawing/2014/main" id="{F8D4EFC2-FE2A-43CE-B0EF-C05058043553}"/>
              </a:ext>
            </a:extLst>
          </p:cNvPr>
          <p:cNvSpPr txBox="1"/>
          <p:nvPr/>
        </p:nvSpPr>
        <p:spPr>
          <a:xfrm>
            <a:off x="2835143" y="320681"/>
            <a:ext cx="27431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bg1"/>
                </a:solidFill>
                <a:ea typeface="+mn-lt"/>
                <a:cs typeface="+mn-lt"/>
              </a:rPr>
              <a:t>(Saavedra 2010)</a:t>
            </a:r>
            <a:endParaRPr lang="en-US" sz="1000">
              <a:solidFill>
                <a:schemeClr val="bg1"/>
              </a:solidFill>
              <a:cs typeface="Calibri"/>
            </a:endParaRPr>
          </a:p>
        </p:txBody>
      </p:sp>
      <p:sp>
        <p:nvSpPr>
          <p:cNvPr id="17" name="TextBox 16">
            <a:extLst>
              <a:ext uri="{FF2B5EF4-FFF2-40B4-BE49-F238E27FC236}">
                <a16:creationId xmlns:a16="http://schemas.microsoft.com/office/drawing/2014/main" id="{A1C582DD-F9FF-4EFA-8862-1F8231A7008D}"/>
              </a:ext>
            </a:extLst>
          </p:cNvPr>
          <p:cNvSpPr txBox="1"/>
          <p:nvPr/>
        </p:nvSpPr>
        <p:spPr>
          <a:xfrm>
            <a:off x="6647724" y="320135"/>
            <a:ext cx="274319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solidFill>
                  <a:schemeClr val="bg1"/>
                </a:solidFill>
                <a:ea typeface="+mn-lt"/>
                <a:cs typeface="+mn-lt"/>
              </a:rPr>
              <a:t>(Saavedra, </a:t>
            </a:r>
            <a:r>
              <a:rPr lang="en-US" sz="1050" b="1">
                <a:solidFill>
                  <a:schemeClr val="bg1"/>
                </a:solidFill>
                <a:latin typeface="Calibri"/>
                <a:ea typeface="+mn-lt"/>
                <a:cs typeface="Calibri"/>
              </a:rPr>
              <a:t>2010</a:t>
            </a:r>
            <a:r>
              <a:rPr lang="en-US" sz="1050" b="1">
                <a:solidFill>
                  <a:schemeClr val="bg1"/>
                </a:solidFill>
                <a:ea typeface="+mn-lt"/>
                <a:cs typeface="+mn-lt"/>
              </a:rPr>
              <a:t>)</a:t>
            </a:r>
          </a:p>
        </p:txBody>
      </p:sp>
    </p:spTree>
    <p:extLst>
      <p:ext uri="{BB962C8B-B14F-4D97-AF65-F5344CB8AC3E}">
        <p14:creationId xmlns:p14="http://schemas.microsoft.com/office/powerpoint/2010/main" val="33410350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E98B8B0-573C-43DD-85FE-31433D570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A lit up city at night&#10;&#10;Description automatically generated">
            <a:extLst>
              <a:ext uri="{FF2B5EF4-FFF2-40B4-BE49-F238E27FC236}">
                <a16:creationId xmlns:a16="http://schemas.microsoft.com/office/drawing/2014/main" id="{773952B6-0607-43FF-8279-FA6234C5129D}"/>
              </a:ext>
            </a:extLst>
          </p:cNvPr>
          <p:cNvPicPr>
            <a:picLocks noChangeAspect="1"/>
          </p:cNvPicPr>
          <p:nvPr/>
        </p:nvPicPr>
        <p:blipFill rotWithShape="1">
          <a:blip r:embed="rId3"/>
          <a:srcRect l="1835" r="26842"/>
          <a:stretch/>
        </p:blipFill>
        <p:spPr>
          <a:xfrm>
            <a:off x="20" y="10"/>
            <a:ext cx="7642726" cy="6857990"/>
          </a:xfrm>
          <a:prstGeom prst="rect">
            <a:avLst/>
          </a:prstGeom>
        </p:spPr>
      </p:pic>
      <p:sp>
        <p:nvSpPr>
          <p:cNvPr id="20" name="Rectangle 19">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C40A2A-E259-4E8A-BF18-921597A8380C}"/>
              </a:ext>
            </a:extLst>
          </p:cNvPr>
          <p:cNvSpPr>
            <a:spLocks noGrp="1"/>
          </p:cNvSpPr>
          <p:nvPr>
            <p:ph type="title"/>
          </p:nvPr>
        </p:nvSpPr>
        <p:spPr>
          <a:xfrm>
            <a:off x="841248" y="4152624"/>
            <a:ext cx="2112264" cy="1920240"/>
          </a:xfrm>
        </p:spPr>
        <p:txBody>
          <a:bodyPr>
            <a:normAutofit/>
          </a:bodyPr>
          <a:lstStyle/>
          <a:p>
            <a:r>
              <a:rPr lang="en-US" sz="2400">
                <a:cs typeface="Calibri Light"/>
              </a:rPr>
              <a:t>¿Que Pasa?</a:t>
            </a:r>
            <a:endParaRPr lang="en-US" sz="2400"/>
          </a:p>
        </p:txBody>
      </p:sp>
      <p:pic>
        <p:nvPicPr>
          <p:cNvPr id="11" name="Picture 11" descr="A picture containing person, indoor, sitting, bed&#10;&#10;Description automatically generated">
            <a:extLst>
              <a:ext uri="{FF2B5EF4-FFF2-40B4-BE49-F238E27FC236}">
                <a16:creationId xmlns:a16="http://schemas.microsoft.com/office/drawing/2014/main" id="{991FA9F2-C3D8-443A-B282-1F9F510A1568}"/>
              </a:ext>
            </a:extLst>
          </p:cNvPr>
          <p:cNvPicPr>
            <a:picLocks noChangeAspect="1"/>
          </p:cNvPicPr>
          <p:nvPr/>
        </p:nvPicPr>
        <p:blipFill rotWithShape="1">
          <a:blip r:embed="rId4"/>
          <a:srcRect t="20725" r="1" b="5875"/>
          <a:stretch/>
        </p:blipFill>
        <p:spPr>
          <a:xfrm>
            <a:off x="7720049" y="10"/>
            <a:ext cx="4471952" cy="2240270"/>
          </a:xfrm>
          <a:prstGeom prst="rect">
            <a:avLst/>
          </a:prstGeom>
        </p:spPr>
      </p:pic>
      <p:sp>
        <p:nvSpPr>
          <p:cNvPr id="22" name="Rectangle 21">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370"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070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14">
            <a:extLst>
              <a:ext uri="{FF2B5EF4-FFF2-40B4-BE49-F238E27FC236}">
                <a16:creationId xmlns:a16="http://schemas.microsoft.com/office/drawing/2014/main" id="{1833A54B-0274-46BC-8148-D6A1FBC6F597}"/>
              </a:ext>
            </a:extLst>
          </p:cNvPr>
          <p:cNvSpPr>
            <a:spLocks noGrp="1"/>
          </p:cNvSpPr>
          <p:nvPr>
            <p:ph idx="1"/>
          </p:nvPr>
        </p:nvSpPr>
        <p:spPr>
          <a:xfrm>
            <a:off x="3364992" y="4151376"/>
            <a:ext cx="3319272" cy="1920240"/>
          </a:xfrm>
        </p:spPr>
        <p:txBody>
          <a:bodyPr anchor="ctr">
            <a:normAutofit/>
          </a:bodyPr>
          <a:lstStyle/>
          <a:p>
            <a:r>
              <a:rPr lang="en-US" sz="1700">
                <a:cs typeface="Calibri"/>
              </a:rPr>
              <a:t>Earthquakes not just destroy structures, it creates other problems, such as: floods, fires, tsunami's, etc.</a:t>
            </a:r>
            <a:endParaRPr lang="en-US" err="1"/>
          </a:p>
          <a:p>
            <a:r>
              <a:rPr lang="en-US" sz="1700">
                <a:cs typeface="Calibri"/>
              </a:rPr>
              <a:t>It leaves many people homeless where they must sleep in tents or emergency homes</a:t>
            </a:r>
          </a:p>
        </p:txBody>
      </p:sp>
      <p:pic>
        <p:nvPicPr>
          <p:cNvPr id="5" name="Picture 4" descr="A train on a track with smoke coming out of it&#10;&#10;Description automatically generated">
            <a:extLst>
              <a:ext uri="{FF2B5EF4-FFF2-40B4-BE49-F238E27FC236}">
                <a16:creationId xmlns:a16="http://schemas.microsoft.com/office/drawing/2014/main" id="{2238623C-45F2-48A6-9AF6-DE101278D577}"/>
              </a:ext>
            </a:extLst>
          </p:cNvPr>
          <p:cNvPicPr>
            <a:picLocks noChangeAspect="1"/>
          </p:cNvPicPr>
          <p:nvPr/>
        </p:nvPicPr>
        <p:blipFill rotWithShape="1">
          <a:blip r:embed="rId5"/>
          <a:srcRect t="24667" r="1" b="1"/>
          <a:stretch/>
        </p:blipFill>
        <p:spPr>
          <a:xfrm>
            <a:off x="7720049" y="2308860"/>
            <a:ext cx="4471952" cy="2240280"/>
          </a:xfrm>
          <a:prstGeom prst="rect">
            <a:avLst/>
          </a:prstGeom>
        </p:spPr>
      </p:pic>
      <p:pic>
        <p:nvPicPr>
          <p:cNvPr id="7" name="Picture 8" descr="A building next to a body of water&#10;&#10;Description automatically generated">
            <a:extLst>
              <a:ext uri="{FF2B5EF4-FFF2-40B4-BE49-F238E27FC236}">
                <a16:creationId xmlns:a16="http://schemas.microsoft.com/office/drawing/2014/main" id="{003E1CF6-FBCA-4F7B-9C03-48DB4FC495CC}"/>
              </a:ext>
            </a:extLst>
          </p:cNvPr>
          <p:cNvPicPr>
            <a:picLocks noChangeAspect="1"/>
          </p:cNvPicPr>
          <p:nvPr/>
        </p:nvPicPr>
        <p:blipFill rotWithShape="1">
          <a:blip r:embed="rId6"/>
          <a:srcRect t="21987" r="1" b="1822"/>
          <a:stretch/>
        </p:blipFill>
        <p:spPr>
          <a:xfrm>
            <a:off x="7720049" y="4617720"/>
            <a:ext cx="4471957" cy="2240280"/>
          </a:xfrm>
          <a:prstGeom prst="rect">
            <a:avLst/>
          </a:prstGeom>
        </p:spPr>
      </p:pic>
      <p:sp>
        <p:nvSpPr>
          <p:cNvPr id="13" name="TextBox 12">
            <a:extLst>
              <a:ext uri="{FF2B5EF4-FFF2-40B4-BE49-F238E27FC236}">
                <a16:creationId xmlns:a16="http://schemas.microsoft.com/office/drawing/2014/main" id="{34BD243C-2441-4415-B66E-FB1A182C2D51}"/>
              </a:ext>
            </a:extLst>
          </p:cNvPr>
          <p:cNvSpPr txBox="1"/>
          <p:nvPr/>
        </p:nvSpPr>
        <p:spPr>
          <a:xfrm>
            <a:off x="10815312" y="6559920"/>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a:t>
            </a:r>
            <a:r>
              <a:rPr lang="en-US" sz="1400" b="1">
                <a:ea typeface="+mn-lt"/>
                <a:cs typeface="+mn-lt"/>
              </a:rPr>
              <a:t>Candia, 2010)</a:t>
            </a:r>
            <a:endParaRPr lang="en-US" sz="1100" b="1">
              <a:cs typeface="Calibri"/>
            </a:endParaRPr>
          </a:p>
        </p:txBody>
      </p:sp>
      <p:sp>
        <p:nvSpPr>
          <p:cNvPr id="14" name="TextBox 13">
            <a:extLst>
              <a:ext uri="{FF2B5EF4-FFF2-40B4-BE49-F238E27FC236}">
                <a16:creationId xmlns:a16="http://schemas.microsoft.com/office/drawing/2014/main" id="{AC25A8E7-0858-431D-827F-5A4DAB479393}"/>
              </a:ext>
            </a:extLst>
          </p:cNvPr>
          <p:cNvSpPr txBox="1"/>
          <p:nvPr/>
        </p:nvSpPr>
        <p:spPr>
          <a:xfrm>
            <a:off x="10720918" y="199989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Calibri"/>
              </a:rPr>
              <a:t>(</a:t>
            </a:r>
            <a:r>
              <a:rPr lang="en-US" sz="1200" b="1">
                <a:ea typeface="+mn-lt"/>
                <a:cs typeface="+mn-lt"/>
              </a:rPr>
              <a:t>Bouroncle, 2014)</a:t>
            </a:r>
          </a:p>
        </p:txBody>
      </p:sp>
      <p:sp>
        <p:nvSpPr>
          <p:cNvPr id="16" name="TextBox 15">
            <a:extLst>
              <a:ext uri="{FF2B5EF4-FFF2-40B4-BE49-F238E27FC236}">
                <a16:creationId xmlns:a16="http://schemas.microsoft.com/office/drawing/2014/main" id="{ED20FD32-98FF-4353-8212-F176EE3F690B}"/>
              </a:ext>
            </a:extLst>
          </p:cNvPr>
          <p:cNvSpPr txBox="1"/>
          <p:nvPr/>
        </p:nvSpPr>
        <p:spPr>
          <a:xfrm>
            <a:off x="6571456" y="650934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Calibri"/>
              </a:rPr>
              <a:t>(</a:t>
            </a:r>
            <a:r>
              <a:rPr lang="en-US" sz="1200">
                <a:ea typeface="+mn-lt"/>
                <a:cs typeface="+mn-lt"/>
              </a:rPr>
              <a:t>Vivero,</a:t>
            </a:r>
            <a:r>
              <a:rPr lang="en-US" sz="1200" b="1">
                <a:ea typeface="+mn-lt"/>
                <a:cs typeface="+mn-lt"/>
              </a:rPr>
              <a:t> 2014)</a:t>
            </a:r>
            <a:endParaRPr lang="en-US"/>
          </a:p>
        </p:txBody>
      </p:sp>
      <p:sp>
        <p:nvSpPr>
          <p:cNvPr id="4" name="TextBox 3">
            <a:extLst>
              <a:ext uri="{FF2B5EF4-FFF2-40B4-BE49-F238E27FC236}">
                <a16:creationId xmlns:a16="http://schemas.microsoft.com/office/drawing/2014/main" id="{1B0D78AB-A241-48E7-BD4E-60994329E9B7}"/>
              </a:ext>
            </a:extLst>
          </p:cNvPr>
          <p:cNvSpPr txBox="1"/>
          <p:nvPr/>
        </p:nvSpPr>
        <p:spPr>
          <a:xfrm>
            <a:off x="11125765" y="4361822"/>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a:t>
            </a:r>
            <a:r>
              <a:rPr lang="en-US" sz="1100">
                <a:ea typeface="+mn-lt"/>
                <a:cs typeface="+mn-lt"/>
              </a:rPr>
              <a:t>Bernetti, 2010)</a:t>
            </a:r>
            <a:endParaRPr lang="en-US" sz="1100">
              <a:cs typeface="Calibri"/>
            </a:endParaRPr>
          </a:p>
        </p:txBody>
      </p:sp>
    </p:spTree>
    <p:extLst>
      <p:ext uri="{BB962C8B-B14F-4D97-AF65-F5344CB8AC3E}">
        <p14:creationId xmlns:p14="http://schemas.microsoft.com/office/powerpoint/2010/main" val="32173726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40DE5-7891-43EF-B71A-261F9EFDCE14}"/>
              </a:ext>
            </a:extLst>
          </p:cNvPr>
          <p:cNvSpPr>
            <a:spLocks noGrp="1"/>
          </p:cNvSpPr>
          <p:nvPr>
            <p:ph type="title"/>
          </p:nvPr>
        </p:nvSpPr>
        <p:spPr>
          <a:xfrm>
            <a:off x="644676" y="401411"/>
            <a:ext cx="10902647" cy="1349753"/>
          </a:xfrm>
        </p:spPr>
        <p:txBody>
          <a:bodyPr/>
          <a:lstStyle/>
          <a:p>
            <a:r>
              <a:rPr lang="en-US" b="1">
                <a:ea typeface="+mj-lt"/>
                <a:cs typeface="+mj-lt"/>
              </a:rPr>
              <a:t>Para </a:t>
            </a:r>
            <a:r>
              <a:rPr lang="en-US" b="1" err="1">
                <a:ea typeface="+mj-lt"/>
                <a:cs typeface="+mj-lt"/>
              </a:rPr>
              <a:t>comparar</a:t>
            </a:r>
            <a:r>
              <a:rPr lang="en-US" b="1">
                <a:ea typeface="+mj-lt"/>
                <a:cs typeface="+mj-lt"/>
              </a:rPr>
              <a:t> Chile y Canada (Earthquakes) </a:t>
            </a:r>
          </a:p>
        </p:txBody>
      </p:sp>
      <p:sp>
        <p:nvSpPr>
          <p:cNvPr id="6" name="Content Placeholder 5">
            <a:extLst>
              <a:ext uri="{FF2B5EF4-FFF2-40B4-BE49-F238E27FC236}">
                <a16:creationId xmlns:a16="http://schemas.microsoft.com/office/drawing/2014/main" id="{FDB5A5AB-93CE-4C62-AC04-9ABAB67C0921}"/>
              </a:ext>
            </a:extLst>
          </p:cNvPr>
          <p:cNvSpPr>
            <a:spLocks noGrp="1"/>
          </p:cNvSpPr>
          <p:nvPr>
            <p:ph sz="half" idx="1"/>
          </p:nvPr>
        </p:nvSpPr>
        <p:spPr/>
        <p:txBody>
          <a:bodyPr vert="horz" lIns="91440" tIns="45720" rIns="91440" bIns="45720" rtlCol="0" anchor="t">
            <a:normAutofit/>
          </a:bodyPr>
          <a:lstStyle/>
          <a:p>
            <a:pPr marL="0" indent="0">
              <a:buNone/>
            </a:pPr>
            <a:r>
              <a:rPr lang="en-US" sz="3200">
                <a:solidFill>
                  <a:schemeClr val="accent4">
                    <a:lumMod val="60000"/>
                    <a:lumOff val="40000"/>
                  </a:schemeClr>
                </a:solidFill>
                <a:cs typeface="Calibri"/>
              </a:rPr>
              <a:t>Canada </a:t>
            </a:r>
          </a:p>
          <a:p>
            <a:r>
              <a:rPr lang="en-US" sz="2000">
                <a:cs typeface="Calibri"/>
              </a:rPr>
              <a:t>Approximately 5,000 minor earthquakes  across Canada each year</a:t>
            </a:r>
          </a:p>
          <a:p>
            <a:r>
              <a:rPr lang="en-US" sz="2000">
                <a:cs typeface="Calibri"/>
              </a:rPr>
              <a:t>The last time there was a major earthquake was October 2012</a:t>
            </a:r>
          </a:p>
        </p:txBody>
      </p:sp>
      <p:sp>
        <p:nvSpPr>
          <p:cNvPr id="7" name="Content Placeholder 6">
            <a:extLst>
              <a:ext uri="{FF2B5EF4-FFF2-40B4-BE49-F238E27FC236}">
                <a16:creationId xmlns:a16="http://schemas.microsoft.com/office/drawing/2014/main" id="{4C97CD9F-3F87-44D1-8308-948672317F18}"/>
              </a:ext>
            </a:extLst>
          </p:cNvPr>
          <p:cNvSpPr>
            <a:spLocks noGrp="1"/>
          </p:cNvSpPr>
          <p:nvPr>
            <p:ph sz="half" idx="2"/>
          </p:nvPr>
        </p:nvSpPr>
        <p:spPr>
          <a:xfrm>
            <a:off x="5841521" y="1825624"/>
            <a:ext cx="5181600" cy="4351338"/>
          </a:xfrm>
        </p:spPr>
        <p:txBody>
          <a:bodyPr vert="horz" lIns="91440" tIns="45720" rIns="91440" bIns="45720" rtlCol="0" anchor="t">
            <a:normAutofit/>
          </a:bodyPr>
          <a:lstStyle/>
          <a:p>
            <a:pPr marL="0" indent="0">
              <a:buNone/>
            </a:pPr>
            <a:r>
              <a:rPr lang="en-US" sz="3200">
                <a:solidFill>
                  <a:schemeClr val="accent2">
                    <a:lumMod val="60000"/>
                    <a:lumOff val="40000"/>
                  </a:schemeClr>
                </a:solidFill>
                <a:cs typeface="Calibri"/>
              </a:rPr>
              <a:t>Chile </a:t>
            </a:r>
          </a:p>
          <a:p>
            <a:r>
              <a:rPr lang="en-US" sz="2000">
                <a:cs typeface="Calibri"/>
              </a:rPr>
              <a:t>2 million minor earthquakes happen per year</a:t>
            </a:r>
          </a:p>
          <a:p>
            <a:r>
              <a:rPr lang="en-US" sz="2000">
                <a:cs typeface="Calibri"/>
              </a:rPr>
              <a:t>On average there are 8,000 minor earthquakes per day </a:t>
            </a:r>
          </a:p>
          <a:p>
            <a:r>
              <a:rPr lang="en-US" sz="2000">
                <a:cs typeface="Calibri"/>
              </a:rPr>
              <a:t>18 major earthquakes each year</a:t>
            </a:r>
          </a:p>
          <a:p>
            <a:endParaRPr lang="en-US" sz="2000">
              <a:cs typeface="Calibri"/>
            </a:endParaRPr>
          </a:p>
        </p:txBody>
      </p:sp>
      <p:pic>
        <p:nvPicPr>
          <p:cNvPr id="8" name="Picture 8" descr="Icon&#10;&#10;Description automatically generated">
            <a:extLst>
              <a:ext uri="{FF2B5EF4-FFF2-40B4-BE49-F238E27FC236}">
                <a16:creationId xmlns:a16="http://schemas.microsoft.com/office/drawing/2014/main" id="{F012007C-09FB-4BFF-AF61-65B26676206C}"/>
              </a:ext>
            </a:extLst>
          </p:cNvPr>
          <p:cNvPicPr>
            <a:picLocks noChangeAspect="1"/>
          </p:cNvPicPr>
          <p:nvPr/>
        </p:nvPicPr>
        <p:blipFill>
          <a:blip r:embed="rId3"/>
          <a:stretch>
            <a:fillRect/>
          </a:stretch>
        </p:blipFill>
        <p:spPr>
          <a:xfrm>
            <a:off x="1460739" y="4629591"/>
            <a:ext cx="3505201" cy="1912025"/>
          </a:xfrm>
          <a:prstGeom prst="rect">
            <a:avLst/>
          </a:prstGeom>
          <a:ln>
            <a:noFill/>
          </a:ln>
          <a:effectLst>
            <a:outerShdw blurRad="292100" dist="139700" dir="2700000" algn="tl" rotWithShape="0">
              <a:srgbClr val="333333">
                <a:alpha val="65000"/>
              </a:srgbClr>
            </a:outerShdw>
          </a:effectLst>
        </p:spPr>
      </p:pic>
      <p:pic>
        <p:nvPicPr>
          <p:cNvPr id="9" name="Picture 9" descr="A picture containing logo&#10;&#10;Description automatically generated">
            <a:extLst>
              <a:ext uri="{FF2B5EF4-FFF2-40B4-BE49-F238E27FC236}">
                <a16:creationId xmlns:a16="http://schemas.microsoft.com/office/drawing/2014/main" id="{FD1AFD6C-62D6-465F-A907-2B6C114921D0}"/>
              </a:ext>
            </a:extLst>
          </p:cNvPr>
          <p:cNvPicPr>
            <a:picLocks noChangeAspect="1"/>
          </p:cNvPicPr>
          <p:nvPr/>
        </p:nvPicPr>
        <p:blipFill>
          <a:blip r:embed="rId4"/>
          <a:stretch>
            <a:fillRect/>
          </a:stretch>
        </p:blipFill>
        <p:spPr>
          <a:xfrm>
            <a:off x="7211681" y="4556756"/>
            <a:ext cx="2987617" cy="19858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22048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20C988C-FAAD-4B22-8BA7-6B5DEFD8D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D40DE5-7891-43EF-B71A-261F9EFDCE14}"/>
              </a:ext>
            </a:extLst>
          </p:cNvPr>
          <p:cNvSpPr>
            <a:spLocks noGrp="1"/>
          </p:cNvSpPr>
          <p:nvPr>
            <p:ph type="title"/>
          </p:nvPr>
        </p:nvSpPr>
        <p:spPr>
          <a:xfrm>
            <a:off x="838201" y="373946"/>
            <a:ext cx="5114150" cy="1325563"/>
          </a:xfrm>
        </p:spPr>
        <p:txBody>
          <a:bodyPr>
            <a:normAutofit/>
          </a:bodyPr>
          <a:lstStyle/>
          <a:p>
            <a:br>
              <a:rPr lang="en-US"/>
            </a:br>
            <a:r>
              <a:rPr lang="en-US" b="1">
                <a:ea typeface="+mj-lt"/>
                <a:cs typeface="+mj-lt"/>
              </a:rPr>
              <a:t>¿Hay una solución?</a:t>
            </a:r>
            <a:r>
              <a:rPr lang="en-US">
                <a:ea typeface="+mj-lt"/>
                <a:cs typeface="+mj-lt"/>
              </a:rPr>
              <a:t> </a:t>
            </a:r>
            <a:endParaRPr lang="en-US">
              <a:cs typeface="Calibri Light" panose="020F0302020204030204"/>
            </a:endParaRPr>
          </a:p>
        </p:txBody>
      </p:sp>
      <p:sp>
        <p:nvSpPr>
          <p:cNvPr id="3" name="Content Placeholder 2">
            <a:extLst>
              <a:ext uri="{FF2B5EF4-FFF2-40B4-BE49-F238E27FC236}">
                <a16:creationId xmlns:a16="http://schemas.microsoft.com/office/drawing/2014/main" id="{DEB43B8D-785A-4B10-BDF0-AF15CCFA470D}"/>
              </a:ext>
            </a:extLst>
          </p:cNvPr>
          <p:cNvSpPr>
            <a:spLocks noGrp="1"/>
          </p:cNvSpPr>
          <p:nvPr>
            <p:ph idx="1"/>
          </p:nvPr>
        </p:nvSpPr>
        <p:spPr>
          <a:xfrm>
            <a:off x="838201" y="1825625"/>
            <a:ext cx="5114150" cy="4351338"/>
          </a:xfrm>
        </p:spPr>
        <p:txBody>
          <a:bodyPr vert="horz" lIns="91440" tIns="45720" rIns="91440" bIns="45720" rtlCol="0">
            <a:normAutofit/>
          </a:bodyPr>
          <a:lstStyle/>
          <a:p>
            <a:r>
              <a:rPr lang="en-US">
                <a:cs typeface="Calibri"/>
              </a:rPr>
              <a:t>Unfortunately, natural disasters are hard to predict, however; anyone</a:t>
            </a:r>
            <a:r>
              <a:rPr lang="en-US">
                <a:ea typeface="+mn-lt"/>
                <a:cs typeface="+mn-lt"/>
              </a:rPr>
              <a:t> traveling should use caution and pay close attention to current news reports and government issued warnings.</a:t>
            </a:r>
          </a:p>
          <a:p>
            <a:r>
              <a:rPr lang="en-US">
                <a:cs typeface="Calibri"/>
              </a:rPr>
              <a:t>The best plan is to understand protocols and proper actions to take during any of the cases. </a:t>
            </a:r>
          </a:p>
          <a:p>
            <a:endParaRPr lang="en-US">
              <a:cs typeface="Calibri"/>
            </a:endParaRPr>
          </a:p>
          <a:p>
            <a:pPr marL="0" indent="0">
              <a:buNone/>
            </a:pPr>
            <a:endParaRPr lang="en-US">
              <a:cs typeface="Calibri"/>
            </a:endParaRPr>
          </a:p>
          <a:p>
            <a:endParaRPr lang="en-US">
              <a:ea typeface="+mn-lt"/>
              <a:cs typeface="+mn-lt"/>
            </a:endParaRPr>
          </a:p>
          <a:p>
            <a:endParaRPr lang="en-US">
              <a:cs typeface="Calibri"/>
            </a:endParaRPr>
          </a:p>
        </p:txBody>
      </p:sp>
      <p:sp>
        <p:nvSpPr>
          <p:cNvPr id="29" name="Oval 2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2635" y="2507215"/>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432189" flipV="1">
            <a:off x="7537061" y="1878543"/>
            <a:ext cx="4592562" cy="4592562"/>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Graphic 4" descr="Lights On outline">
            <a:extLst>
              <a:ext uri="{FF2B5EF4-FFF2-40B4-BE49-F238E27FC236}">
                <a16:creationId xmlns:a16="http://schemas.microsoft.com/office/drawing/2014/main" id="{DCDB0D23-D62E-40B7-9CBD-8229FA5FF4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6085" y="533712"/>
            <a:ext cx="2271020" cy="2271020"/>
          </a:xfrm>
          <a:custGeom>
            <a:avLst/>
            <a:gdLst/>
            <a:ahLst/>
            <a:cxnLst/>
            <a:rect l="l" t="t" r="r" b="b"/>
            <a:pathLst>
              <a:path w="2185353" h="2064564">
                <a:moveTo>
                  <a:pt x="65529" y="0"/>
                </a:moveTo>
                <a:lnTo>
                  <a:pt x="2119824" y="0"/>
                </a:lnTo>
                <a:cubicBezTo>
                  <a:pt x="2156015" y="0"/>
                  <a:pt x="2185353" y="29338"/>
                  <a:pt x="2185353" y="65529"/>
                </a:cubicBezTo>
                <a:lnTo>
                  <a:pt x="2185353" y="1999035"/>
                </a:lnTo>
                <a:cubicBezTo>
                  <a:pt x="2185353" y="2035226"/>
                  <a:pt x="2156015" y="2064564"/>
                  <a:pt x="2119824" y="2064564"/>
                </a:cubicBezTo>
                <a:lnTo>
                  <a:pt x="65529" y="2064564"/>
                </a:lnTo>
                <a:cubicBezTo>
                  <a:pt x="29338" y="2064564"/>
                  <a:pt x="0" y="2035226"/>
                  <a:pt x="0" y="1999035"/>
                </a:cubicBezTo>
                <a:lnTo>
                  <a:pt x="0" y="65529"/>
                </a:lnTo>
                <a:cubicBezTo>
                  <a:pt x="0" y="29338"/>
                  <a:pt x="29338" y="0"/>
                  <a:pt x="65529" y="0"/>
                </a:cubicBezTo>
                <a:close/>
              </a:path>
            </a:pathLst>
          </a:custGeom>
        </p:spPr>
      </p:pic>
      <p:pic>
        <p:nvPicPr>
          <p:cNvPr id="6" name="Graphic 6" descr="Blueprint outline">
            <a:extLst>
              <a:ext uri="{FF2B5EF4-FFF2-40B4-BE49-F238E27FC236}">
                <a16:creationId xmlns:a16="http://schemas.microsoft.com/office/drawing/2014/main" id="{6361CC9A-8A66-4CA3-98AD-0CBC834570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88480" y="3063083"/>
            <a:ext cx="2689036" cy="2689036"/>
          </a:xfrm>
          <a:custGeom>
            <a:avLst/>
            <a:gdLst/>
            <a:ahLst/>
            <a:cxnLst/>
            <a:rect l="l" t="t" r="r" b="b"/>
            <a:pathLst>
              <a:path w="2185353" h="2064564">
                <a:moveTo>
                  <a:pt x="65529" y="0"/>
                </a:moveTo>
                <a:lnTo>
                  <a:pt x="2119824" y="0"/>
                </a:lnTo>
                <a:cubicBezTo>
                  <a:pt x="2156015" y="0"/>
                  <a:pt x="2185353" y="29338"/>
                  <a:pt x="2185353" y="65529"/>
                </a:cubicBezTo>
                <a:lnTo>
                  <a:pt x="2185353" y="1999035"/>
                </a:lnTo>
                <a:cubicBezTo>
                  <a:pt x="2185353" y="2035226"/>
                  <a:pt x="2156015" y="2064564"/>
                  <a:pt x="2119824" y="2064564"/>
                </a:cubicBezTo>
                <a:lnTo>
                  <a:pt x="65529" y="2064564"/>
                </a:lnTo>
                <a:cubicBezTo>
                  <a:pt x="29338" y="2064564"/>
                  <a:pt x="0" y="2035226"/>
                  <a:pt x="0" y="1999035"/>
                </a:cubicBezTo>
                <a:lnTo>
                  <a:pt x="0" y="65529"/>
                </a:lnTo>
                <a:cubicBezTo>
                  <a:pt x="0" y="29338"/>
                  <a:pt x="29338" y="0"/>
                  <a:pt x="65529" y="0"/>
                </a:cubicBezTo>
                <a:close/>
              </a:path>
            </a:pathLst>
          </a:custGeom>
        </p:spPr>
      </p:pic>
    </p:spTree>
    <p:extLst>
      <p:ext uri="{BB962C8B-B14F-4D97-AF65-F5344CB8AC3E}">
        <p14:creationId xmlns:p14="http://schemas.microsoft.com/office/powerpoint/2010/main" val="9703828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CC16-7E38-452C-A49D-35CE70E7C8BE}"/>
              </a:ext>
            </a:extLst>
          </p:cNvPr>
          <p:cNvSpPr>
            <a:spLocks noGrp="1"/>
          </p:cNvSpPr>
          <p:nvPr>
            <p:ph type="title"/>
          </p:nvPr>
        </p:nvSpPr>
        <p:spPr/>
        <p:txBody>
          <a:bodyPr/>
          <a:lstStyle/>
          <a:p>
            <a:r>
              <a:rPr lang="es">
                <a:ea typeface="+mj-lt"/>
                <a:cs typeface="+mj-lt"/>
              </a:rPr>
              <a:t>¿Que hacer en una emergencia?</a:t>
            </a:r>
            <a:endParaRPr lang="en-US"/>
          </a:p>
        </p:txBody>
      </p:sp>
      <p:sp>
        <p:nvSpPr>
          <p:cNvPr id="4" name="Text Placeholder 3">
            <a:extLst>
              <a:ext uri="{FF2B5EF4-FFF2-40B4-BE49-F238E27FC236}">
                <a16:creationId xmlns:a16="http://schemas.microsoft.com/office/drawing/2014/main" id="{4E0F2663-6EE6-4D38-91C2-3DCBF73554C6}"/>
              </a:ext>
            </a:extLst>
          </p:cNvPr>
          <p:cNvSpPr>
            <a:spLocks noGrp="1"/>
          </p:cNvSpPr>
          <p:nvPr>
            <p:ph type="body" idx="1"/>
          </p:nvPr>
        </p:nvSpPr>
        <p:spPr>
          <a:xfrm>
            <a:off x="882121" y="1300163"/>
            <a:ext cx="5157787" cy="823912"/>
          </a:xfrm>
        </p:spPr>
        <p:txBody>
          <a:bodyPr/>
          <a:lstStyle/>
          <a:p>
            <a:r>
              <a:rPr lang="en-US" err="1">
                <a:solidFill>
                  <a:schemeClr val="accent4">
                    <a:lumMod val="60000"/>
                    <a:lumOff val="40000"/>
                  </a:schemeClr>
                </a:solidFill>
                <a:latin typeface="Bookman Old Style"/>
                <a:cs typeface="Calibri"/>
              </a:rPr>
              <a:t>Terremotos</a:t>
            </a:r>
            <a:endParaRPr lang="en-US" err="1">
              <a:solidFill>
                <a:schemeClr val="accent4">
                  <a:lumMod val="60000"/>
                  <a:lumOff val="40000"/>
                </a:schemeClr>
              </a:solidFill>
              <a:latin typeface="Bookman Old Style"/>
            </a:endParaRPr>
          </a:p>
        </p:txBody>
      </p:sp>
      <p:sp>
        <p:nvSpPr>
          <p:cNvPr id="3" name="Content Placeholder 2">
            <a:extLst>
              <a:ext uri="{FF2B5EF4-FFF2-40B4-BE49-F238E27FC236}">
                <a16:creationId xmlns:a16="http://schemas.microsoft.com/office/drawing/2014/main" id="{2FC2FCA9-9D14-4C51-8FEC-B7B3B8A9E9D6}"/>
              </a:ext>
            </a:extLst>
          </p:cNvPr>
          <p:cNvSpPr>
            <a:spLocks noGrp="1"/>
          </p:cNvSpPr>
          <p:nvPr>
            <p:ph sz="half" idx="2"/>
          </p:nvPr>
        </p:nvSpPr>
        <p:spPr>
          <a:xfrm>
            <a:off x="839788" y="2176992"/>
            <a:ext cx="5157787" cy="3684588"/>
          </a:xfrm>
        </p:spPr>
        <p:txBody>
          <a:bodyPr vert="horz" lIns="91440" tIns="45720" rIns="91440" bIns="45720" rtlCol="0" anchor="t">
            <a:normAutofit lnSpcReduction="10000"/>
          </a:bodyPr>
          <a:lstStyle/>
          <a:p>
            <a:r>
              <a:rPr lang="en-US" b="1">
                <a:ea typeface="+mn-lt"/>
                <a:cs typeface="+mn-lt"/>
              </a:rPr>
              <a:t>“DROP, COVER AND HOLD ON”</a:t>
            </a:r>
          </a:p>
          <a:p>
            <a:r>
              <a:rPr lang="en-US" b="1">
                <a:ea typeface="+mn-lt"/>
                <a:cs typeface="+mn-lt"/>
              </a:rPr>
              <a:t>Drop</a:t>
            </a:r>
            <a:r>
              <a:rPr lang="en-US">
                <a:ea typeface="+mn-lt"/>
                <a:cs typeface="+mn-lt"/>
              </a:rPr>
              <a:t> under heavy furniture such as a table, desk, bed or any solid furniture.</a:t>
            </a:r>
            <a:endParaRPr lang="en-US" b="1">
              <a:ea typeface="+mn-lt"/>
              <a:cs typeface="+mn-lt"/>
            </a:endParaRPr>
          </a:p>
          <a:p>
            <a:r>
              <a:rPr lang="en-US" b="1">
                <a:ea typeface="+mn-lt"/>
                <a:cs typeface="+mn-lt"/>
              </a:rPr>
              <a:t>Cover</a:t>
            </a:r>
            <a:r>
              <a:rPr lang="en-US">
                <a:ea typeface="+mn-lt"/>
                <a:cs typeface="+mn-lt"/>
              </a:rPr>
              <a:t> your head and torso to prevent being hit by falling objects.</a:t>
            </a:r>
            <a:endParaRPr lang="en-US"/>
          </a:p>
          <a:p>
            <a:r>
              <a:rPr lang="en-US" b="1">
                <a:ea typeface="+mn-lt"/>
                <a:cs typeface="+mn-lt"/>
              </a:rPr>
              <a:t>Hold</a:t>
            </a:r>
            <a:r>
              <a:rPr lang="en-US">
                <a:ea typeface="+mn-lt"/>
                <a:cs typeface="+mn-lt"/>
              </a:rPr>
              <a:t> </a:t>
            </a:r>
            <a:r>
              <a:rPr lang="en-US" b="1">
                <a:ea typeface="+mn-lt"/>
                <a:cs typeface="+mn-lt"/>
              </a:rPr>
              <a:t>on</a:t>
            </a:r>
            <a:r>
              <a:rPr lang="en-US">
                <a:ea typeface="+mn-lt"/>
                <a:cs typeface="+mn-lt"/>
              </a:rPr>
              <a:t> to the object that you are under so that you remain covered</a:t>
            </a:r>
            <a:endParaRPr lang="en-US"/>
          </a:p>
          <a:p>
            <a:endParaRPr lang="en-US" b="1">
              <a:ea typeface="+mn-lt"/>
              <a:cs typeface="+mn-lt"/>
            </a:endParaRPr>
          </a:p>
        </p:txBody>
      </p:sp>
      <p:sp>
        <p:nvSpPr>
          <p:cNvPr id="5" name="Text Placeholder 4">
            <a:extLst>
              <a:ext uri="{FF2B5EF4-FFF2-40B4-BE49-F238E27FC236}">
                <a16:creationId xmlns:a16="http://schemas.microsoft.com/office/drawing/2014/main" id="{279F4C33-F5F9-4CF9-859E-983343C56CF6}"/>
              </a:ext>
            </a:extLst>
          </p:cNvPr>
          <p:cNvSpPr>
            <a:spLocks noGrp="1"/>
          </p:cNvSpPr>
          <p:nvPr>
            <p:ph type="body" sz="quarter" idx="3"/>
          </p:nvPr>
        </p:nvSpPr>
        <p:spPr>
          <a:xfrm>
            <a:off x="6098117" y="1300163"/>
            <a:ext cx="5183188" cy="823912"/>
          </a:xfrm>
        </p:spPr>
        <p:txBody>
          <a:bodyPr/>
          <a:lstStyle/>
          <a:p>
            <a:r>
              <a:rPr lang="en-US" err="1">
                <a:solidFill>
                  <a:schemeClr val="accent1">
                    <a:lumMod val="40000"/>
                    <a:lumOff val="60000"/>
                  </a:schemeClr>
                </a:solidFill>
                <a:latin typeface="Bookman Old Style"/>
                <a:cs typeface="Calibri"/>
              </a:rPr>
              <a:t>Erupciones</a:t>
            </a:r>
            <a:r>
              <a:rPr lang="en-US">
                <a:solidFill>
                  <a:schemeClr val="accent1">
                    <a:lumMod val="40000"/>
                    <a:lumOff val="60000"/>
                  </a:schemeClr>
                </a:solidFill>
                <a:latin typeface="Bookman Old Style"/>
                <a:cs typeface="Calibri"/>
              </a:rPr>
              <a:t> </a:t>
            </a:r>
            <a:r>
              <a:rPr lang="en-US" err="1">
                <a:solidFill>
                  <a:schemeClr val="accent1">
                    <a:lumMod val="40000"/>
                    <a:lumOff val="60000"/>
                  </a:schemeClr>
                </a:solidFill>
                <a:latin typeface="Bookman Old Style"/>
                <a:cs typeface="Calibri"/>
              </a:rPr>
              <a:t>Volcánicas</a:t>
            </a:r>
            <a:endParaRPr lang="en-US" err="1">
              <a:solidFill>
                <a:schemeClr val="accent1">
                  <a:lumMod val="40000"/>
                  <a:lumOff val="60000"/>
                </a:schemeClr>
              </a:solidFill>
              <a:latin typeface="Bookman Old Style"/>
            </a:endParaRPr>
          </a:p>
        </p:txBody>
      </p:sp>
      <p:sp>
        <p:nvSpPr>
          <p:cNvPr id="6" name="Content Placeholder 5">
            <a:extLst>
              <a:ext uri="{FF2B5EF4-FFF2-40B4-BE49-F238E27FC236}">
                <a16:creationId xmlns:a16="http://schemas.microsoft.com/office/drawing/2014/main" id="{66E2758C-3063-41F0-8703-B29970CEE295}"/>
              </a:ext>
            </a:extLst>
          </p:cNvPr>
          <p:cNvSpPr>
            <a:spLocks noGrp="1"/>
          </p:cNvSpPr>
          <p:nvPr>
            <p:ph sz="quarter" idx="4"/>
          </p:nvPr>
        </p:nvSpPr>
        <p:spPr>
          <a:xfrm>
            <a:off x="6172200" y="2176992"/>
            <a:ext cx="5183188" cy="3684588"/>
          </a:xfrm>
        </p:spPr>
        <p:txBody>
          <a:bodyPr vert="horz" lIns="91440" tIns="45720" rIns="91440" bIns="45720" rtlCol="0" anchor="t">
            <a:normAutofit lnSpcReduction="10000"/>
          </a:bodyPr>
          <a:lstStyle/>
          <a:p>
            <a:r>
              <a:rPr lang="en-US">
                <a:ea typeface="+mn-lt"/>
                <a:cs typeface="+mn-lt"/>
              </a:rPr>
              <a:t>Listen for emergency information and alerts.</a:t>
            </a:r>
            <a:endParaRPr lang="en-US">
              <a:cs typeface="Calibri" panose="020F0502020204030204"/>
            </a:endParaRPr>
          </a:p>
          <a:p>
            <a:r>
              <a:rPr lang="en-US">
                <a:ea typeface="+mn-lt"/>
                <a:cs typeface="+mn-lt"/>
              </a:rPr>
              <a:t>Follow evacuation or shelter orders. If advised to evacuate, then do so early.</a:t>
            </a:r>
            <a:endParaRPr lang="en-US"/>
          </a:p>
          <a:p>
            <a:r>
              <a:rPr lang="en-US">
                <a:ea typeface="+mn-lt"/>
                <a:cs typeface="+mn-lt"/>
              </a:rPr>
              <a:t>Avoid areas downstream of the eruption.</a:t>
            </a:r>
            <a:endParaRPr lang="en-US"/>
          </a:p>
          <a:p>
            <a:r>
              <a:rPr lang="en-US">
                <a:ea typeface="+mn-lt"/>
                <a:cs typeface="+mn-lt"/>
              </a:rPr>
              <a:t>Protect yourself from falling ash.</a:t>
            </a:r>
            <a:endParaRPr lang="en-US"/>
          </a:p>
          <a:p>
            <a:r>
              <a:rPr lang="en-US">
                <a:ea typeface="+mn-lt"/>
                <a:cs typeface="+mn-lt"/>
              </a:rPr>
              <a:t>Do not drive in heavy ash fall.</a:t>
            </a:r>
            <a:endParaRPr lang="en-US"/>
          </a:p>
        </p:txBody>
      </p:sp>
      <p:pic>
        <p:nvPicPr>
          <p:cNvPr id="7" name="Graphic 7" descr="Siren outline">
            <a:extLst>
              <a:ext uri="{FF2B5EF4-FFF2-40B4-BE49-F238E27FC236}">
                <a16:creationId xmlns:a16="http://schemas.microsoft.com/office/drawing/2014/main" id="{663B9B8C-FFEE-402E-AEEB-6F1282BD63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60357" y="495300"/>
            <a:ext cx="914400" cy="914400"/>
          </a:xfrm>
          <a:prstGeom prst="rect">
            <a:avLst/>
          </a:prstGeom>
        </p:spPr>
      </p:pic>
    </p:spTree>
    <p:extLst>
      <p:ext uri="{BB962C8B-B14F-4D97-AF65-F5344CB8AC3E}">
        <p14:creationId xmlns:p14="http://schemas.microsoft.com/office/powerpoint/2010/main" val="7758246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CE93D-54BD-4762-874F-F07AF8507271}"/>
              </a:ext>
            </a:extLst>
          </p:cNvPr>
          <p:cNvSpPr>
            <a:spLocks noGrp="1"/>
          </p:cNvSpPr>
          <p:nvPr>
            <p:ph type="title"/>
          </p:nvPr>
        </p:nvSpPr>
        <p:spPr>
          <a:xfrm>
            <a:off x="793662" y="386930"/>
            <a:ext cx="10066122" cy="1298448"/>
          </a:xfrm>
        </p:spPr>
        <p:txBody>
          <a:bodyPr anchor="b">
            <a:normAutofit/>
          </a:bodyPr>
          <a:lstStyle/>
          <a:p>
            <a:r>
              <a:rPr lang="es-ES" b="1">
                <a:ea typeface="+mj-lt"/>
                <a:cs typeface="+mj-lt"/>
              </a:rPr>
              <a:t>¿Quién está trabajando para eliminar el problema/ encontrar una solución?</a:t>
            </a:r>
            <a:r>
              <a:rPr lang="es-ES">
                <a:ea typeface="+mj-lt"/>
                <a:cs typeface="+mj-lt"/>
              </a:rPr>
              <a:t> </a:t>
            </a:r>
            <a:endParaRPr lang="es-ES">
              <a:cs typeface="Calibri Light"/>
            </a:endParaRPr>
          </a:p>
        </p:txBody>
      </p:sp>
      <p:sp>
        <p:nvSpPr>
          <p:cNvPr id="26" name="Rectangle 25">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2F94C8-C7DD-404E-8B17-DBCA9132E637}"/>
              </a:ext>
            </a:extLst>
          </p:cNvPr>
          <p:cNvSpPr>
            <a:spLocks noGrp="1"/>
          </p:cNvSpPr>
          <p:nvPr>
            <p:ph idx="1"/>
          </p:nvPr>
        </p:nvSpPr>
        <p:spPr>
          <a:xfrm>
            <a:off x="629898" y="2941518"/>
            <a:ext cx="4911898" cy="3639450"/>
          </a:xfrm>
        </p:spPr>
        <p:txBody>
          <a:bodyPr vert="horz" lIns="91440" tIns="45720" rIns="91440" bIns="45720" rtlCol="0" anchor="ctr">
            <a:noAutofit/>
          </a:bodyPr>
          <a:lstStyle/>
          <a:p>
            <a:r>
              <a:rPr lang="en-US" sz="1800">
                <a:cs typeface="Calibri" panose="020F0502020204030204"/>
              </a:rPr>
              <a:t>Programs and organizations help and aid the effects of earthquakes</a:t>
            </a:r>
          </a:p>
          <a:p>
            <a:r>
              <a:rPr lang="en-US" sz="1800">
                <a:cs typeface="Calibri" panose="020F0502020204030204"/>
              </a:rPr>
              <a:t>Chilean Red Cross aims to respond and support to disaster struck areas like first aid, food, water, tools, hygiene kits </a:t>
            </a:r>
            <a:r>
              <a:rPr lang="en-US" sz="1800" err="1">
                <a:cs typeface="Calibri" panose="020F0502020204030204"/>
              </a:rPr>
              <a:t>etc</a:t>
            </a:r>
            <a:endParaRPr lang="en-US" sz="1800">
              <a:cs typeface="Calibri" panose="020F0502020204030204"/>
            </a:endParaRPr>
          </a:p>
          <a:p>
            <a:r>
              <a:rPr lang="en-US" sz="1800">
                <a:cs typeface="Calibri" panose="020F0502020204030204"/>
              </a:rPr>
              <a:t>The Larra Chile Program is meant to increase preparation capacity in vulnerable communities prone to natural disasters </a:t>
            </a:r>
          </a:p>
          <a:p>
            <a:r>
              <a:rPr lang="en-US" sz="1800">
                <a:ea typeface="+mn-lt"/>
                <a:cs typeface="+mn-lt"/>
              </a:rPr>
              <a:t>This program seeks to reduce the number of deaths, injuries, and socio-economic impacts from the natural disasters </a:t>
            </a:r>
          </a:p>
          <a:p>
            <a:pPr marL="457200" lvl="1" indent="0">
              <a:buNone/>
            </a:pPr>
            <a:endParaRPr lang="en-US" sz="1800">
              <a:ea typeface="+mn-lt"/>
              <a:cs typeface="+mn-lt"/>
            </a:endParaRPr>
          </a:p>
        </p:txBody>
      </p:sp>
      <p:pic>
        <p:nvPicPr>
          <p:cNvPr id="4" name="Picture 4" descr="A group of people standing in a parking lot&#10;&#10;Description automatically generated">
            <a:extLst>
              <a:ext uri="{FF2B5EF4-FFF2-40B4-BE49-F238E27FC236}">
                <a16:creationId xmlns:a16="http://schemas.microsoft.com/office/drawing/2014/main" id="{767E5091-6C97-444F-AEB3-BFEBC01F1FD4}"/>
              </a:ext>
            </a:extLst>
          </p:cNvPr>
          <p:cNvPicPr>
            <a:picLocks noChangeAspect="1"/>
          </p:cNvPicPr>
          <p:nvPr/>
        </p:nvPicPr>
        <p:blipFill rotWithShape="1">
          <a:blip r:embed="rId3"/>
          <a:srcRect l="15688" r="9436" b="2"/>
          <a:stretch/>
        </p:blipFill>
        <p:spPr>
          <a:xfrm>
            <a:off x="5911532" y="2484255"/>
            <a:ext cx="5150277" cy="3714244"/>
          </a:xfrm>
          <a:prstGeom prst="rect">
            <a:avLst/>
          </a:prstGeom>
        </p:spPr>
      </p:pic>
      <p:sp>
        <p:nvSpPr>
          <p:cNvPr id="30" name="Rectangle 29">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971611E-0BA0-4DBE-B83F-232C8C15CC6D}"/>
              </a:ext>
            </a:extLst>
          </p:cNvPr>
          <p:cNvSpPr txBox="1"/>
          <p:nvPr/>
        </p:nvSpPr>
        <p:spPr>
          <a:xfrm>
            <a:off x="5867400" y="6238374"/>
            <a:ext cx="468830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rPr>
              <a:t>(Chilean Red Cross, Unknown)</a:t>
            </a:r>
            <a:endParaRPr lang="en-US" sz="1200">
              <a:cs typeface="Calibri"/>
            </a:endParaRPr>
          </a:p>
          <a:p>
            <a:pPr algn="l"/>
            <a:endParaRPr lang="en-US" sz="800">
              <a:cs typeface="Calibri"/>
            </a:endParaRPr>
          </a:p>
        </p:txBody>
      </p:sp>
      <p:pic>
        <p:nvPicPr>
          <p:cNvPr id="6" name="Graphic 6" descr="First aid kit with solid fill">
            <a:extLst>
              <a:ext uri="{FF2B5EF4-FFF2-40B4-BE49-F238E27FC236}">
                <a16:creationId xmlns:a16="http://schemas.microsoft.com/office/drawing/2014/main" id="{F9D75A99-7FB0-4CE1-800E-3B0D6380F8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00350" y="949694"/>
            <a:ext cx="914400" cy="926690"/>
          </a:xfrm>
          <a:prstGeom prst="rect">
            <a:avLst/>
          </a:prstGeom>
        </p:spPr>
      </p:pic>
      <p:pic>
        <p:nvPicPr>
          <p:cNvPr id="7" name="Graphic 7" descr="Care outline">
            <a:extLst>
              <a:ext uri="{FF2B5EF4-FFF2-40B4-BE49-F238E27FC236}">
                <a16:creationId xmlns:a16="http://schemas.microsoft.com/office/drawing/2014/main" id="{6BB28205-EBBD-4EB6-AE7B-6ABFD38AED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62187" y="943897"/>
            <a:ext cx="914400" cy="914400"/>
          </a:xfrm>
          <a:prstGeom prst="rect">
            <a:avLst/>
          </a:prstGeom>
        </p:spPr>
      </p:pic>
    </p:spTree>
    <p:extLst>
      <p:ext uri="{BB962C8B-B14F-4D97-AF65-F5344CB8AC3E}">
        <p14:creationId xmlns:p14="http://schemas.microsoft.com/office/powerpoint/2010/main" val="29766006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4365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C5C889-8914-42DA-AFA9-DEDDAB81971B}"/>
              </a:ext>
            </a:extLst>
          </p:cNvPr>
          <p:cNvSpPr>
            <a:spLocks noGrp="1"/>
          </p:cNvSpPr>
          <p:nvPr>
            <p:ph type="title"/>
          </p:nvPr>
        </p:nvSpPr>
        <p:spPr>
          <a:xfrm>
            <a:off x="524256" y="491260"/>
            <a:ext cx="6594189" cy="1625210"/>
          </a:xfrm>
        </p:spPr>
        <p:txBody>
          <a:bodyPr>
            <a:normAutofit/>
          </a:bodyPr>
          <a:lstStyle/>
          <a:p>
            <a:r>
              <a:rPr lang="es-ES" sz="4100" b="1">
                <a:solidFill>
                  <a:srgbClr val="FFFFFF"/>
                </a:solidFill>
                <a:ea typeface="+mj-lt"/>
                <a:cs typeface="+mj-lt"/>
              </a:rPr>
              <a:t>¿Qué es el impacto de COVID en este momento? </a:t>
            </a:r>
            <a:endParaRPr lang="en-US" sz="4100">
              <a:solidFill>
                <a:srgbClr val="FFFFFF"/>
              </a:solidFill>
            </a:endParaRPr>
          </a:p>
        </p:txBody>
      </p:sp>
      <p:pic>
        <p:nvPicPr>
          <p:cNvPr id="4" name="Picture 4" descr="A screen shot of a person&#10;&#10;Description automatically generated">
            <a:extLst>
              <a:ext uri="{FF2B5EF4-FFF2-40B4-BE49-F238E27FC236}">
                <a16:creationId xmlns:a16="http://schemas.microsoft.com/office/drawing/2014/main" id="{D3EC2EBA-39A9-49CB-9635-3A9D2CFAE1DF}"/>
              </a:ext>
            </a:extLst>
          </p:cNvPr>
          <p:cNvPicPr>
            <a:picLocks noChangeAspect="1"/>
          </p:cNvPicPr>
          <p:nvPr/>
        </p:nvPicPr>
        <p:blipFill rotWithShape="1">
          <a:blip r:embed="rId3"/>
          <a:srcRect l="6362" r="4549"/>
          <a:stretch/>
        </p:blipFill>
        <p:spPr>
          <a:xfrm>
            <a:off x="327547" y="2454903"/>
            <a:ext cx="7058306"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93957F2-3244-44FB-BFF2-0CEEDCF1CC39}"/>
              </a:ext>
            </a:extLst>
          </p:cNvPr>
          <p:cNvSpPr>
            <a:spLocks noGrp="1"/>
          </p:cNvSpPr>
          <p:nvPr>
            <p:ph idx="1"/>
          </p:nvPr>
        </p:nvSpPr>
        <p:spPr>
          <a:xfrm>
            <a:off x="7695640" y="1851443"/>
            <a:ext cx="4024580" cy="3555303"/>
          </a:xfrm>
        </p:spPr>
        <p:txBody>
          <a:bodyPr vert="horz" lIns="91440" tIns="45720" rIns="91440" bIns="45720" rtlCol="0" anchor="ctr">
            <a:normAutofit/>
          </a:bodyPr>
          <a:lstStyle/>
          <a:p>
            <a:pPr marL="0" indent="0">
              <a:buNone/>
            </a:pPr>
            <a:r>
              <a:rPr lang="en-US" sz="2000">
                <a:solidFill>
                  <a:srgbClr val="FFFFFF"/>
                </a:solidFill>
                <a:cs typeface="Calibri"/>
              </a:rPr>
              <a:t>-Years of growth for the middle-class have been reversed.</a:t>
            </a:r>
            <a:endParaRPr lang="en-US" sz="2000">
              <a:cs typeface="Calibri"/>
            </a:endParaRPr>
          </a:p>
          <a:p>
            <a:pPr marL="0" indent="0">
              <a:buNone/>
            </a:pPr>
            <a:r>
              <a:rPr lang="en-US" sz="2000">
                <a:solidFill>
                  <a:srgbClr val="FFFFFF"/>
                </a:solidFill>
                <a:cs typeface="Calibri"/>
              </a:rPr>
              <a:t>-As of June of 2020, it was even reported as having the highest confirmed cases-to-population ratio in the entirety of Latin America (NEWS WIRES). </a:t>
            </a:r>
            <a:endParaRPr lang="en-US">
              <a:solidFill>
                <a:srgbClr val="FFFFFF"/>
              </a:solidFill>
              <a:cs typeface="Calibri"/>
            </a:endParaRPr>
          </a:p>
          <a:p>
            <a:pPr marL="0" indent="0">
              <a:buNone/>
            </a:pPr>
            <a:r>
              <a:rPr lang="en-US" sz="2000">
                <a:solidFill>
                  <a:srgbClr val="FFFFFF"/>
                </a:solidFill>
                <a:cs typeface="Calibri"/>
              </a:rPr>
              <a:t>-As of January 17th of 2021, 669,832 cases have been reported and confirmed in Chile (U.S. Mission Chile).</a:t>
            </a:r>
            <a:endParaRPr lang="en-US">
              <a:cs typeface="Calibri"/>
            </a:endParaRPr>
          </a:p>
        </p:txBody>
      </p:sp>
      <p:sp>
        <p:nvSpPr>
          <p:cNvPr id="5" name="TextBox 4">
            <a:extLst>
              <a:ext uri="{FF2B5EF4-FFF2-40B4-BE49-F238E27FC236}">
                <a16:creationId xmlns:a16="http://schemas.microsoft.com/office/drawing/2014/main" id="{975B9203-7904-49FA-867C-5C7AD95A981B}"/>
              </a:ext>
            </a:extLst>
          </p:cNvPr>
          <p:cNvSpPr txBox="1"/>
          <p:nvPr/>
        </p:nvSpPr>
        <p:spPr>
          <a:xfrm>
            <a:off x="302302" y="61609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(NEWS WIRES, 2020)</a:t>
            </a:r>
          </a:p>
        </p:txBody>
      </p:sp>
      <p:pic>
        <p:nvPicPr>
          <p:cNvPr id="6" name="Graphic 6" descr="Face with mask outline">
            <a:extLst>
              <a:ext uri="{FF2B5EF4-FFF2-40B4-BE49-F238E27FC236}">
                <a16:creationId xmlns:a16="http://schemas.microsoft.com/office/drawing/2014/main" id="{1559DD08-1C72-44F6-845F-D6D98D14E5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9977" y="488079"/>
            <a:ext cx="1302327" cy="1302327"/>
          </a:xfrm>
          <a:prstGeom prst="rect">
            <a:avLst/>
          </a:prstGeom>
        </p:spPr>
      </p:pic>
      <p:pic>
        <p:nvPicPr>
          <p:cNvPr id="7" name="Graphic 7" descr="N95 mask outline">
            <a:extLst>
              <a:ext uri="{FF2B5EF4-FFF2-40B4-BE49-F238E27FC236}">
                <a16:creationId xmlns:a16="http://schemas.microsoft.com/office/drawing/2014/main" id="{309905FB-B422-4F40-A7F3-66BC0ADD1F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84741" y="5208591"/>
            <a:ext cx="1136072" cy="1136072"/>
          </a:xfrm>
          <a:prstGeom prst="rect">
            <a:avLst/>
          </a:prstGeom>
        </p:spPr>
      </p:pic>
    </p:spTree>
    <p:extLst>
      <p:ext uri="{BB962C8B-B14F-4D97-AF65-F5344CB8AC3E}">
        <p14:creationId xmlns:p14="http://schemas.microsoft.com/office/powerpoint/2010/main" val="18460729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89611-92CC-4B9B-99F4-6E8B937F2875}"/>
              </a:ext>
            </a:extLst>
          </p:cNvPr>
          <p:cNvSpPr>
            <a:spLocks noGrp="1"/>
          </p:cNvSpPr>
          <p:nvPr>
            <p:ph type="title"/>
          </p:nvPr>
        </p:nvSpPr>
        <p:spPr>
          <a:xfrm>
            <a:off x="305192" y="1769"/>
            <a:ext cx="10515600" cy="1325563"/>
          </a:xfrm>
        </p:spPr>
        <p:txBody>
          <a:bodyPr/>
          <a:lstStyle/>
          <a:p>
            <a:r>
              <a:rPr lang="en-US">
                <a:solidFill>
                  <a:schemeClr val="accent4">
                    <a:lumMod val="40000"/>
                    <a:lumOff val="60000"/>
                  </a:schemeClr>
                </a:solidFill>
                <a:latin typeface="Bookman Old Style"/>
                <a:cs typeface="Calibri Light"/>
              </a:rPr>
              <a:t>Works Cited</a:t>
            </a:r>
            <a:endParaRPr lang="en-US">
              <a:solidFill>
                <a:schemeClr val="accent4">
                  <a:lumMod val="40000"/>
                  <a:lumOff val="60000"/>
                </a:schemeClr>
              </a:solidFill>
              <a:latin typeface="Bookman Old Style"/>
            </a:endParaRPr>
          </a:p>
        </p:txBody>
      </p:sp>
      <p:sp>
        <p:nvSpPr>
          <p:cNvPr id="3" name="Content Placeholder 2">
            <a:extLst>
              <a:ext uri="{FF2B5EF4-FFF2-40B4-BE49-F238E27FC236}">
                <a16:creationId xmlns:a16="http://schemas.microsoft.com/office/drawing/2014/main" id="{DCE1F8A6-4445-4B57-B594-7AE9F37DCE1C}"/>
              </a:ext>
            </a:extLst>
          </p:cNvPr>
          <p:cNvSpPr>
            <a:spLocks noGrp="1"/>
          </p:cNvSpPr>
          <p:nvPr>
            <p:ph idx="1"/>
          </p:nvPr>
        </p:nvSpPr>
        <p:spPr>
          <a:xfrm>
            <a:off x="630004" y="1192539"/>
            <a:ext cx="10890736" cy="5208187"/>
          </a:xfrm>
        </p:spPr>
        <p:txBody>
          <a:bodyPr vert="horz" lIns="91440" tIns="45720" rIns="91440" bIns="45720" rtlCol="0" anchor="t">
            <a:noAutofit/>
          </a:bodyPr>
          <a:lstStyle/>
          <a:p>
            <a:pPr>
              <a:buNone/>
            </a:pPr>
            <a:r>
              <a:rPr lang="en-US" sz="1400">
                <a:ea typeface="+mn-lt"/>
                <a:cs typeface="+mn-lt"/>
              </a:rPr>
              <a:t>Bernetti, Martin. “Chile and Earthquake Reconstruction | Catalina May.” </a:t>
            </a:r>
            <a:r>
              <a:rPr lang="en-US" sz="1400" i="1">
                <a:ea typeface="+mn-lt"/>
                <a:cs typeface="+mn-lt"/>
              </a:rPr>
              <a:t>The Guardian</a:t>
            </a:r>
            <a:r>
              <a:rPr lang="en-US" sz="1400">
                <a:ea typeface="+mn-lt"/>
                <a:cs typeface="+mn-lt"/>
              </a:rPr>
              <a:t>, Guardian News and Media, 28 Feb. 2011, </a:t>
            </a:r>
            <a:r>
              <a:rPr lang="en-US" sz="1400">
                <a:ea typeface="+mn-lt"/>
                <a:cs typeface="+mn-lt"/>
                <a:hlinkClick r:id="rId2"/>
              </a:rPr>
              <a:t>www.theguardian.com/commentisfree/cifamerica/2011/feb/28/chile-natural-disasters</a:t>
            </a:r>
            <a:r>
              <a:rPr lang="en-US" sz="1400">
                <a:ea typeface="+mn-lt"/>
                <a:cs typeface="+mn-lt"/>
              </a:rPr>
              <a:t>. </a:t>
            </a:r>
            <a:endParaRPr lang="en-US" sz="1400">
              <a:cs typeface="Calibri"/>
            </a:endParaRPr>
          </a:p>
          <a:p>
            <a:pPr>
              <a:buNone/>
            </a:pPr>
            <a:r>
              <a:rPr lang="en-US" sz="1400">
                <a:ea typeface="+mn-lt"/>
                <a:cs typeface="+mn-lt"/>
              </a:rPr>
              <a:t>Cavallo, Eduardo. “Fuerza Chile.” </a:t>
            </a:r>
            <a:r>
              <a:rPr lang="en-US" sz="1400" i="1">
                <a:ea typeface="+mn-lt"/>
                <a:cs typeface="+mn-lt"/>
              </a:rPr>
              <a:t>Ideas Matter</a:t>
            </a:r>
            <a:r>
              <a:rPr lang="en-US" sz="1400">
                <a:ea typeface="+mn-lt"/>
                <a:cs typeface="+mn-lt"/>
              </a:rPr>
              <a:t>, IBD Improving Lives, 21 Sept. 2015, </a:t>
            </a:r>
            <a:r>
              <a:rPr lang="en-US" sz="1400">
                <a:ea typeface="+mn-lt"/>
                <a:cs typeface="+mn-lt"/>
                <a:hlinkClick r:id="rId3"/>
              </a:rPr>
              <a:t>https://blogs.iadb.org/ideas-matter/en/fuerza-chile/</a:t>
            </a:r>
            <a:endParaRPr lang="en-US" sz="1400">
              <a:cs typeface="Calibri"/>
            </a:endParaRPr>
          </a:p>
          <a:p>
            <a:pPr>
              <a:buNone/>
            </a:pPr>
            <a:r>
              <a:rPr lang="en-US" sz="1400">
                <a:ea typeface="+mn-lt"/>
                <a:cs typeface="+mn-lt"/>
              </a:rPr>
              <a:t>Chile Travel. “Chile Travel.” </a:t>
            </a:r>
            <a:r>
              <a:rPr lang="en-US" sz="1400" i="1">
                <a:ea typeface="+mn-lt"/>
                <a:cs typeface="+mn-lt"/>
              </a:rPr>
              <a:t>Chile Travel</a:t>
            </a:r>
            <a:r>
              <a:rPr lang="en-US" sz="1400">
                <a:ea typeface="+mn-lt"/>
                <a:cs typeface="+mn-lt"/>
              </a:rPr>
              <a:t>, </a:t>
            </a:r>
            <a:r>
              <a:rPr lang="en-US" sz="1400" err="1">
                <a:ea typeface="+mn-lt"/>
                <a:cs typeface="+mn-lt"/>
              </a:rPr>
              <a:t>Ministerio</a:t>
            </a:r>
            <a:r>
              <a:rPr lang="en-US" sz="1400">
                <a:ea typeface="+mn-lt"/>
                <a:cs typeface="+mn-lt"/>
              </a:rPr>
              <a:t> De Economica, Fomento y Turismo, 14 Aug. 2020, </a:t>
            </a:r>
            <a:r>
              <a:rPr lang="en-US" sz="1400">
                <a:ea typeface="+mn-lt"/>
                <a:cs typeface="+mn-lt"/>
                <a:hlinkClick r:id="rId4"/>
              </a:rPr>
              <a:t>https://chile.travel/en/chile-country-of-volcanoes-a-passion-for-these-giants-photography</a:t>
            </a:r>
            <a:endParaRPr lang="en-US" sz="1400">
              <a:ea typeface="+mn-lt"/>
              <a:cs typeface="+mn-lt"/>
            </a:endParaRPr>
          </a:p>
          <a:p>
            <a:pPr marL="0" indent="0">
              <a:buNone/>
            </a:pPr>
            <a:r>
              <a:rPr lang="en-US" sz="1400">
                <a:ea typeface="+mn-lt"/>
                <a:cs typeface="+mn-lt"/>
              </a:rPr>
              <a:t>Chilean Red Cross, Communications Direction. “Chilean Red Cross Responds to Earthquake.” </a:t>
            </a:r>
            <a:r>
              <a:rPr lang="en-US" sz="1400" i="1">
                <a:ea typeface="+mn-lt"/>
                <a:cs typeface="+mn-lt"/>
              </a:rPr>
              <a:t>IFRC</a:t>
            </a:r>
            <a:r>
              <a:rPr lang="en-US" sz="1400">
                <a:ea typeface="+mn-lt"/>
                <a:cs typeface="+mn-lt"/>
              </a:rPr>
              <a:t>, 15 Sept. 2015, </a:t>
            </a:r>
            <a:r>
              <a:rPr lang="en-US" sz="1400">
                <a:ea typeface="+mn-lt"/>
                <a:cs typeface="+mn-lt"/>
                <a:hlinkClick r:id="rId5"/>
              </a:rPr>
              <a:t>www.ifrc.org/fr/nouvelles/nouvelles/americas/chile/chilean-red-cross-responds-to-earthquake-69399/</a:t>
            </a:r>
            <a:r>
              <a:rPr lang="en-US" sz="1400">
                <a:ea typeface="+mn-lt"/>
                <a:cs typeface="+mn-lt"/>
              </a:rPr>
              <a:t>. </a:t>
            </a:r>
          </a:p>
          <a:p>
            <a:pPr>
              <a:buNone/>
            </a:pPr>
            <a:r>
              <a:rPr lang="en-US" sz="1400">
                <a:ea typeface="+mn-lt"/>
                <a:cs typeface="+mn-lt"/>
              </a:rPr>
              <a:t>“Chile - Traveler View.” </a:t>
            </a:r>
            <a:r>
              <a:rPr lang="en-US" sz="1400" i="1">
                <a:ea typeface="+mn-lt"/>
                <a:cs typeface="+mn-lt"/>
              </a:rPr>
              <a:t>Centers for Disease Control and Prevention</a:t>
            </a:r>
            <a:r>
              <a:rPr lang="en-US" sz="1400">
                <a:ea typeface="+mn-lt"/>
                <a:cs typeface="+mn-lt"/>
              </a:rPr>
              <a:t>, Centers for Disease Control and Prevention,  </a:t>
            </a:r>
            <a:r>
              <a:rPr lang="en-US" sz="1400">
                <a:ea typeface="+mn-lt"/>
                <a:cs typeface="+mn-lt"/>
                <a:hlinkClick r:id="rId6"/>
              </a:rPr>
              <a:t>https://wwwnc.cdc.gov/travel/destinations/traveler/none/chile</a:t>
            </a:r>
            <a:endParaRPr lang="en-US" sz="1400">
              <a:cs typeface="Calibri"/>
            </a:endParaRPr>
          </a:p>
          <a:p>
            <a:pPr>
              <a:buNone/>
            </a:pPr>
            <a:r>
              <a:rPr lang="en-US" sz="1400" err="1">
                <a:ea typeface="+mn-lt"/>
                <a:cs typeface="+mn-lt"/>
              </a:rPr>
              <a:t>Dabda</a:t>
            </a:r>
            <a:r>
              <a:rPr lang="en-US" sz="1400">
                <a:ea typeface="+mn-lt"/>
                <a:cs typeface="+mn-lt"/>
              </a:rPr>
              <a:t>, Charles. “The Greatest Canadian Flag Debate .” </a:t>
            </a:r>
            <a:r>
              <a:rPr lang="en-US" sz="1400" i="1">
                <a:ea typeface="+mn-lt"/>
                <a:cs typeface="+mn-lt"/>
              </a:rPr>
              <a:t>McGill</a:t>
            </a:r>
            <a:r>
              <a:rPr lang="en-US" sz="1400">
                <a:ea typeface="+mn-lt"/>
                <a:cs typeface="+mn-lt"/>
              </a:rPr>
              <a:t>, 10 Apr. 2018, blogs.mcgill.ca/hist203momentsthatmatter/2018/04/10/the-great-canadian-flag-debate/. </a:t>
            </a:r>
          </a:p>
          <a:p>
            <a:pPr>
              <a:buNone/>
            </a:pPr>
            <a:r>
              <a:rPr lang="en-US" sz="1400">
                <a:ea typeface="+mn-lt"/>
                <a:cs typeface="+mn-lt"/>
              </a:rPr>
              <a:t>Earthquakes world health organization, </a:t>
            </a:r>
            <a:r>
              <a:rPr lang="en-US" sz="1400">
                <a:ea typeface="+mn-lt"/>
                <a:cs typeface="+mn-lt"/>
                <a:hlinkClick r:id="rId7"/>
              </a:rPr>
              <a:t>https://www.who.int/health-topics/earthquakes#tab=tab_1</a:t>
            </a:r>
            <a:endParaRPr lang="en-US"/>
          </a:p>
          <a:p>
            <a:pPr marL="0" indent="0">
              <a:buNone/>
            </a:pPr>
            <a:r>
              <a:rPr lang="en-US" sz="1400">
                <a:ea typeface="+mn-lt"/>
                <a:cs typeface="+mn-lt"/>
              </a:rPr>
              <a:t>Fredes, Marco. “Earthquake in Santiago.” </a:t>
            </a:r>
            <a:r>
              <a:rPr lang="en-US" sz="1400" i="1">
                <a:ea typeface="+mn-lt"/>
                <a:cs typeface="+mn-lt"/>
              </a:rPr>
              <a:t>Boston.Com</a:t>
            </a:r>
            <a:r>
              <a:rPr lang="en-US" sz="1400">
                <a:ea typeface="+mn-lt"/>
                <a:cs typeface="+mn-lt"/>
              </a:rPr>
              <a:t>, 27 Feb. 2010, </a:t>
            </a:r>
            <a:r>
              <a:rPr lang="en-US" sz="1400">
                <a:ea typeface="+mn-lt"/>
                <a:cs typeface="+mn-lt"/>
                <a:hlinkClick r:id="rId8"/>
              </a:rPr>
              <a:t>http://archive.boston.com/bigpicture/2010/02/earthquake_in_chile.html</a:t>
            </a:r>
            <a:endParaRPr lang="en-US" sz="1400">
              <a:ea typeface="+mn-lt"/>
              <a:cs typeface="+mn-lt"/>
            </a:endParaRPr>
          </a:p>
          <a:p>
            <a:pPr>
              <a:buNone/>
            </a:pPr>
            <a:r>
              <a:rPr lang="en-US" sz="1400">
                <a:ea typeface="+mn-lt"/>
                <a:cs typeface="+mn-lt"/>
              </a:rPr>
              <a:t>Garro, Jonathan. “Chile Earthquake Recovery.” </a:t>
            </a:r>
            <a:r>
              <a:rPr lang="en-US" sz="1400" i="1">
                <a:ea typeface="+mn-lt"/>
                <a:cs typeface="+mn-lt"/>
              </a:rPr>
              <a:t>Chile Earthquake Recovery · NGO Aid Map</a:t>
            </a:r>
            <a:r>
              <a:rPr lang="en-US" sz="1400">
                <a:ea typeface="+mn-lt"/>
                <a:cs typeface="+mn-lt"/>
              </a:rPr>
              <a:t>, 31 Mar. 2016, </a:t>
            </a:r>
            <a:r>
              <a:rPr lang="en-US" sz="1400">
                <a:ea typeface="+mn-lt"/>
                <a:cs typeface="+mn-lt"/>
                <a:hlinkClick r:id="rId9"/>
              </a:rPr>
              <a:t>www.ngoaidmap.org/projects/17979</a:t>
            </a:r>
            <a:r>
              <a:rPr lang="en-US" sz="1400">
                <a:ea typeface="+mn-lt"/>
                <a:cs typeface="+mn-lt"/>
              </a:rPr>
              <a:t>. </a:t>
            </a:r>
          </a:p>
          <a:p>
            <a:pPr>
              <a:buNone/>
            </a:pPr>
            <a:r>
              <a:rPr lang="en-US" sz="1400">
                <a:ea typeface="+mn-lt"/>
                <a:cs typeface="+mn-lt"/>
              </a:rPr>
              <a:t>Guzman, Daniela. “After Earthquakes and Volcanoes, Chile Is Threatened by New Natural Disaster.” </a:t>
            </a:r>
            <a:r>
              <a:rPr lang="en-US" sz="1400" i="1">
                <a:ea typeface="+mn-lt"/>
                <a:cs typeface="+mn-lt"/>
              </a:rPr>
              <a:t>Bloomberg.com</a:t>
            </a:r>
            <a:r>
              <a:rPr lang="en-US" sz="1400">
                <a:ea typeface="+mn-lt"/>
                <a:cs typeface="+mn-lt"/>
              </a:rPr>
              <a:t>, Bloomberg, 5 Feb. 2019, </a:t>
            </a:r>
            <a:r>
              <a:rPr lang="en-US" sz="1400">
                <a:ea typeface="+mn-lt"/>
                <a:cs typeface="+mn-lt"/>
                <a:hlinkClick r:id="rId10"/>
              </a:rPr>
              <a:t>www.bloomberg.com/news/articles/2019-02-25/land-of-earthquakes-and-volcanoes-threatened-by-a-new-scourge</a:t>
            </a:r>
            <a:r>
              <a:rPr lang="en-US" sz="1400">
                <a:ea typeface="+mn-lt"/>
                <a:cs typeface="+mn-lt"/>
              </a:rPr>
              <a:t>. </a:t>
            </a:r>
          </a:p>
          <a:p>
            <a:pPr>
              <a:buNone/>
            </a:pPr>
            <a:r>
              <a:rPr lang="en-US" sz="1400">
                <a:ea typeface="+mn-lt"/>
                <a:cs typeface="+mn-lt"/>
              </a:rPr>
              <a:t>Hispanic Countries, Wikipedia. “Hispanic Term .” </a:t>
            </a:r>
            <a:r>
              <a:rPr lang="en-US" sz="1400" i="1">
                <a:ea typeface="+mn-lt"/>
                <a:cs typeface="+mn-lt"/>
              </a:rPr>
              <a:t>RBIRD</a:t>
            </a:r>
            <a:r>
              <a:rPr lang="en-US" sz="1400">
                <a:ea typeface="+mn-lt"/>
                <a:cs typeface="+mn-lt"/>
              </a:rPr>
              <a:t>, 16 Apr. 2007, </a:t>
            </a:r>
            <a:r>
              <a:rPr lang="en-US" sz="1400">
                <a:ea typeface="+mn-lt"/>
                <a:cs typeface="+mn-lt"/>
                <a:hlinkClick r:id="rId11"/>
              </a:rPr>
              <a:t>https://rbird.com/movabletype/askmarivi/archives/hispanic-term-update.php</a:t>
            </a:r>
            <a:endParaRPr lang="en-US" sz="1400">
              <a:ea typeface="+mn-lt"/>
              <a:cs typeface="+mn-lt"/>
            </a:endParaRPr>
          </a:p>
        </p:txBody>
      </p:sp>
    </p:spTree>
    <p:extLst>
      <p:ext uri="{BB962C8B-B14F-4D97-AF65-F5344CB8AC3E}">
        <p14:creationId xmlns:p14="http://schemas.microsoft.com/office/powerpoint/2010/main" val="24892412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64727A-2C6B-4463-B92E-1535A38B32A2}"/>
              </a:ext>
            </a:extLst>
          </p:cNvPr>
          <p:cNvSpPr>
            <a:spLocks noGrp="1"/>
          </p:cNvSpPr>
          <p:nvPr>
            <p:ph type="title"/>
          </p:nvPr>
        </p:nvSpPr>
        <p:spPr>
          <a:xfrm>
            <a:off x="477981" y="1122363"/>
            <a:ext cx="4023360" cy="3204134"/>
          </a:xfrm>
        </p:spPr>
        <p:txBody>
          <a:bodyPr vert="horz" lIns="91440" tIns="45720" rIns="91440" bIns="45720" rtlCol="0" anchor="b">
            <a:normAutofit/>
          </a:bodyPr>
          <a:lstStyle/>
          <a:p>
            <a:br>
              <a:rPr lang="en-US" sz="3200"/>
            </a:br>
            <a:r>
              <a:rPr lang="en-US" sz="3200" b="1"/>
              <a:t>How are Hispanic countries/cities facing and solving the problems challenging their communities?</a:t>
            </a:r>
            <a:r>
              <a:rPr lang="en-US" sz="3200"/>
              <a:t> </a:t>
            </a:r>
          </a:p>
        </p:txBody>
      </p:sp>
      <p:sp>
        <p:nvSpPr>
          <p:cNvPr id="10" name="Rectangle 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3" descr="Map&#10;&#10;Description automatically generated">
            <a:extLst>
              <a:ext uri="{FF2B5EF4-FFF2-40B4-BE49-F238E27FC236}">
                <a16:creationId xmlns:a16="http://schemas.microsoft.com/office/drawing/2014/main" id="{6A07C02E-07EF-4200-9886-45D9DA41AC1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50610" b="-1"/>
          <a:stretch/>
        </p:blipFill>
        <p:spPr>
          <a:xfrm>
            <a:off x="4868487" y="10"/>
            <a:ext cx="7323513" cy="6857990"/>
          </a:xfrm>
          <a:prstGeom prst="rect">
            <a:avLst/>
          </a:prstGeom>
        </p:spPr>
      </p:pic>
      <p:sp>
        <p:nvSpPr>
          <p:cNvPr id="6" name="TextBox 5">
            <a:extLst>
              <a:ext uri="{FF2B5EF4-FFF2-40B4-BE49-F238E27FC236}">
                <a16:creationId xmlns:a16="http://schemas.microsoft.com/office/drawing/2014/main" id="{522059EA-ED59-438D-91D7-294FD674CF93}"/>
              </a:ext>
            </a:extLst>
          </p:cNvPr>
          <p:cNvSpPr txBox="1"/>
          <p:nvPr/>
        </p:nvSpPr>
        <p:spPr>
          <a:xfrm>
            <a:off x="10282844" y="6594377"/>
            <a:ext cx="3715753" cy="530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bg1"/>
                </a:solidFill>
                <a:ea typeface="+mn-lt"/>
                <a:cs typeface="+mn-lt"/>
              </a:rPr>
              <a:t>(Hispanic Countries, Unknown)</a:t>
            </a:r>
            <a:endParaRPr lang="en-US" sz="1050" i="1">
              <a:solidFill>
                <a:schemeClr val="bg1"/>
              </a:solidFill>
              <a:ea typeface="+mn-lt"/>
              <a:cs typeface="+mn-lt"/>
            </a:endParaRPr>
          </a:p>
          <a:p>
            <a:endParaRPr lang="en-US" sz="900">
              <a:ea typeface="+mn-lt"/>
              <a:cs typeface="+mn-lt"/>
            </a:endParaRPr>
          </a:p>
          <a:p>
            <a:endParaRPr lang="en-US" sz="900">
              <a:solidFill>
                <a:schemeClr val="bg1"/>
              </a:solidFill>
              <a:cs typeface="Calibri"/>
            </a:endParaRPr>
          </a:p>
        </p:txBody>
      </p:sp>
    </p:spTree>
    <p:extLst>
      <p:ext uri="{BB962C8B-B14F-4D97-AF65-F5344CB8AC3E}">
        <p14:creationId xmlns:p14="http://schemas.microsoft.com/office/powerpoint/2010/main" val="26757825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89611-92CC-4B9B-99F4-6E8B937F2875}"/>
              </a:ext>
            </a:extLst>
          </p:cNvPr>
          <p:cNvSpPr>
            <a:spLocks noGrp="1"/>
          </p:cNvSpPr>
          <p:nvPr>
            <p:ph type="title"/>
          </p:nvPr>
        </p:nvSpPr>
        <p:spPr>
          <a:xfrm>
            <a:off x="276961" y="1248"/>
            <a:ext cx="10515600" cy="1325563"/>
          </a:xfrm>
        </p:spPr>
        <p:txBody>
          <a:bodyPr/>
          <a:lstStyle/>
          <a:p>
            <a:r>
              <a:rPr lang="en-US">
                <a:solidFill>
                  <a:schemeClr val="accent4">
                    <a:lumMod val="40000"/>
                    <a:lumOff val="60000"/>
                  </a:schemeClr>
                </a:solidFill>
                <a:latin typeface="Bookman Old Style"/>
                <a:cs typeface="Calibri Light"/>
              </a:rPr>
              <a:t>Works Cited</a:t>
            </a:r>
            <a:endParaRPr lang="en-US">
              <a:solidFill>
                <a:schemeClr val="accent4">
                  <a:lumMod val="40000"/>
                  <a:lumOff val="60000"/>
                </a:schemeClr>
              </a:solidFill>
              <a:latin typeface="Bookman Old Style"/>
            </a:endParaRPr>
          </a:p>
        </p:txBody>
      </p:sp>
      <p:sp>
        <p:nvSpPr>
          <p:cNvPr id="3" name="Content Placeholder 2">
            <a:extLst>
              <a:ext uri="{FF2B5EF4-FFF2-40B4-BE49-F238E27FC236}">
                <a16:creationId xmlns:a16="http://schemas.microsoft.com/office/drawing/2014/main" id="{DCE1F8A6-4445-4B57-B594-7AE9F37DCE1C}"/>
              </a:ext>
            </a:extLst>
          </p:cNvPr>
          <p:cNvSpPr>
            <a:spLocks noGrp="1"/>
          </p:cNvSpPr>
          <p:nvPr>
            <p:ph idx="1"/>
          </p:nvPr>
        </p:nvSpPr>
        <p:spPr>
          <a:xfrm>
            <a:off x="643134" y="1153688"/>
            <a:ext cx="10514916" cy="5377142"/>
          </a:xfrm>
        </p:spPr>
        <p:txBody>
          <a:bodyPr vert="horz" lIns="91440" tIns="45720" rIns="91440" bIns="45720" rtlCol="0" anchor="t">
            <a:noAutofit/>
          </a:bodyPr>
          <a:lstStyle/>
          <a:p>
            <a:pPr>
              <a:buNone/>
            </a:pPr>
            <a:r>
              <a:rPr lang="en-US" sz="1400">
                <a:ea typeface="+mn-lt"/>
                <a:cs typeface="+mn-lt"/>
              </a:rPr>
              <a:t>Lang, Gideon. “Dramatic Volcanic Eruption in Chile.” </a:t>
            </a:r>
            <a:r>
              <a:rPr lang="en-US" sz="1400" i="1">
                <a:ea typeface="+mn-lt"/>
                <a:cs typeface="+mn-lt"/>
              </a:rPr>
              <a:t>BBC News</a:t>
            </a:r>
            <a:r>
              <a:rPr lang="en-US" sz="1400">
                <a:ea typeface="+mn-lt"/>
                <a:cs typeface="+mn-lt"/>
              </a:rPr>
              <a:t>, BBC, 3 Mar. 2015, </a:t>
            </a:r>
            <a:r>
              <a:rPr lang="en-US" sz="1400">
                <a:ea typeface="+mn-lt"/>
                <a:cs typeface="+mn-lt"/>
                <a:hlinkClick r:id="rId2"/>
              </a:rPr>
              <a:t>www.bbc.com/news/av/world-latin-america-31721795</a:t>
            </a:r>
            <a:r>
              <a:rPr lang="en-US" sz="1400">
                <a:ea typeface="+mn-lt"/>
                <a:cs typeface="+mn-lt"/>
              </a:rPr>
              <a:t>. </a:t>
            </a:r>
          </a:p>
          <a:p>
            <a:pPr>
              <a:buNone/>
            </a:pPr>
            <a:r>
              <a:rPr lang="en-US" sz="1400">
                <a:ea typeface="+mn-lt"/>
                <a:cs typeface="+mn-lt"/>
              </a:rPr>
              <a:t>Litner , Andy. “Compare Canada to Chile .” </a:t>
            </a:r>
            <a:r>
              <a:rPr lang="en-US" sz="1400" i="1">
                <a:ea typeface="+mn-lt"/>
                <a:cs typeface="+mn-lt"/>
              </a:rPr>
              <a:t>Compare Canada To Chile</a:t>
            </a:r>
            <a:r>
              <a:rPr lang="en-US" sz="1400">
                <a:ea typeface="+mn-lt"/>
                <a:cs typeface="+mn-lt"/>
              </a:rPr>
              <a:t>, 2021, </a:t>
            </a:r>
            <a:r>
              <a:rPr lang="en-US" sz="1400">
                <a:ea typeface="+mn-lt"/>
                <a:cs typeface="+mn-lt"/>
                <a:hlinkClick r:id="rId3"/>
              </a:rPr>
              <a:t>www.ifitweremyhome.com/compare/CA/CL</a:t>
            </a:r>
            <a:r>
              <a:rPr lang="en-US" sz="1400">
                <a:ea typeface="+mn-lt"/>
                <a:cs typeface="+mn-lt"/>
              </a:rPr>
              <a:t>. </a:t>
            </a:r>
          </a:p>
          <a:p>
            <a:pPr>
              <a:buNone/>
            </a:pPr>
            <a:r>
              <a:rPr lang="en-US" sz="1400">
                <a:ea typeface="+mn-lt"/>
                <a:cs typeface="+mn-lt"/>
              </a:rPr>
              <a:t>Main, Diego. </a:t>
            </a:r>
            <a:r>
              <a:rPr lang="en-US" sz="1400" i="1">
                <a:ea typeface="+mn-lt"/>
                <a:cs typeface="+mn-lt"/>
              </a:rPr>
              <a:t>Calbuco Volcano in Southern Chile</a:t>
            </a:r>
            <a:r>
              <a:rPr lang="en-US" sz="1400">
                <a:ea typeface="+mn-lt"/>
                <a:cs typeface="+mn-lt"/>
              </a:rPr>
              <a:t>. 22 April,  </a:t>
            </a:r>
            <a:r>
              <a:rPr lang="en-US" sz="1400">
                <a:ea typeface="+mn-lt"/>
                <a:cs typeface="+mn-lt"/>
                <a:hlinkClick r:id="rId4"/>
              </a:rPr>
              <a:t>https://www.pri.org/stories/chiles-calbuco-volcano-eruption-absolutely-spectacular-photos</a:t>
            </a:r>
            <a:endParaRPr lang="en-US">
              <a:cs typeface="Calibri"/>
            </a:endParaRPr>
          </a:p>
          <a:p>
            <a:pPr>
              <a:buNone/>
            </a:pPr>
            <a:r>
              <a:rPr lang="en-US" sz="1400">
                <a:ea typeface="+mn-lt"/>
                <a:cs typeface="+mn-lt"/>
              </a:rPr>
              <a:t>“Map-Hispanic Countries.” </a:t>
            </a:r>
            <a:r>
              <a:rPr lang="en-US" sz="1400" i="1">
                <a:ea typeface="+mn-lt"/>
                <a:cs typeface="+mn-lt"/>
              </a:rPr>
              <a:t>Wikipedia</a:t>
            </a:r>
            <a:r>
              <a:rPr lang="en-US" sz="1400">
                <a:ea typeface="+mn-lt"/>
                <a:cs typeface="+mn-lt"/>
              </a:rPr>
              <a:t>, </a:t>
            </a:r>
            <a:r>
              <a:rPr lang="en-US" sz="1400">
                <a:ea typeface="+mn-lt"/>
                <a:cs typeface="+mn-lt"/>
                <a:hlinkClick r:id="rId5"/>
              </a:rPr>
              <a:t>https://en.wikipedia.org/wiki/File:Map-Hispanic_countries.png</a:t>
            </a:r>
            <a:endParaRPr lang="en-US" sz="1400">
              <a:ea typeface="+mn-lt"/>
              <a:cs typeface="+mn-lt"/>
            </a:endParaRPr>
          </a:p>
          <a:p>
            <a:pPr>
              <a:buNone/>
            </a:pPr>
            <a:r>
              <a:rPr lang="en-US" sz="1400">
                <a:ea typeface="+mn-lt"/>
                <a:cs typeface="+mn-lt"/>
              </a:rPr>
              <a:t>Messer, A'ndrea Elyse. “Study of Chilean Quake Shows Potential for Future Earthquake.” </a:t>
            </a:r>
            <a:r>
              <a:rPr lang="en-US" sz="1400" i="1">
                <a:ea typeface="+mn-lt"/>
                <a:cs typeface="+mn-lt"/>
              </a:rPr>
              <a:t>Penn State News</a:t>
            </a:r>
            <a:r>
              <a:rPr lang="en-US" sz="1400">
                <a:ea typeface="+mn-lt"/>
                <a:cs typeface="+mn-lt"/>
              </a:rPr>
              <a:t>, 13 Aug. 2014, </a:t>
            </a:r>
            <a:r>
              <a:rPr lang="en-US" sz="1400">
                <a:ea typeface="+mn-lt"/>
                <a:cs typeface="+mn-lt"/>
                <a:hlinkClick r:id="rId6"/>
              </a:rPr>
              <a:t>https://news.psu.edu/st/322766/2014/08/13/research/study-chilean-quake-shows-potential-future-earthquake</a:t>
            </a:r>
            <a:r>
              <a:rPr lang="en-US" sz="1400">
                <a:ea typeface="+mn-lt"/>
                <a:cs typeface="+mn-lt"/>
              </a:rPr>
              <a:t> </a:t>
            </a:r>
          </a:p>
          <a:p>
            <a:pPr>
              <a:buNone/>
            </a:pPr>
            <a:r>
              <a:rPr lang="en-US" sz="1400" err="1">
                <a:ea typeface="+mn-lt"/>
                <a:cs typeface="+mn-lt"/>
              </a:rPr>
              <a:t>Pisarenko</a:t>
            </a:r>
            <a:r>
              <a:rPr lang="en-US" sz="1400">
                <a:ea typeface="+mn-lt"/>
                <a:cs typeface="+mn-lt"/>
              </a:rPr>
              <a:t>, Natacha. “Chile Earthquake of 2010.” </a:t>
            </a:r>
            <a:r>
              <a:rPr lang="en-US" sz="1400" i="1">
                <a:ea typeface="+mn-lt"/>
                <a:cs typeface="+mn-lt"/>
              </a:rPr>
              <a:t>Britannica </a:t>
            </a:r>
            <a:r>
              <a:rPr lang="en-US" sz="1400">
                <a:ea typeface="+mn-lt"/>
                <a:cs typeface="+mn-lt"/>
              </a:rPr>
              <a:t>, Richard Pallardy , 2 Mar. 2010, </a:t>
            </a:r>
            <a:r>
              <a:rPr lang="en-US" sz="1400">
                <a:ea typeface="+mn-lt"/>
                <a:cs typeface="+mn-lt"/>
                <a:hlinkClick r:id="rId7"/>
              </a:rPr>
              <a:t>www.britannica.com/event/Chile-earthquake-of-2010</a:t>
            </a:r>
            <a:r>
              <a:rPr lang="en-US" sz="1400">
                <a:ea typeface="+mn-lt"/>
                <a:cs typeface="+mn-lt"/>
              </a:rPr>
              <a:t>. </a:t>
            </a:r>
            <a:endParaRPr lang="en-US" sz="1400">
              <a:cs typeface="Calibri"/>
            </a:endParaRPr>
          </a:p>
          <a:p>
            <a:pPr>
              <a:buNone/>
            </a:pPr>
            <a:r>
              <a:rPr lang="en-US" sz="1400">
                <a:ea typeface="+mn-lt"/>
                <a:cs typeface="+mn-lt"/>
              </a:rPr>
              <a:t>Pizarro, Alejandro. “2015 Coquimbo Earthquake.” </a:t>
            </a:r>
            <a:r>
              <a:rPr lang="en-US" sz="1400" i="1">
                <a:ea typeface="+mn-lt"/>
                <a:cs typeface="+mn-lt"/>
              </a:rPr>
              <a:t>CBS News</a:t>
            </a:r>
            <a:r>
              <a:rPr lang="en-US" sz="1400">
                <a:ea typeface="+mn-lt"/>
                <a:cs typeface="+mn-lt"/>
              </a:rPr>
              <a:t>, Coquimbo, Chile, 17 Sept. 2015, </a:t>
            </a:r>
            <a:r>
              <a:rPr lang="en-US" sz="1400">
                <a:ea typeface="+mn-lt"/>
                <a:cs typeface="+mn-lt"/>
                <a:hlinkClick r:id="rId8"/>
              </a:rPr>
              <a:t>www.cbsnews.com/news/death-toll-from-chile-earthquake-rises-1-</a:t>
            </a:r>
            <a:endParaRPr lang="en-US" sz="1400">
              <a:ea typeface="+mn-lt"/>
              <a:cs typeface="+mn-lt"/>
            </a:endParaRPr>
          </a:p>
          <a:p>
            <a:pPr>
              <a:buNone/>
            </a:pPr>
            <a:r>
              <a:rPr lang="en-US" sz="1400">
                <a:ea typeface="+mn-lt"/>
                <a:cs typeface="+mn-lt"/>
              </a:rPr>
              <a:t>Smith , Whitney. “Flag of Chile .” </a:t>
            </a:r>
            <a:r>
              <a:rPr lang="en-US" sz="1400" i="1">
                <a:ea typeface="+mn-lt"/>
                <a:cs typeface="+mn-lt"/>
              </a:rPr>
              <a:t>Britannica </a:t>
            </a:r>
            <a:r>
              <a:rPr lang="en-US" sz="1400">
                <a:ea typeface="+mn-lt"/>
                <a:cs typeface="+mn-lt"/>
              </a:rPr>
              <a:t>, 2 Feb. 2001, </a:t>
            </a:r>
            <a:r>
              <a:rPr lang="en-US" sz="1400">
                <a:ea typeface="+mn-lt"/>
                <a:cs typeface="+mn-lt"/>
                <a:hlinkClick r:id="rId9"/>
              </a:rPr>
              <a:t>www.britannica.com/topic/flag-of-Chile/additional-info#history</a:t>
            </a:r>
            <a:r>
              <a:rPr lang="en-US" sz="1400">
                <a:ea typeface="+mn-lt"/>
                <a:cs typeface="+mn-lt"/>
              </a:rPr>
              <a:t>. </a:t>
            </a:r>
          </a:p>
          <a:p>
            <a:pPr>
              <a:buNone/>
            </a:pPr>
            <a:r>
              <a:rPr lang="en-US" sz="1400">
                <a:ea typeface="+mn-lt"/>
                <a:cs typeface="+mn-lt"/>
              </a:rPr>
              <a:t>Sylvester, Phil. “Natural Disasters and Other Hazards in Chile.” </a:t>
            </a:r>
            <a:r>
              <a:rPr lang="en-US" sz="1400" i="1">
                <a:ea typeface="+mn-lt"/>
                <a:cs typeface="+mn-lt"/>
              </a:rPr>
              <a:t>World Nomads</a:t>
            </a:r>
            <a:r>
              <a:rPr lang="en-US" sz="1400">
                <a:ea typeface="+mn-lt"/>
                <a:cs typeface="+mn-lt"/>
              </a:rPr>
              <a:t>, World Nomads, 17 July 2018, </a:t>
            </a:r>
            <a:r>
              <a:rPr lang="en-US" sz="1400">
                <a:ea typeface="+mn-lt"/>
                <a:cs typeface="+mn-lt"/>
                <a:hlinkClick r:id="rId10"/>
              </a:rPr>
              <a:t>www.worldnomads.com/travel-safety/south-america/chile/chile-natural-disasters-and-other-concerns</a:t>
            </a:r>
            <a:r>
              <a:rPr lang="en-US" sz="1400">
                <a:ea typeface="+mn-lt"/>
                <a:cs typeface="+mn-lt"/>
              </a:rPr>
              <a:t>. </a:t>
            </a:r>
          </a:p>
          <a:p>
            <a:pPr>
              <a:buNone/>
            </a:pPr>
            <a:r>
              <a:rPr lang="en-US" sz="1400">
                <a:ea typeface="+mn-lt"/>
                <a:cs typeface="+mn-lt"/>
              </a:rPr>
              <a:t>Taylor, Alan. “The Aftermath of Chile's Earthquake.” </a:t>
            </a:r>
            <a:r>
              <a:rPr lang="en-US" sz="1400" i="1">
                <a:ea typeface="+mn-lt"/>
                <a:cs typeface="+mn-lt"/>
              </a:rPr>
              <a:t>The Atlantic</a:t>
            </a:r>
            <a:r>
              <a:rPr lang="en-US" sz="1400">
                <a:ea typeface="+mn-lt"/>
                <a:cs typeface="+mn-lt"/>
              </a:rPr>
              <a:t>, Atlantic Media Company, 3 Apr. 2014, </a:t>
            </a:r>
            <a:r>
              <a:rPr lang="en-US" sz="1400">
                <a:ea typeface="+mn-lt"/>
                <a:cs typeface="+mn-lt"/>
                <a:hlinkClick r:id="rId11"/>
              </a:rPr>
              <a:t>www.theatlantic.com/photo/2014/04/the-aftermath-of-chiles-earthquake/100709/</a:t>
            </a:r>
            <a:r>
              <a:rPr lang="en-US" sz="1400">
                <a:ea typeface="+mn-lt"/>
                <a:cs typeface="+mn-lt"/>
              </a:rPr>
              <a:t>. </a:t>
            </a:r>
          </a:p>
          <a:p>
            <a:pPr>
              <a:buNone/>
            </a:pPr>
            <a:r>
              <a:rPr lang="en-US" sz="1400" i="1">
                <a:ea typeface="+mn-lt"/>
                <a:cs typeface="+mn-lt"/>
              </a:rPr>
              <a:t>USGS Earthquake Hazards Program</a:t>
            </a:r>
            <a:r>
              <a:rPr lang="en-US" sz="1400">
                <a:ea typeface="+mn-lt"/>
                <a:cs typeface="+mn-lt"/>
              </a:rPr>
              <a:t>, </a:t>
            </a:r>
            <a:r>
              <a:rPr lang="en-US" sz="1400">
                <a:ea typeface="+mn-lt"/>
                <a:cs typeface="+mn-lt"/>
                <a:hlinkClick r:id="rId12"/>
              </a:rPr>
              <a:t>https://earthquake.usgs.gov/earthquakes/eventpage/us7000d18q/executive</a:t>
            </a:r>
            <a:endParaRPr lang="en-US" sz="1400">
              <a:ea typeface="+mn-lt"/>
              <a:cs typeface="+mn-lt"/>
            </a:endParaRPr>
          </a:p>
          <a:p>
            <a:pPr>
              <a:buNone/>
            </a:pPr>
            <a:r>
              <a:rPr lang="en-US" sz="1400">
                <a:ea typeface="+mn-lt"/>
                <a:cs typeface="+mn-lt"/>
              </a:rPr>
              <a:t>U.S. Mission Chile. “COVID-19 in Chile: Information for American Citizens.” </a:t>
            </a:r>
            <a:r>
              <a:rPr lang="en-US" sz="1400" i="1">
                <a:ea typeface="+mn-lt"/>
                <a:cs typeface="+mn-lt"/>
              </a:rPr>
              <a:t>Usembassy</a:t>
            </a:r>
            <a:r>
              <a:rPr lang="en-US" sz="1400">
                <a:ea typeface="+mn-lt"/>
                <a:cs typeface="+mn-lt"/>
              </a:rPr>
              <a:t>, 6 Jan. 2021, cl.usembassy.gov/covid-19-information/. </a:t>
            </a:r>
          </a:p>
          <a:p>
            <a:pPr>
              <a:buNone/>
            </a:pPr>
            <a:r>
              <a:rPr lang="en-US" sz="1400">
                <a:ea typeface="+mn-lt"/>
                <a:cs typeface="+mn-lt"/>
              </a:rPr>
              <a:t>“Volcanoes.” </a:t>
            </a:r>
            <a:r>
              <a:rPr lang="en-US" sz="1400" i="1">
                <a:ea typeface="+mn-lt"/>
                <a:cs typeface="+mn-lt"/>
              </a:rPr>
              <a:t>Volcanoes | Ready.gov</a:t>
            </a:r>
            <a:r>
              <a:rPr lang="en-US" sz="1400">
                <a:ea typeface="+mn-lt"/>
                <a:cs typeface="+mn-lt"/>
              </a:rPr>
              <a:t>, 11 Oct. 2020, </a:t>
            </a:r>
            <a:r>
              <a:rPr lang="en-US" sz="1400">
                <a:ea typeface="+mn-lt"/>
                <a:cs typeface="+mn-lt"/>
                <a:hlinkClick r:id="rId13"/>
              </a:rPr>
              <a:t>www.ready.gov/volcanoes</a:t>
            </a:r>
            <a:r>
              <a:rPr lang="en-US" sz="1400">
                <a:ea typeface="+mn-lt"/>
                <a:cs typeface="+mn-lt"/>
              </a:rPr>
              <a:t>. </a:t>
            </a:r>
            <a:endParaRPr lang="en-US" sz="1400"/>
          </a:p>
        </p:txBody>
      </p:sp>
    </p:spTree>
    <p:extLst>
      <p:ext uri="{BB962C8B-B14F-4D97-AF65-F5344CB8AC3E}">
        <p14:creationId xmlns:p14="http://schemas.microsoft.com/office/powerpoint/2010/main" val="33051256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422D3-698F-4CE0-9EB9-5E42CF6FD886}"/>
              </a:ext>
            </a:extLst>
          </p:cNvPr>
          <p:cNvSpPr>
            <a:spLocks noGrp="1"/>
          </p:cNvSpPr>
          <p:nvPr>
            <p:ph type="title"/>
          </p:nvPr>
        </p:nvSpPr>
        <p:spPr>
          <a:xfrm>
            <a:off x="652325" y="1892087"/>
            <a:ext cx="3921094" cy="3946522"/>
          </a:xfrm>
        </p:spPr>
        <p:txBody>
          <a:bodyPr anchor="t">
            <a:normAutofit/>
          </a:bodyPr>
          <a:lstStyle/>
          <a:p>
            <a:br>
              <a:rPr lang="en-US" sz="3100"/>
            </a:br>
            <a:r>
              <a:rPr lang="es-MX">
                <a:latin typeface="Bookman Old Style"/>
                <a:ea typeface="+mj-lt"/>
                <a:cs typeface="+mj-lt"/>
              </a:rPr>
              <a:t>El </a:t>
            </a:r>
            <a:r>
              <a:rPr lang="en-US" err="1">
                <a:latin typeface="Bookman Old Style"/>
                <a:ea typeface="+mj-lt"/>
                <a:cs typeface="+mj-lt"/>
              </a:rPr>
              <a:t>Problema</a:t>
            </a:r>
            <a:r>
              <a:rPr lang="en-US">
                <a:latin typeface="Bookman Old Style"/>
                <a:ea typeface="+mj-lt"/>
                <a:cs typeface="+mj-lt"/>
              </a:rPr>
              <a:t> en Chile</a:t>
            </a:r>
            <a:br>
              <a:rPr lang="en-US">
                <a:latin typeface="Bookman Old Style"/>
                <a:ea typeface="+mj-lt"/>
                <a:cs typeface="+mj-lt"/>
              </a:rPr>
            </a:br>
            <a:r>
              <a:rPr lang="en-US">
                <a:latin typeface="Bookman Old Style"/>
                <a:cs typeface="Calibri Light"/>
              </a:rPr>
              <a:t>(</a:t>
            </a:r>
            <a:r>
              <a:rPr lang="en-US" err="1">
                <a:latin typeface="Bookman Old Style"/>
                <a:ea typeface="+mj-lt"/>
                <a:cs typeface="+mj-lt"/>
              </a:rPr>
              <a:t>Ejemplos</a:t>
            </a:r>
            <a:r>
              <a:rPr lang="en-US">
                <a:latin typeface="Bookman Old Style"/>
                <a:cs typeface="Calibri Light"/>
              </a:rPr>
              <a:t>)</a:t>
            </a:r>
            <a:endParaRPr lang="en-US">
              <a:cs typeface="Calibri Light"/>
            </a:endParaRPr>
          </a:p>
        </p:txBody>
      </p:sp>
      <p:graphicFrame>
        <p:nvGraphicFramePr>
          <p:cNvPr id="4" name="Diagram 4">
            <a:extLst>
              <a:ext uri="{FF2B5EF4-FFF2-40B4-BE49-F238E27FC236}">
                <a16:creationId xmlns:a16="http://schemas.microsoft.com/office/drawing/2014/main" id="{02AA4289-D2AD-4C43-B3F1-64256C276589}"/>
              </a:ext>
            </a:extLst>
          </p:cNvPr>
          <p:cNvGraphicFramePr/>
          <p:nvPr>
            <p:extLst>
              <p:ext uri="{D42A27DB-BD31-4B8C-83A1-F6EECF244321}">
                <p14:modId xmlns:p14="http://schemas.microsoft.com/office/powerpoint/2010/main" val="1360653533"/>
              </p:ext>
            </p:extLst>
          </p:nvPr>
        </p:nvGraphicFramePr>
        <p:xfrm>
          <a:off x="5233358" y="996350"/>
          <a:ext cx="6340414" cy="485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2" name="Graphic 32" descr="Volcano outline">
            <a:extLst>
              <a:ext uri="{FF2B5EF4-FFF2-40B4-BE49-F238E27FC236}">
                <a16:creationId xmlns:a16="http://schemas.microsoft.com/office/drawing/2014/main" id="{AD1FF9FB-ADA9-4BB8-B1BE-521BD554D0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45050" y="1257300"/>
            <a:ext cx="914400" cy="914400"/>
          </a:xfrm>
          <a:prstGeom prst="rect">
            <a:avLst/>
          </a:prstGeom>
        </p:spPr>
      </p:pic>
      <p:pic>
        <p:nvPicPr>
          <p:cNvPr id="34" name="Graphic 34" descr="Wave outline">
            <a:extLst>
              <a:ext uri="{FF2B5EF4-FFF2-40B4-BE49-F238E27FC236}">
                <a16:creationId xmlns:a16="http://schemas.microsoft.com/office/drawing/2014/main" id="{518D09FE-746F-4DA6-B9E6-5BB5CF1182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45050" y="2971800"/>
            <a:ext cx="914400" cy="914400"/>
          </a:xfrm>
          <a:prstGeom prst="rect">
            <a:avLst/>
          </a:prstGeom>
        </p:spPr>
      </p:pic>
      <p:pic>
        <p:nvPicPr>
          <p:cNvPr id="35" name="Graphic 35" descr="Hill scene outline">
            <a:extLst>
              <a:ext uri="{FF2B5EF4-FFF2-40B4-BE49-F238E27FC236}">
                <a16:creationId xmlns:a16="http://schemas.microsoft.com/office/drawing/2014/main" id="{70D46B9E-E547-4E13-A010-7D8C71453D5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131550" y="1257300"/>
            <a:ext cx="914400" cy="914400"/>
          </a:xfrm>
          <a:prstGeom prst="rect">
            <a:avLst/>
          </a:prstGeom>
        </p:spPr>
      </p:pic>
      <p:pic>
        <p:nvPicPr>
          <p:cNvPr id="36" name="Graphic 36" descr="Water polo outline">
            <a:extLst>
              <a:ext uri="{FF2B5EF4-FFF2-40B4-BE49-F238E27FC236}">
                <a16:creationId xmlns:a16="http://schemas.microsoft.com/office/drawing/2014/main" id="{D05F5FE8-1321-427A-974E-2E2D22D4F0E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131550" y="2961217"/>
            <a:ext cx="914400" cy="914400"/>
          </a:xfrm>
          <a:prstGeom prst="rect">
            <a:avLst/>
          </a:prstGeom>
        </p:spPr>
      </p:pic>
      <p:pic>
        <p:nvPicPr>
          <p:cNvPr id="37" name="Graphic 37" descr="Snow outline">
            <a:extLst>
              <a:ext uri="{FF2B5EF4-FFF2-40B4-BE49-F238E27FC236}">
                <a16:creationId xmlns:a16="http://schemas.microsoft.com/office/drawing/2014/main" id="{4C36A1BC-3BFA-4EAE-A52E-B3F62DBCB52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45050" y="4686300"/>
            <a:ext cx="914400" cy="914400"/>
          </a:xfrm>
          <a:prstGeom prst="rect">
            <a:avLst/>
          </a:prstGeom>
        </p:spPr>
      </p:pic>
      <p:pic>
        <p:nvPicPr>
          <p:cNvPr id="38" name="Graphic 38" descr="Fire outline">
            <a:extLst>
              <a:ext uri="{FF2B5EF4-FFF2-40B4-BE49-F238E27FC236}">
                <a16:creationId xmlns:a16="http://schemas.microsoft.com/office/drawing/2014/main" id="{85E6D264-4D2A-4583-81DE-B090A7885ED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131550" y="4612217"/>
            <a:ext cx="914400" cy="914400"/>
          </a:xfrm>
          <a:prstGeom prst="rect">
            <a:avLst/>
          </a:prstGeom>
        </p:spPr>
      </p:pic>
    </p:spTree>
    <p:extLst>
      <p:ext uri="{BB962C8B-B14F-4D97-AF65-F5344CB8AC3E}">
        <p14:creationId xmlns:p14="http://schemas.microsoft.com/office/powerpoint/2010/main" val="16956629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0DFA0FD-AB28-4B25-B870-4D2BBC35B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lot of smoke around it&#10;&#10;Description automatically generated">
            <a:extLst>
              <a:ext uri="{FF2B5EF4-FFF2-40B4-BE49-F238E27FC236}">
                <a16:creationId xmlns:a16="http://schemas.microsoft.com/office/drawing/2014/main" id="{15FA60B7-B849-4E11-8EC6-3F7921F2E0F4}"/>
              </a:ext>
            </a:extLst>
          </p:cNvPr>
          <p:cNvPicPr>
            <a:picLocks noChangeAspect="1"/>
          </p:cNvPicPr>
          <p:nvPr/>
        </p:nvPicPr>
        <p:blipFill rotWithShape="1">
          <a:blip r:embed="rId3">
            <a:alphaModFix/>
          </a:blip>
          <a:srcRect l="18999" r="18999"/>
          <a:stretch/>
        </p:blipFill>
        <p:spPr>
          <a:xfrm>
            <a:off x="5802226" y="10"/>
            <a:ext cx="6394152" cy="6857990"/>
          </a:xfrm>
          <a:prstGeom prst="rect">
            <a:avLst/>
          </a:prstGeom>
        </p:spPr>
      </p:pic>
      <p:grpSp>
        <p:nvGrpSpPr>
          <p:cNvPr id="14" name="Group 13">
            <a:extLst>
              <a:ext uri="{FF2B5EF4-FFF2-40B4-BE49-F238E27FC236}">
                <a16:creationId xmlns:a16="http://schemas.microsoft.com/office/drawing/2014/main" id="{0D628DFB-9CD1-4E2B-8B44-9FDF7E80F6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9564" y="0"/>
            <a:ext cx="6648564" cy="6858000"/>
            <a:chOff x="5705128" y="0"/>
            <a:chExt cx="6648564" cy="6858000"/>
          </a:xfrm>
        </p:grpSpPr>
        <p:sp>
          <p:nvSpPr>
            <p:cNvPr id="15" name="Freeform: Shape 14">
              <a:extLst>
                <a:ext uri="{FF2B5EF4-FFF2-40B4-BE49-F238E27FC236}">
                  <a16:creationId xmlns:a16="http://schemas.microsoft.com/office/drawing/2014/main" id="{4CB07514-66C4-498E-85FA-6CCDFB253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8018" y="0"/>
              <a:ext cx="6485674" cy="6858000"/>
            </a:xfrm>
            <a:custGeom>
              <a:avLst/>
              <a:gdLst>
                <a:gd name="connsiteX0" fmla="*/ 1720317 w 6237794"/>
                <a:gd name="connsiteY0" fmla="*/ 0 h 6858000"/>
                <a:gd name="connsiteX1" fmla="*/ 2433560 w 6237794"/>
                <a:gd name="connsiteY1" fmla="*/ 0 h 6858000"/>
                <a:gd name="connsiteX2" fmla="*/ 2351473 w 6237794"/>
                <a:gd name="connsiteY2" fmla="*/ 41605 h 6858000"/>
                <a:gd name="connsiteX3" fmla="*/ 1473152 w 6237794"/>
                <a:gd name="connsiteY3" fmla="*/ 667521 h 6858000"/>
                <a:gd name="connsiteX4" fmla="*/ 982876 w 6237794"/>
                <a:gd name="connsiteY4" fmla="*/ 1193803 h 6858000"/>
                <a:gd name="connsiteX5" fmla="*/ 595242 w 6237794"/>
                <a:gd name="connsiteY5" fmla="*/ 1798192 h 6858000"/>
                <a:gd name="connsiteX6" fmla="*/ 332174 w 6237794"/>
                <a:gd name="connsiteY6" fmla="*/ 2466315 h 6858000"/>
                <a:gd name="connsiteX7" fmla="*/ 236500 w 6237794"/>
                <a:gd name="connsiteY7" fmla="*/ 3178573 h 6858000"/>
                <a:gd name="connsiteX8" fmla="*/ 276860 w 6237794"/>
                <a:gd name="connsiteY8" fmla="*/ 3527298 h 6858000"/>
                <a:gd name="connsiteX9" fmla="*/ 396054 w 6237794"/>
                <a:gd name="connsiteY9" fmla="*/ 3853520 h 6858000"/>
                <a:gd name="connsiteX10" fmla="*/ 479243 w 6237794"/>
                <a:gd name="connsiteY10" fmla="*/ 4007121 h 6858000"/>
                <a:gd name="connsiteX11" fmla="*/ 574772 w 6237794"/>
                <a:gd name="connsiteY11" fmla="*/ 4155787 h 6858000"/>
                <a:gd name="connsiteX12" fmla="*/ 795447 w 6237794"/>
                <a:gd name="connsiteY12" fmla="*/ 4443100 h 6858000"/>
                <a:gd name="connsiteX13" fmla="*/ 1034270 w 6237794"/>
                <a:gd name="connsiteY13" fmla="*/ 4732591 h 6858000"/>
                <a:gd name="connsiteX14" fmla="*/ 1153028 w 6237794"/>
                <a:gd name="connsiteY14" fmla="*/ 4883725 h 6858000"/>
                <a:gd name="connsiteX15" fmla="*/ 1210084 w 6237794"/>
                <a:gd name="connsiteY15" fmla="*/ 4957912 h 6858000"/>
                <a:gd name="connsiteX16" fmla="*/ 1265979 w 6237794"/>
                <a:gd name="connsiteY16" fmla="*/ 5028906 h 6858000"/>
                <a:gd name="connsiteX17" fmla="*/ 1746238 w 6237794"/>
                <a:gd name="connsiteY17" fmla="*/ 5553590 h 6858000"/>
                <a:gd name="connsiteX18" fmla="*/ 2001611 w 6237794"/>
                <a:gd name="connsiteY18" fmla="*/ 5789654 h 6858000"/>
                <a:gd name="connsiteX19" fmla="*/ 2269035 w 6237794"/>
                <a:gd name="connsiteY19" fmla="*/ 6007280 h 6858000"/>
                <a:gd name="connsiteX20" fmla="*/ 2866455 w 6237794"/>
                <a:gd name="connsiteY20" fmla="*/ 6351505 h 6858000"/>
                <a:gd name="connsiteX21" fmla="*/ 3200661 w 6237794"/>
                <a:gd name="connsiteY21" fmla="*/ 6448777 h 6858000"/>
                <a:gd name="connsiteX22" fmla="*/ 3286318 w 6237794"/>
                <a:gd name="connsiteY22" fmla="*/ 6465908 h 6858000"/>
                <a:gd name="connsiteX23" fmla="*/ 3372701 w 6237794"/>
                <a:gd name="connsiteY23" fmla="*/ 6480281 h 6858000"/>
                <a:gd name="connsiteX24" fmla="*/ 3547063 w 6237794"/>
                <a:gd name="connsiteY24" fmla="*/ 6500896 h 6858000"/>
                <a:gd name="connsiteX25" fmla="*/ 3634753 w 6237794"/>
                <a:gd name="connsiteY25" fmla="*/ 6507575 h 6858000"/>
                <a:gd name="connsiteX26" fmla="*/ 3722733 w 6237794"/>
                <a:gd name="connsiteY26" fmla="*/ 6512221 h 6858000"/>
                <a:gd name="connsiteX27" fmla="*/ 3811003 w 6237794"/>
                <a:gd name="connsiteY27" fmla="*/ 6514253 h 6858000"/>
                <a:gd name="connsiteX28" fmla="*/ 3899418 w 6237794"/>
                <a:gd name="connsiteY28" fmla="*/ 6513817 h 6858000"/>
                <a:gd name="connsiteX29" fmla="*/ 3943698 w 6237794"/>
                <a:gd name="connsiteY29" fmla="*/ 6513381 h 6858000"/>
                <a:gd name="connsiteX30" fmla="*/ 3986381 w 6237794"/>
                <a:gd name="connsiteY30" fmla="*/ 6511495 h 6858000"/>
                <a:gd name="connsiteX31" fmla="*/ 4028919 w 6237794"/>
                <a:gd name="connsiteY31" fmla="*/ 6509317 h 6858000"/>
                <a:gd name="connsiteX32" fmla="*/ 4071312 w 6237794"/>
                <a:gd name="connsiteY32" fmla="*/ 6505833 h 6858000"/>
                <a:gd name="connsiteX33" fmla="*/ 4239432 w 6237794"/>
                <a:gd name="connsiteY33" fmla="*/ 6485072 h 6858000"/>
                <a:gd name="connsiteX34" fmla="*/ 4879826 w 6237794"/>
                <a:gd name="connsiteY34" fmla="*/ 6274849 h 6858000"/>
                <a:gd name="connsiteX35" fmla="*/ 5471439 w 6237794"/>
                <a:gd name="connsiteY35" fmla="*/ 5906235 h 6858000"/>
                <a:gd name="connsiteX36" fmla="*/ 5614877 w 6237794"/>
                <a:gd name="connsiteY36" fmla="*/ 5797930 h 6858000"/>
                <a:gd name="connsiteX37" fmla="*/ 5758316 w 6237794"/>
                <a:gd name="connsiteY37" fmla="*/ 5685995 h 6858000"/>
                <a:gd name="connsiteX38" fmla="*/ 6048824 w 6237794"/>
                <a:gd name="connsiteY38" fmla="*/ 5453705 h 6858000"/>
                <a:gd name="connsiteX39" fmla="*/ 6237794 w 6237794"/>
                <a:gd name="connsiteY39" fmla="*/ 5308644 h 6858000"/>
                <a:gd name="connsiteX40" fmla="*/ 6237794 w 6237794"/>
                <a:gd name="connsiteY40" fmla="*/ 6081399 h 6858000"/>
                <a:gd name="connsiteX41" fmla="*/ 6123011 w 6237794"/>
                <a:gd name="connsiteY41" fmla="*/ 6166399 h 6858000"/>
                <a:gd name="connsiteX42" fmla="*/ 5965925 w 6237794"/>
                <a:gd name="connsiteY42" fmla="*/ 6278479 h 6858000"/>
                <a:gd name="connsiteX43" fmla="*/ 5803903 w 6237794"/>
                <a:gd name="connsiteY43" fmla="*/ 6387364 h 6858000"/>
                <a:gd name="connsiteX44" fmla="*/ 5463744 w 6237794"/>
                <a:gd name="connsiteY44" fmla="*/ 6591780 h 6858000"/>
                <a:gd name="connsiteX45" fmla="*/ 5097888 w 6237794"/>
                <a:gd name="connsiteY45" fmla="*/ 6765562 h 6858000"/>
                <a:gd name="connsiteX46" fmla="*/ 4905602 w 6237794"/>
                <a:gd name="connsiteY46" fmla="*/ 6836446 h 6858000"/>
                <a:gd name="connsiteX47" fmla="*/ 4831447 w 6237794"/>
                <a:gd name="connsiteY47" fmla="*/ 6858000 h 6858000"/>
                <a:gd name="connsiteX48" fmla="*/ 3036485 w 6237794"/>
                <a:gd name="connsiteY48" fmla="*/ 6858000 h 6858000"/>
                <a:gd name="connsiteX49" fmla="*/ 2911533 w 6237794"/>
                <a:gd name="connsiteY49" fmla="*/ 6825558 h 6858000"/>
                <a:gd name="connsiteX50" fmla="*/ 2719386 w 6237794"/>
                <a:gd name="connsiteY50" fmla="*/ 6767158 h 6858000"/>
                <a:gd name="connsiteX51" fmla="*/ 1980415 w 6237794"/>
                <a:gd name="connsiteY51" fmla="*/ 6440210 h 6858000"/>
                <a:gd name="connsiteX52" fmla="*/ 1357588 w 6237794"/>
                <a:gd name="connsiteY52" fmla="*/ 5931206 h 6858000"/>
                <a:gd name="connsiteX53" fmla="*/ 1105118 w 6237794"/>
                <a:gd name="connsiteY53" fmla="*/ 5624874 h 6858000"/>
                <a:gd name="connsiteX54" fmla="*/ 884588 w 6237794"/>
                <a:gd name="connsiteY54" fmla="*/ 5300539 h 6858000"/>
                <a:gd name="connsiteX55" fmla="*/ 833049 w 6237794"/>
                <a:gd name="connsiteY55" fmla="*/ 5217931 h 6858000"/>
                <a:gd name="connsiteX56" fmla="*/ 783833 w 6237794"/>
                <a:gd name="connsiteY56" fmla="*/ 5137791 h 6858000"/>
                <a:gd name="connsiteX57" fmla="*/ 686706 w 6237794"/>
                <a:gd name="connsiteY57" fmla="*/ 4982447 h 6858000"/>
                <a:gd name="connsiteX58" fmla="*/ 485485 w 6237794"/>
                <a:gd name="connsiteY58" fmla="*/ 4665082 h 6858000"/>
                <a:gd name="connsiteX59" fmla="*/ 289055 w 6237794"/>
                <a:gd name="connsiteY59" fmla="*/ 4329568 h 6858000"/>
                <a:gd name="connsiteX60" fmla="*/ 200495 w 6237794"/>
                <a:gd name="connsiteY60" fmla="*/ 4151721 h 6858000"/>
                <a:gd name="connsiteX61" fmla="*/ 125291 w 6237794"/>
                <a:gd name="connsiteY61" fmla="*/ 3965600 h 6858000"/>
                <a:gd name="connsiteX62" fmla="*/ 67654 w 6237794"/>
                <a:gd name="connsiteY62" fmla="*/ 3772509 h 6858000"/>
                <a:gd name="connsiteX63" fmla="*/ 46168 w 6237794"/>
                <a:gd name="connsiteY63" fmla="*/ 3674076 h 6858000"/>
                <a:gd name="connsiteX64" fmla="*/ 36731 w 6237794"/>
                <a:gd name="connsiteY64" fmla="*/ 3624714 h 6858000"/>
                <a:gd name="connsiteX65" fmla="*/ 28891 w 6237794"/>
                <a:gd name="connsiteY65" fmla="*/ 3575208 h 6858000"/>
                <a:gd name="connsiteX66" fmla="*/ 0 w 6237794"/>
                <a:gd name="connsiteY66" fmla="*/ 3178573 h 6858000"/>
                <a:gd name="connsiteX67" fmla="*/ 80575 w 6237794"/>
                <a:gd name="connsiteY67" fmla="*/ 2405774 h 6858000"/>
                <a:gd name="connsiteX68" fmla="*/ 322737 w 6237794"/>
                <a:gd name="connsiteY68" fmla="*/ 1665351 h 6858000"/>
                <a:gd name="connsiteX69" fmla="*/ 1230700 w 6237794"/>
                <a:gd name="connsiteY69" fmla="*/ 407938 h 6858000"/>
                <a:gd name="connsiteX70" fmla="*/ 1521825 w 6237794"/>
                <a:gd name="connsiteY70" fmla="*/ 1494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37794" h="6858000">
                  <a:moveTo>
                    <a:pt x="1720317" y="0"/>
                  </a:moveTo>
                  <a:lnTo>
                    <a:pt x="2433560" y="0"/>
                  </a:lnTo>
                  <a:lnTo>
                    <a:pt x="2351473" y="41605"/>
                  </a:lnTo>
                  <a:cubicBezTo>
                    <a:pt x="2036528" y="216271"/>
                    <a:pt x="1740794" y="426339"/>
                    <a:pt x="1473152" y="667521"/>
                  </a:cubicBezTo>
                  <a:cubicBezTo>
                    <a:pt x="1295305" y="828818"/>
                    <a:pt x="1130525" y="1004777"/>
                    <a:pt x="982876" y="1193803"/>
                  </a:cubicBezTo>
                  <a:cubicBezTo>
                    <a:pt x="834936" y="1382538"/>
                    <a:pt x="704418" y="1584921"/>
                    <a:pt x="595242" y="1798192"/>
                  </a:cubicBezTo>
                  <a:cubicBezTo>
                    <a:pt x="486066" y="2011317"/>
                    <a:pt x="395183" y="2234461"/>
                    <a:pt x="332174" y="2466315"/>
                  </a:cubicBezTo>
                  <a:cubicBezTo>
                    <a:pt x="269166" y="2697588"/>
                    <a:pt x="236355" y="2938008"/>
                    <a:pt x="236500" y="3178573"/>
                  </a:cubicBezTo>
                  <a:cubicBezTo>
                    <a:pt x="237807" y="3296751"/>
                    <a:pt x="249421" y="3414057"/>
                    <a:pt x="276860" y="3527298"/>
                  </a:cubicBezTo>
                  <a:cubicBezTo>
                    <a:pt x="303864" y="3640684"/>
                    <a:pt x="345821" y="3749135"/>
                    <a:pt x="396054" y="3853520"/>
                  </a:cubicBezTo>
                  <a:cubicBezTo>
                    <a:pt x="421461" y="3905640"/>
                    <a:pt x="449626" y="3956743"/>
                    <a:pt x="479243" y="4007121"/>
                  </a:cubicBezTo>
                  <a:cubicBezTo>
                    <a:pt x="509295" y="4057354"/>
                    <a:pt x="541380" y="4106861"/>
                    <a:pt x="574772" y="4155787"/>
                  </a:cubicBezTo>
                  <a:cubicBezTo>
                    <a:pt x="642426" y="4253348"/>
                    <a:pt x="717630" y="4348007"/>
                    <a:pt x="795447" y="4443100"/>
                  </a:cubicBezTo>
                  <a:cubicBezTo>
                    <a:pt x="873264" y="4538339"/>
                    <a:pt x="954565" y="4633577"/>
                    <a:pt x="1034270" y="4732591"/>
                  </a:cubicBezTo>
                  <a:cubicBezTo>
                    <a:pt x="1074195" y="4781952"/>
                    <a:pt x="1113684" y="4832476"/>
                    <a:pt x="1153028" y="4883725"/>
                  </a:cubicBezTo>
                  <a:lnTo>
                    <a:pt x="1210084" y="4957912"/>
                  </a:lnTo>
                  <a:cubicBezTo>
                    <a:pt x="1228813" y="4981576"/>
                    <a:pt x="1246670" y="5005822"/>
                    <a:pt x="1265979" y="5028906"/>
                  </a:cubicBezTo>
                  <a:cubicBezTo>
                    <a:pt x="1416677" y="5216770"/>
                    <a:pt x="1580151" y="5389681"/>
                    <a:pt x="1746238" y="5553590"/>
                  </a:cubicBezTo>
                  <a:cubicBezTo>
                    <a:pt x="1829717" y="5635182"/>
                    <a:pt x="1914648" y="5714015"/>
                    <a:pt x="2001611" y="5789654"/>
                  </a:cubicBezTo>
                  <a:cubicBezTo>
                    <a:pt x="2088575" y="5865293"/>
                    <a:pt x="2177135" y="5938465"/>
                    <a:pt x="2269035" y="6007280"/>
                  </a:cubicBezTo>
                  <a:cubicBezTo>
                    <a:pt x="2452108" y="6145202"/>
                    <a:pt x="2649554" y="6268461"/>
                    <a:pt x="2866455" y="6351505"/>
                  </a:cubicBezTo>
                  <a:cubicBezTo>
                    <a:pt x="2974615" y="6393027"/>
                    <a:pt x="3086694" y="6424821"/>
                    <a:pt x="3200661" y="6448777"/>
                  </a:cubicBezTo>
                  <a:cubicBezTo>
                    <a:pt x="3229262" y="6454438"/>
                    <a:pt x="3257572" y="6460971"/>
                    <a:pt x="3286318" y="6465908"/>
                  </a:cubicBezTo>
                  <a:lnTo>
                    <a:pt x="3372701" y="6480281"/>
                  </a:lnTo>
                  <a:cubicBezTo>
                    <a:pt x="3430628" y="6487975"/>
                    <a:pt x="3488556" y="6496106"/>
                    <a:pt x="3547063" y="6500896"/>
                  </a:cubicBezTo>
                  <a:cubicBezTo>
                    <a:pt x="3576245" y="6503654"/>
                    <a:pt x="3605426" y="6506268"/>
                    <a:pt x="3634753" y="6507575"/>
                  </a:cubicBezTo>
                  <a:cubicBezTo>
                    <a:pt x="3664079" y="6509026"/>
                    <a:pt x="3693261" y="6511350"/>
                    <a:pt x="3722733" y="6512221"/>
                  </a:cubicBezTo>
                  <a:lnTo>
                    <a:pt x="3811003" y="6514253"/>
                  </a:lnTo>
                  <a:cubicBezTo>
                    <a:pt x="3840329" y="6514979"/>
                    <a:pt x="3869946" y="6513963"/>
                    <a:pt x="3899418" y="6513817"/>
                  </a:cubicBezTo>
                  <a:lnTo>
                    <a:pt x="3943698" y="6513381"/>
                  </a:lnTo>
                  <a:cubicBezTo>
                    <a:pt x="3958071" y="6512946"/>
                    <a:pt x="3972154" y="6512075"/>
                    <a:pt x="3986381" y="6511495"/>
                  </a:cubicBezTo>
                  <a:cubicBezTo>
                    <a:pt x="4000609" y="6510768"/>
                    <a:pt x="4014837" y="6510333"/>
                    <a:pt x="4028919" y="6509317"/>
                  </a:cubicBezTo>
                  <a:lnTo>
                    <a:pt x="4071312" y="6505833"/>
                  </a:lnTo>
                  <a:cubicBezTo>
                    <a:pt x="4127788" y="6501332"/>
                    <a:pt x="4183828" y="6493782"/>
                    <a:pt x="4239432" y="6485072"/>
                  </a:cubicBezTo>
                  <a:cubicBezTo>
                    <a:pt x="4461994" y="6448195"/>
                    <a:pt x="4675992" y="6376041"/>
                    <a:pt x="4879826" y="6274849"/>
                  </a:cubicBezTo>
                  <a:cubicBezTo>
                    <a:pt x="5084386" y="6174820"/>
                    <a:pt x="5279074" y="6046770"/>
                    <a:pt x="5471439" y="5906235"/>
                  </a:cubicBezTo>
                  <a:cubicBezTo>
                    <a:pt x="5519494" y="5871246"/>
                    <a:pt x="5567258" y="5834806"/>
                    <a:pt x="5614877" y="5797930"/>
                  </a:cubicBezTo>
                  <a:cubicBezTo>
                    <a:pt x="5662787" y="5761199"/>
                    <a:pt x="5710551" y="5723887"/>
                    <a:pt x="5758316" y="5685995"/>
                  </a:cubicBezTo>
                  <a:lnTo>
                    <a:pt x="6048824" y="5453705"/>
                  </a:lnTo>
                  <a:lnTo>
                    <a:pt x="6237794" y="5308644"/>
                  </a:lnTo>
                  <a:lnTo>
                    <a:pt x="6237794" y="6081399"/>
                  </a:lnTo>
                  <a:lnTo>
                    <a:pt x="6123011" y="6166399"/>
                  </a:lnTo>
                  <a:cubicBezTo>
                    <a:pt x="6071326" y="6204001"/>
                    <a:pt x="6019061" y="6241458"/>
                    <a:pt x="5965925" y="6278479"/>
                  </a:cubicBezTo>
                  <a:cubicBezTo>
                    <a:pt x="5912644" y="6315210"/>
                    <a:pt x="5858927" y="6351650"/>
                    <a:pt x="5803903" y="6387364"/>
                  </a:cubicBezTo>
                  <a:cubicBezTo>
                    <a:pt x="5694437" y="6458938"/>
                    <a:pt x="5581486" y="6528335"/>
                    <a:pt x="5463744" y="6591780"/>
                  </a:cubicBezTo>
                  <a:cubicBezTo>
                    <a:pt x="5346147" y="6655514"/>
                    <a:pt x="5224486" y="6714748"/>
                    <a:pt x="5097888" y="6765562"/>
                  </a:cubicBezTo>
                  <a:cubicBezTo>
                    <a:pt x="5034879" y="6791332"/>
                    <a:pt x="4970700" y="6815005"/>
                    <a:pt x="4905602" y="6836446"/>
                  </a:cubicBezTo>
                  <a:lnTo>
                    <a:pt x="4831447" y="6858000"/>
                  </a:lnTo>
                  <a:lnTo>
                    <a:pt x="3036485" y="6858000"/>
                  </a:lnTo>
                  <a:lnTo>
                    <a:pt x="2911533" y="6825558"/>
                  </a:lnTo>
                  <a:cubicBezTo>
                    <a:pt x="2847182" y="6807410"/>
                    <a:pt x="2783121" y="6787919"/>
                    <a:pt x="2719386" y="6767158"/>
                  </a:cubicBezTo>
                  <a:cubicBezTo>
                    <a:pt x="2464884" y="6683389"/>
                    <a:pt x="2213285" y="6579149"/>
                    <a:pt x="1980415" y="6440210"/>
                  </a:cubicBezTo>
                  <a:cubicBezTo>
                    <a:pt x="1747399" y="6301563"/>
                    <a:pt x="1539355" y="6125749"/>
                    <a:pt x="1357588" y="5931206"/>
                  </a:cubicBezTo>
                  <a:cubicBezTo>
                    <a:pt x="1266269" y="5834080"/>
                    <a:pt x="1183226" y="5730711"/>
                    <a:pt x="1105118" y="5624874"/>
                  </a:cubicBezTo>
                  <a:cubicBezTo>
                    <a:pt x="1027446" y="5518601"/>
                    <a:pt x="953549" y="5410732"/>
                    <a:pt x="884588" y="5300539"/>
                  </a:cubicBezTo>
                  <a:cubicBezTo>
                    <a:pt x="866876" y="5273245"/>
                    <a:pt x="850180" y="5245516"/>
                    <a:pt x="833049" y="5217931"/>
                  </a:cubicBezTo>
                  <a:lnTo>
                    <a:pt x="783833" y="5137791"/>
                  </a:lnTo>
                  <a:cubicBezTo>
                    <a:pt x="752328" y="5085962"/>
                    <a:pt x="719662" y="5034567"/>
                    <a:pt x="686706" y="4982447"/>
                  </a:cubicBezTo>
                  <a:lnTo>
                    <a:pt x="485485" y="4665082"/>
                  </a:lnTo>
                  <a:cubicBezTo>
                    <a:pt x="417976" y="4556922"/>
                    <a:pt x="351338" y="4445568"/>
                    <a:pt x="289055" y="4329568"/>
                  </a:cubicBezTo>
                  <a:cubicBezTo>
                    <a:pt x="257987" y="4271496"/>
                    <a:pt x="227934" y="4212408"/>
                    <a:pt x="200495" y="4151721"/>
                  </a:cubicBezTo>
                  <a:cubicBezTo>
                    <a:pt x="173201" y="4090891"/>
                    <a:pt x="147794" y="4028898"/>
                    <a:pt x="125291" y="3965600"/>
                  </a:cubicBezTo>
                  <a:cubicBezTo>
                    <a:pt x="103224" y="3902155"/>
                    <a:pt x="83624" y="3837840"/>
                    <a:pt x="67654" y="3772509"/>
                  </a:cubicBezTo>
                  <a:cubicBezTo>
                    <a:pt x="60105" y="3739843"/>
                    <a:pt x="52410" y="3707032"/>
                    <a:pt x="46168" y="3674076"/>
                  </a:cubicBezTo>
                  <a:lnTo>
                    <a:pt x="36731" y="3624714"/>
                  </a:lnTo>
                  <a:lnTo>
                    <a:pt x="28891" y="3575208"/>
                  </a:lnTo>
                  <a:cubicBezTo>
                    <a:pt x="8566" y="3442948"/>
                    <a:pt x="0" y="3310252"/>
                    <a:pt x="0" y="3178573"/>
                  </a:cubicBezTo>
                  <a:cubicBezTo>
                    <a:pt x="726" y="2919425"/>
                    <a:pt x="27730" y="2660277"/>
                    <a:pt x="80575" y="2405774"/>
                  </a:cubicBezTo>
                  <a:cubicBezTo>
                    <a:pt x="133276" y="2151417"/>
                    <a:pt x="213997" y="1901996"/>
                    <a:pt x="322737" y="1665351"/>
                  </a:cubicBezTo>
                  <a:cubicBezTo>
                    <a:pt x="541235" y="1192061"/>
                    <a:pt x="857875" y="768568"/>
                    <a:pt x="1230700" y="407938"/>
                  </a:cubicBezTo>
                  <a:cubicBezTo>
                    <a:pt x="1324124" y="317781"/>
                    <a:pt x="1421323" y="231579"/>
                    <a:pt x="1521825" y="14944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3BFB38F-216C-4A75-8C1C-DAF998A5C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634917 w 6230407"/>
                <a:gd name="connsiteY0" fmla="*/ 0 h 6858000"/>
                <a:gd name="connsiteX1" fmla="*/ 6230407 w 6230407"/>
                <a:gd name="connsiteY1" fmla="*/ 0 h 6858000"/>
                <a:gd name="connsiteX2" fmla="*/ 6230407 w 6230407"/>
                <a:gd name="connsiteY2" fmla="*/ 322046 h 6858000"/>
                <a:gd name="connsiteX3" fmla="*/ 6061915 w 6230407"/>
                <a:gd name="connsiteY3" fmla="*/ 206288 h 6858000"/>
                <a:gd name="connsiteX4" fmla="*/ 5814792 w 6230407"/>
                <a:gd name="connsiteY4" fmla="*/ 74312 h 6858000"/>
                <a:gd name="connsiteX5" fmla="*/ 5676576 w 6230407"/>
                <a:gd name="connsiteY5" fmla="*/ 15049 h 6858000"/>
                <a:gd name="connsiteX6" fmla="*/ 1821847 w 6230407"/>
                <a:gd name="connsiteY6" fmla="*/ 0 h 6858000"/>
                <a:gd name="connsiteX7" fmla="*/ 3449591 w 6230407"/>
                <a:gd name="connsiteY7" fmla="*/ 0 h 6858000"/>
                <a:gd name="connsiteX8" fmla="*/ 3354111 w 6230407"/>
                <a:gd name="connsiteY8" fmla="*/ 29819 h 6858000"/>
                <a:gd name="connsiteX9" fmla="*/ 3177287 w 6230407"/>
                <a:gd name="connsiteY9" fmla="*/ 93621 h 6858000"/>
                <a:gd name="connsiteX10" fmla="*/ 1915374 w 6230407"/>
                <a:gd name="connsiteY10" fmla="*/ 844207 h 6858000"/>
                <a:gd name="connsiteX11" fmla="*/ 1042545 w 6230407"/>
                <a:gd name="connsiteY11" fmla="*/ 1926532 h 6858000"/>
                <a:gd name="connsiteX12" fmla="*/ 726050 w 6230407"/>
                <a:gd name="connsiteY12" fmla="*/ 3186123 h 6858000"/>
                <a:gd name="connsiteX13" fmla="*/ 1249864 w 6230407"/>
                <a:gd name="connsiteY13" fmla="*/ 4355701 h 6858000"/>
                <a:gd name="connsiteX14" fmla="*/ 1513803 w 6230407"/>
                <a:gd name="connsiteY14" fmla="*/ 4726929 h 6858000"/>
                <a:gd name="connsiteX15" fmla="*/ 3990446 w 6230407"/>
                <a:gd name="connsiteY15" fmla="*/ 6178014 h 6858000"/>
                <a:gd name="connsiteX16" fmla="*/ 5870541 w 6230407"/>
                <a:gd name="connsiteY16" fmla="*/ 5285296 h 6858000"/>
                <a:gd name="connsiteX17" fmla="*/ 6099347 w 6230407"/>
                <a:gd name="connsiteY17" fmla="*/ 5108030 h 6858000"/>
                <a:gd name="connsiteX18" fmla="*/ 6230407 w 6230407"/>
                <a:gd name="connsiteY18" fmla="*/ 5006078 h 6858000"/>
                <a:gd name="connsiteX19" fmla="*/ 6230407 w 6230407"/>
                <a:gd name="connsiteY19" fmla="*/ 5924458 h 6858000"/>
                <a:gd name="connsiteX20" fmla="*/ 6056186 w 6230407"/>
                <a:gd name="connsiteY20" fmla="*/ 6058925 h 6858000"/>
                <a:gd name="connsiteX21" fmla="*/ 4500343 w 6230407"/>
                <a:gd name="connsiteY21" fmla="*/ 6854086 h 6858000"/>
                <a:gd name="connsiteX22" fmla="*/ 4476760 w 6230407"/>
                <a:gd name="connsiteY22" fmla="*/ 6858000 h 6858000"/>
                <a:gd name="connsiteX23" fmla="*/ 3391617 w 6230407"/>
                <a:gd name="connsiteY23" fmla="*/ 6858000 h 6858000"/>
                <a:gd name="connsiteX24" fmla="*/ 3242986 w 6230407"/>
                <a:gd name="connsiteY24" fmla="*/ 6833894 h 6858000"/>
                <a:gd name="connsiteX25" fmla="*/ 913044 w 6230407"/>
                <a:gd name="connsiteY25" fmla="*/ 5134452 h 6858000"/>
                <a:gd name="connsiteX26" fmla="*/ 0 w 6230407"/>
                <a:gd name="connsiteY26" fmla="*/ 3186123 h 6858000"/>
                <a:gd name="connsiteX27" fmla="*/ 1779764 w 6230407"/>
                <a:gd name="connsiteY27"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30407" h="6858000">
                  <a:moveTo>
                    <a:pt x="5634917" y="0"/>
                  </a:moveTo>
                  <a:lnTo>
                    <a:pt x="6230407" y="0"/>
                  </a:lnTo>
                  <a:lnTo>
                    <a:pt x="6230407" y="322046"/>
                  </a:lnTo>
                  <a:lnTo>
                    <a:pt x="6061915" y="206288"/>
                  </a:lnTo>
                  <a:cubicBezTo>
                    <a:pt x="5982213" y="157828"/>
                    <a:pt x="5899796" y="113801"/>
                    <a:pt x="5814792" y="74312"/>
                  </a:cubicBezTo>
                  <a:cubicBezTo>
                    <a:pt x="5769441" y="53261"/>
                    <a:pt x="5723362" y="33505"/>
                    <a:pt x="5676576" y="15049"/>
                  </a:cubicBezTo>
                  <a:close/>
                  <a:moveTo>
                    <a:pt x="1821847" y="0"/>
                  </a:moveTo>
                  <a:lnTo>
                    <a:pt x="3449591" y="0"/>
                  </a:lnTo>
                  <a:lnTo>
                    <a:pt x="3354111" y="29819"/>
                  </a:lnTo>
                  <a:cubicBezTo>
                    <a:pt x="3295072" y="49686"/>
                    <a:pt x="3236122" y="70955"/>
                    <a:pt x="3177287" y="93621"/>
                  </a:cubicBezTo>
                  <a:cubicBezTo>
                    <a:pt x="2718951" y="269871"/>
                    <a:pt x="2282682" y="529455"/>
                    <a:pt x="1915374" y="844207"/>
                  </a:cubicBezTo>
                  <a:cubicBezTo>
                    <a:pt x="1541678" y="1164331"/>
                    <a:pt x="1247976" y="1528591"/>
                    <a:pt x="1042545" y="1926532"/>
                  </a:cubicBezTo>
                  <a:cubicBezTo>
                    <a:pt x="832613" y="2333329"/>
                    <a:pt x="726050" y="2757113"/>
                    <a:pt x="726050" y="3186123"/>
                  </a:cubicBezTo>
                  <a:cubicBezTo>
                    <a:pt x="726050" y="3618181"/>
                    <a:pt x="896057" y="3870506"/>
                    <a:pt x="1249864" y="4355701"/>
                  </a:cubicBezTo>
                  <a:cubicBezTo>
                    <a:pt x="1335230" y="4472717"/>
                    <a:pt x="1423500" y="4593798"/>
                    <a:pt x="1513803" y="4726929"/>
                  </a:cubicBezTo>
                  <a:cubicBezTo>
                    <a:pt x="2203848" y="5744068"/>
                    <a:pt x="2944562" y="6178014"/>
                    <a:pt x="3990446" y="6178014"/>
                  </a:cubicBezTo>
                  <a:cubicBezTo>
                    <a:pt x="4676863" y="6178014"/>
                    <a:pt x="5180496" y="5824498"/>
                    <a:pt x="5870541" y="5285296"/>
                  </a:cubicBezTo>
                  <a:cubicBezTo>
                    <a:pt x="5947632" y="5225046"/>
                    <a:pt x="6024723" y="5165521"/>
                    <a:pt x="6099347" y="5108030"/>
                  </a:cubicBezTo>
                  <a:lnTo>
                    <a:pt x="6230407" y="5006078"/>
                  </a:lnTo>
                  <a:lnTo>
                    <a:pt x="6230407" y="5924458"/>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DF24F7D-73CE-4EF0-86BC-1C1C4C5CB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061392 w 6230408"/>
                <a:gd name="connsiteY0" fmla="*/ 0 h 6858000"/>
                <a:gd name="connsiteX1" fmla="*/ 6230408 w 6230408"/>
                <a:gd name="connsiteY1" fmla="*/ 0 h 6858000"/>
                <a:gd name="connsiteX2" fmla="*/ 6230408 w 6230408"/>
                <a:gd name="connsiteY2" fmla="*/ 502666 h 6858000"/>
                <a:gd name="connsiteX3" fmla="*/ 6204367 w 6230408"/>
                <a:gd name="connsiteY3" fmla="*/ 480166 h 6858000"/>
                <a:gd name="connsiteX4" fmla="*/ 5753525 w 6230408"/>
                <a:gd name="connsiteY4" fmla="*/ 205991 h 6858000"/>
                <a:gd name="connsiteX5" fmla="*/ 5205685 w 6230408"/>
                <a:gd name="connsiteY5" fmla="*/ 25948 h 6858000"/>
                <a:gd name="connsiteX6" fmla="*/ 1821847 w 6230408"/>
                <a:gd name="connsiteY6" fmla="*/ 0 h 6858000"/>
                <a:gd name="connsiteX7" fmla="*/ 4114919 w 6230408"/>
                <a:gd name="connsiteY7" fmla="*/ 0 h 6858000"/>
                <a:gd name="connsiteX8" fmla="*/ 4086206 w 6230408"/>
                <a:gd name="connsiteY8" fmla="*/ 3507 h 6858000"/>
                <a:gd name="connsiteX9" fmla="*/ 3229262 w 6230408"/>
                <a:gd name="connsiteY9" fmla="*/ 229075 h 6858000"/>
                <a:gd name="connsiteX10" fmla="*/ 2009741 w 6230408"/>
                <a:gd name="connsiteY10" fmla="*/ 954400 h 6858000"/>
                <a:gd name="connsiteX11" fmla="*/ 1171466 w 6230408"/>
                <a:gd name="connsiteY11" fmla="*/ 1993025 h 6858000"/>
                <a:gd name="connsiteX12" fmla="*/ 871086 w 6230408"/>
                <a:gd name="connsiteY12" fmla="*/ 3186123 h 6858000"/>
                <a:gd name="connsiteX13" fmla="*/ 1367025 w 6230408"/>
                <a:gd name="connsiteY13" fmla="*/ 4270190 h 6858000"/>
                <a:gd name="connsiteX14" fmla="*/ 1633868 w 6230408"/>
                <a:gd name="connsiteY14" fmla="*/ 4645483 h 6858000"/>
                <a:gd name="connsiteX15" fmla="*/ 2651877 w 6230408"/>
                <a:gd name="connsiteY15" fmla="*/ 5684689 h 6858000"/>
                <a:gd name="connsiteX16" fmla="*/ 3990301 w 6230408"/>
                <a:gd name="connsiteY16" fmla="*/ 6032833 h 6858000"/>
                <a:gd name="connsiteX17" fmla="*/ 4851225 w 6230408"/>
                <a:gd name="connsiteY17" fmla="*/ 5811141 h 6858000"/>
                <a:gd name="connsiteX18" fmla="*/ 5780965 w 6230408"/>
                <a:gd name="connsiteY18" fmla="*/ 5171038 h 6858000"/>
                <a:gd name="connsiteX19" fmla="*/ 6010496 w 6230408"/>
                <a:gd name="connsiteY19" fmla="*/ 4993191 h 6858000"/>
                <a:gd name="connsiteX20" fmla="*/ 6230408 w 6230408"/>
                <a:gd name="connsiteY20" fmla="*/ 4822117 h 6858000"/>
                <a:gd name="connsiteX21" fmla="*/ 6230408 w 6230408"/>
                <a:gd name="connsiteY21" fmla="*/ 5924457 h 6858000"/>
                <a:gd name="connsiteX22" fmla="*/ 6056186 w 6230408"/>
                <a:gd name="connsiteY22" fmla="*/ 6058925 h 6858000"/>
                <a:gd name="connsiteX23" fmla="*/ 4500343 w 6230408"/>
                <a:gd name="connsiteY23" fmla="*/ 6854086 h 6858000"/>
                <a:gd name="connsiteX24" fmla="*/ 4476760 w 6230408"/>
                <a:gd name="connsiteY24" fmla="*/ 6858000 h 6858000"/>
                <a:gd name="connsiteX25" fmla="*/ 3391617 w 6230408"/>
                <a:gd name="connsiteY25" fmla="*/ 6858000 h 6858000"/>
                <a:gd name="connsiteX26" fmla="*/ 3242986 w 6230408"/>
                <a:gd name="connsiteY26" fmla="*/ 6833894 h 6858000"/>
                <a:gd name="connsiteX27" fmla="*/ 913044 w 6230408"/>
                <a:gd name="connsiteY27" fmla="*/ 5134452 h 6858000"/>
                <a:gd name="connsiteX28" fmla="*/ 0 w 6230408"/>
                <a:gd name="connsiteY28" fmla="*/ 3186123 h 6858000"/>
                <a:gd name="connsiteX29" fmla="*/ 1779764 w 6230408"/>
                <a:gd name="connsiteY29"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30408" h="6858000">
                  <a:moveTo>
                    <a:pt x="5061392" y="0"/>
                  </a:moveTo>
                  <a:lnTo>
                    <a:pt x="6230408" y="0"/>
                  </a:lnTo>
                  <a:lnTo>
                    <a:pt x="6230408" y="502666"/>
                  </a:lnTo>
                  <a:lnTo>
                    <a:pt x="6204367" y="480166"/>
                  </a:lnTo>
                  <a:cubicBezTo>
                    <a:pt x="6064466" y="372115"/>
                    <a:pt x="5913877" y="280469"/>
                    <a:pt x="5753525" y="205991"/>
                  </a:cubicBezTo>
                  <a:cubicBezTo>
                    <a:pt x="5581848" y="126214"/>
                    <a:pt x="5398775" y="66109"/>
                    <a:pt x="5205685" y="25948"/>
                  </a:cubicBezTo>
                  <a:close/>
                  <a:moveTo>
                    <a:pt x="1821847" y="0"/>
                  </a:moveTo>
                  <a:lnTo>
                    <a:pt x="4114919" y="0"/>
                  </a:lnTo>
                  <a:lnTo>
                    <a:pt x="4086206" y="3507"/>
                  </a:lnTo>
                  <a:cubicBezTo>
                    <a:pt x="3798985" y="45364"/>
                    <a:pt x="3509190" y="121369"/>
                    <a:pt x="3229262" y="229075"/>
                  </a:cubicBezTo>
                  <a:cubicBezTo>
                    <a:pt x="2786315" y="399518"/>
                    <a:pt x="2364564" y="650390"/>
                    <a:pt x="2009741" y="954400"/>
                  </a:cubicBezTo>
                  <a:cubicBezTo>
                    <a:pt x="1655354" y="1257973"/>
                    <a:pt x="1365573" y="1617151"/>
                    <a:pt x="1171466" y="1993025"/>
                  </a:cubicBezTo>
                  <a:cubicBezTo>
                    <a:pt x="972132" y="2379061"/>
                    <a:pt x="871086" y="2780487"/>
                    <a:pt x="871086" y="3186123"/>
                  </a:cubicBezTo>
                  <a:cubicBezTo>
                    <a:pt x="871086" y="3573756"/>
                    <a:pt x="1023091" y="3798642"/>
                    <a:pt x="1367025" y="4270190"/>
                  </a:cubicBezTo>
                  <a:cubicBezTo>
                    <a:pt x="1453117" y="4388222"/>
                    <a:pt x="1542113" y="4510319"/>
                    <a:pt x="1633868" y="4645483"/>
                  </a:cubicBezTo>
                  <a:cubicBezTo>
                    <a:pt x="1958347" y="5123709"/>
                    <a:pt x="2291248" y="5463723"/>
                    <a:pt x="2651877" y="5684689"/>
                  </a:cubicBezTo>
                  <a:cubicBezTo>
                    <a:pt x="3034139" y="5919011"/>
                    <a:pt x="3472005" y="6032833"/>
                    <a:pt x="3990301" y="6032833"/>
                  </a:cubicBezTo>
                  <a:cubicBezTo>
                    <a:pt x="4284438" y="6032833"/>
                    <a:pt x="4557959" y="5962420"/>
                    <a:pt x="4851225" y="5811141"/>
                  </a:cubicBezTo>
                  <a:cubicBezTo>
                    <a:pt x="5152330" y="5655798"/>
                    <a:pt x="5450387" y="5429315"/>
                    <a:pt x="5780965" y="5171038"/>
                  </a:cubicBezTo>
                  <a:cubicBezTo>
                    <a:pt x="5858491" y="5110498"/>
                    <a:pt x="5935727" y="5050828"/>
                    <a:pt x="6010496" y="4993191"/>
                  </a:cubicBezTo>
                  <a:lnTo>
                    <a:pt x="6230408" y="4822117"/>
                  </a:lnTo>
                  <a:lnTo>
                    <a:pt x="6230408" y="5924457"/>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EC3445B6-9C0D-4865-BF68-CD74892D0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05128" y="0"/>
              <a:ext cx="6648564" cy="6858000"/>
            </a:xfrm>
            <a:custGeom>
              <a:avLst/>
              <a:gdLst>
                <a:gd name="connsiteX0" fmla="*/ 1242460 w 6394458"/>
                <a:gd name="connsiteY0" fmla="*/ 0 h 6858000"/>
                <a:gd name="connsiteX1" fmla="*/ 2160732 w 6394458"/>
                <a:gd name="connsiteY1" fmla="*/ 0 h 6858000"/>
                <a:gd name="connsiteX2" fmla="*/ 2096124 w 6394458"/>
                <a:gd name="connsiteY2" fmla="*/ 41936 h 6858000"/>
                <a:gd name="connsiteX3" fmla="*/ 1942232 w 6394458"/>
                <a:gd name="connsiteY3" fmla="*/ 154451 h 6858000"/>
                <a:gd name="connsiteX4" fmla="*/ 1941942 w 6394458"/>
                <a:gd name="connsiteY4" fmla="*/ 154741 h 6858000"/>
                <a:gd name="connsiteX5" fmla="*/ 1941652 w 6394458"/>
                <a:gd name="connsiteY5" fmla="*/ 155032 h 6858000"/>
                <a:gd name="connsiteX6" fmla="*/ 1878498 w 6394458"/>
                <a:gd name="connsiteY6" fmla="*/ 203377 h 6858000"/>
                <a:gd name="connsiteX7" fmla="*/ 1865722 w 6394458"/>
                <a:gd name="connsiteY7" fmla="*/ 213395 h 6858000"/>
                <a:gd name="connsiteX8" fmla="*/ 1791679 w 6394458"/>
                <a:gd name="connsiteY8" fmla="*/ 272483 h 6858000"/>
                <a:gd name="connsiteX9" fmla="*/ 1503495 w 6394458"/>
                <a:gd name="connsiteY9" fmla="*/ 525389 h 6858000"/>
                <a:gd name="connsiteX10" fmla="*/ 990135 w 6394458"/>
                <a:gd name="connsiteY10" fmla="*/ 1098128 h 6858000"/>
                <a:gd name="connsiteX11" fmla="*/ 771637 w 6394458"/>
                <a:gd name="connsiteY11" fmla="*/ 1416800 h 6858000"/>
                <a:gd name="connsiteX12" fmla="*/ 585660 w 6394458"/>
                <a:gd name="connsiteY12" fmla="*/ 1756960 h 6858000"/>
                <a:gd name="connsiteX13" fmla="*/ 585515 w 6394458"/>
                <a:gd name="connsiteY13" fmla="*/ 1757395 h 6858000"/>
                <a:gd name="connsiteX14" fmla="*/ 585370 w 6394458"/>
                <a:gd name="connsiteY14" fmla="*/ 1757831 h 6858000"/>
                <a:gd name="connsiteX15" fmla="*/ 544574 w 6394458"/>
                <a:gd name="connsiteY15" fmla="*/ 1845230 h 6858000"/>
                <a:gd name="connsiteX16" fmla="*/ 524539 w 6394458"/>
                <a:gd name="connsiteY16" fmla="*/ 1889510 h 6858000"/>
                <a:gd name="connsiteX17" fmla="*/ 505666 w 6394458"/>
                <a:gd name="connsiteY17" fmla="*/ 1933935 h 6858000"/>
                <a:gd name="connsiteX18" fmla="*/ 502762 w 6394458"/>
                <a:gd name="connsiteY18" fmla="*/ 1940904 h 6858000"/>
                <a:gd name="connsiteX19" fmla="*/ 469661 w 6394458"/>
                <a:gd name="connsiteY19" fmla="*/ 2023512 h 6858000"/>
                <a:gd name="connsiteX20" fmla="*/ 456885 w 6394458"/>
                <a:gd name="connsiteY20" fmla="*/ 2057049 h 6858000"/>
                <a:gd name="connsiteX21" fmla="*/ 435688 w 6394458"/>
                <a:gd name="connsiteY21" fmla="*/ 2114395 h 6858000"/>
                <a:gd name="connsiteX22" fmla="*/ 435543 w 6394458"/>
                <a:gd name="connsiteY22" fmla="*/ 2114976 h 6858000"/>
                <a:gd name="connsiteX23" fmla="*/ 435253 w 6394458"/>
                <a:gd name="connsiteY23" fmla="*/ 2115557 h 6858000"/>
                <a:gd name="connsiteX24" fmla="*/ 324770 w 6394458"/>
                <a:gd name="connsiteY24" fmla="*/ 2488382 h 6858000"/>
                <a:gd name="connsiteX25" fmla="*/ 235338 w 6394458"/>
                <a:gd name="connsiteY25" fmla="*/ 3261036 h 6858000"/>
                <a:gd name="connsiteX26" fmla="*/ 272505 w 6394458"/>
                <a:gd name="connsiteY26" fmla="*/ 3641991 h 6858000"/>
                <a:gd name="connsiteX27" fmla="*/ 385891 w 6394458"/>
                <a:gd name="connsiteY27" fmla="*/ 4006104 h 6858000"/>
                <a:gd name="connsiteX28" fmla="*/ 386182 w 6394458"/>
                <a:gd name="connsiteY28" fmla="*/ 4006685 h 6858000"/>
                <a:gd name="connsiteX29" fmla="*/ 386472 w 6394458"/>
                <a:gd name="connsiteY29" fmla="*/ 4007266 h 6858000"/>
                <a:gd name="connsiteX30" fmla="*/ 413911 w 6394458"/>
                <a:gd name="connsiteY30" fmla="*/ 4068823 h 6858000"/>
                <a:gd name="connsiteX31" fmla="*/ 425380 w 6394458"/>
                <a:gd name="connsiteY31" fmla="*/ 4093794 h 6858000"/>
                <a:gd name="connsiteX32" fmla="*/ 435834 w 6394458"/>
                <a:gd name="connsiteY32" fmla="*/ 4114845 h 6858000"/>
                <a:gd name="connsiteX33" fmla="*/ 468644 w 6394458"/>
                <a:gd name="connsiteY33" fmla="*/ 4178435 h 6858000"/>
                <a:gd name="connsiteX34" fmla="*/ 468935 w 6394458"/>
                <a:gd name="connsiteY34" fmla="*/ 4179015 h 6858000"/>
                <a:gd name="connsiteX35" fmla="*/ 469225 w 6394458"/>
                <a:gd name="connsiteY35" fmla="*/ 4179596 h 6858000"/>
                <a:gd name="connsiteX36" fmla="*/ 566496 w 6394458"/>
                <a:gd name="connsiteY36" fmla="*/ 4345828 h 6858000"/>
                <a:gd name="connsiteX37" fmla="*/ 674366 w 6394458"/>
                <a:gd name="connsiteY37" fmla="*/ 4507124 h 6858000"/>
                <a:gd name="connsiteX38" fmla="*/ 790946 w 6394458"/>
                <a:gd name="connsiteY38" fmla="*/ 4665372 h 6858000"/>
                <a:gd name="connsiteX39" fmla="*/ 938015 w 6394458"/>
                <a:gd name="connsiteY39" fmla="*/ 4855559 h 6858000"/>
                <a:gd name="connsiteX40" fmla="*/ 1035286 w 6394458"/>
                <a:gd name="connsiteY40" fmla="*/ 4980269 h 6858000"/>
                <a:gd name="connsiteX41" fmla="*/ 1158254 w 6394458"/>
                <a:gd name="connsiteY41" fmla="*/ 5140985 h 6858000"/>
                <a:gd name="connsiteX42" fmla="*/ 1221118 w 6394458"/>
                <a:gd name="connsiteY42" fmla="*/ 5226351 h 6858000"/>
                <a:gd name="connsiteX43" fmla="*/ 1277448 w 6394458"/>
                <a:gd name="connsiteY43" fmla="*/ 5303007 h 6858000"/>
                <a:gd name="connsiteX44" fmla="*/ 1277739 w 6394458"/>
                <a:gd name="connsiteY44" fmla="*/ 5303297 h 6858000"/>
                <a:gd name="connsiteX45" fmla="*/ 1278029 w 6394458"/>
                <a:gd name="connsiteY45" fmla="*/ 5303588 h 6858000"/>
                <a:gd name="connsiteX46" fmla="*/ 1376607 w 6394458"/>
                <a:gd name="connsiteY46" fmla="*/ 5433525 h 6858000"/>
                <a:gd name="connsiteX47" fmla="*/ 1395625 w 6394458"/>
                <a:gd name="connsiteY47" fmla="*/ 5458060 h 6858000"/>
                <a:gd name="connsiteX48" fmla="*/ 1405207 w 6394458"/>
                <a:gd name="connsiteY48" fmla="*/ 5469965 h 6858000"/>
                <a:gd name="connsiteX49" fmla="*/ 1518739 w 6394458"/>
                <a:gd name="connsiteY49" fmla="*/ 5607597 h 6858000"/>
                <a:gd name="connsiteX50" fmla="*/ 1779194 w 6394458"/>
                <a:gd name="connsiteY50" fmla="*/ 5888957 h 6858000"/>
                <a:gd name="connsiteX51" fmla="*/ 2361805 w 6394458"/>
                <a:gd name="connsiteY51" fmla="*/ 6356876 h 6858000"/>
                <a:gd name="connsiteX52" fmla="*/ 2682656 w 6394458"/>
                <a:gd name="connsiteY52" fmla="*/ 6532110 h 6858000"/>
                <a:gd name="connsiteX53" fmla="*/ 2682946 w 6394458"/>
                <a:gd name="connsiteY53" fmla="*/ 6532255 h 6858000"/>
                <a:gd name="connsiteX54" fmla="*/ 2683236 w 6394458"/>
                <a:gd name="connsiteY54" fmla="*/ 6532400 h 6858000"/>
                <a:gd name="connsiteX55" fmla="*/ 3021944 w 6394458"/>
                <a:gd name="connsiteY55" fmla="*/ 6664805 h 6858000"/>
                <a:gd name="connsiteX56" fmla="*/ 3375605 w 6394458"/>
                <a:gd name="connsiteY56" fmla="*/ 6756415 h 6858000"/>
                <a:gd name="connsiteX57" fmla="*/ 3555048 w 6394458"/>
                <a:gd name="connsiteY57" fmla="*/ 6786612 h 6858000"/>
                <a:gd name="connsiteX58" fmla="*/ 3735218 w 6394458"/>
                <a:gd name="connsiteY58" fmla="*/ 6807083 h 6858000"/>
                <a:gd name="connsiteX59" fmla="*/ 4108188 w 6394458"/>
                <a:gd name="connsiteY59" fmla="*/ 6823343 h 6858000"/>
                <a:gd name="connsiteX60" fmla="*/ 4126917 w 6394458"/>
                <a:gd name="connsiteY60" fmla="*/ 6823343 h 6858000"/>
                <a:gd name="connsiteX61" fmla="*/ 4151597 w 6394458"/>
                <a:gd name="connsiteY61" fmla="*/ 6823488 h 6858000"/>
                <a:gd name="connsiteX62" fmla="*/ 4199652 w 6394458"/>
                <a:gd name="connsiteY62" fmla="*/ 6822763 h 6858000"/>
                <a:gd name="connsiteX63" fmla="*/ 4200088 w 6394458"/>
                <a:gd name="connsiteY63" fmla="*/ 6822763 h 6858000"/>
                <a:gd name="connsiteX64" fmla="*/ 4200523 w 6394458"/>
                <a:gd name="connsiteY64" fmla="*/ 6822763 h 6858000"/>
                <a:gd name="connsiteX65" fmla="*/ 4245675 w 6394458"/>
                <a:gd name="connsiteY65" fmla="*/ 6821601 h 6858000"/>
                <a:gd name="connsiteX66" fmla="*/ 4291117 w 6394458"/>
                <a:gd name="connsiteY66" fmla="*/ 6819277 h 6858000"/>
                <a:gd name="connsiteX67" fmla="*/ 4469108 w 6394458"/>
                <a:gd name="connsiteY67" fmla="*/ 6803743 h 6858000"/>
                <a:gd name="connsiteX68" fmla="*/ 5157267 w 6394458"/>
                <a:gd name="connsiteY68" fmla="*/ 6617766 h 6858000"/>
                <a:gd name="connsiteX69" fmla="*/ 5484069 w 6394458"/>
                <a:gd name="connsiteY69" fmla="*/ 6455744 h 6858000"/>
                <a:gd name="connsiteX70" fmla="*/ 5801144 w 6394458"/>
                <a:gd name="connsiteY70" fmla="*/ 6257717 h 6858000"/>
                <a:gd name="connsiteX71" fmla="*/ 6111106 w 6394458"/>
                <a:gd name="connsiteY71" fmla="*/ 6032542 h 6858000"/>
                <a:gd name="connsiteX72" fmla="*/ 6264127 w 6394458"/>
                <a:gd name="connsiteY72" fmla="*/ 5913203 h 6858000"/>
                <a:gd name="connsiteX73" fmla="*/ 6394458 w 6394458"/>
                <a:gd name="connsiteY73" fmla="*/ 5808939 h 6858000"/>
                <a:gd name="connsiteX74" fmla="*/ 6394458 w 6394458"/>
                <a:gd name="connsiteY74" fmla="*/ 6858000 h 6858000"/>
                <a:gd name="connsiteX75" fmla="*/ 2234128 w 6394458"/>
                <a:gd name="connsiteY75" fmla="*/ 6858000 h 6858000"/>
                <a:gd name="connsiteX76" fmla="*/ 2151583 w 6394458"/>
                <a:gd name="connsiteY76" fmla="*/ 6802146 h 6858000"/>
                <a:gd name="connsiteX77" fmla="*/ 593791 w 6394458"/>
                <a:gd name="connsiteY77" fmla="*/ 5241450 h 6858000"/>
                <a:gd name="connsiteX78" fmla="*/ 0 w 6394458"/>
                <a:gd name="connsiteY78" fmla="*/ 3044861 h 6858000"/>
                <a:gd name="connsiteX79" fmla="*/ 342337 w 6394458"/>
                <a:gd name="connsiteY79" fmla="*/ 1349581 h 6858000"/>
                <a:gd name="connsiteX80" fmla="*/ 1129762 w 6394458"/>
                <a:gd name="connsiteY80" fmla="*/ 1181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394458" h="6858000">
                  <a:moveTo>
                    <a:pt x="1242460" y="0"/>
                  </a:moveTo>
                  <a:lnTo>
                    <a:pt x="2160732" y="0"/>
                  </a:lnTo>
                  <a:lnTo>
                    <a:pt x="2096124" y="41936"/>
                  </a:lnTo>
                  <a:cubicBezTo>
                    <a:pt x="2053586" y="71988"/>
                    <a:pt x="1997691" y="111913"/>
                    <a:pt x="1942232" y="154451"/>
                  </a:cubicBezTo>
                  <a:lnTo>
                    <a:pt x="1941942" y="154741"/>
                  </a:lnTo>
                  <a:lnTo>
                    <a:pt x="1941652" y="155032"/>
                  </a:lnTo>
                  <a:cubicBezTo>
                    <a:pt x="1920455" y="170711"/>
                    <a:pt x="1899113" y="187262"/>
                    <a:pt x="1878498" y="203377"/>
                  </a:cubicBezTo>
                  <a:lnTo>
                    <a:pt x="1865722" y="213395"/>
                  </a:lnTo>
                  <a:cubicBezTo>
                    <a:pt x="1838863" y="233865"/>
                    <a:pt x="1813311" y="254771"/>
                    <a:pt x="1791679" y="272483"/>
                  </a:cubicBezTo>
                  <a:cubicBezTo>
                    <a:pt x="1684245" y="360463"/>
                    <a:pt x="1590023" y="443216"/>
                    <a:pt x="1503495" y="525389"/>
                  </a:cubicBezTo>
                  <a:cubicBezTo>
                    <a:pt x="1315050" y="703090"/>
                    <a:pt x="1142430" y="895746"/>
                    <a:pt x="990135" y="1098128"/>
                  </a:cubicBezTo>
                  <a:cubicBezTo>
                    <a:pt x="911301" y="1202949"/>
                    <a:pt x="837695" y="1310238"/>
                    <a:pt x="771637" y="1416800"/>
                  </a:cubicBezTo>
                  <a:cubicBezTo>
                    <a:pt x="697595" y="1538898"/>
                    <a:pt x="636764" y="1650106"/>
                    <a:pt x="585660" y="1756960"/>
                  </a:cubicBezTo>
                  <a:lnTo>
                    <a:pt x="585515" y="1757395"/>
                  </a:lnTo>
                  <a:lnTo>
                    <a:pt x="585370" y="1757831"/>
                  </a:lnTo>
                  <a:cubicBezTo>
                    <a:pt x="570271" y="1788174"/>
                    <a:pt x="556334" y="1818952"/>
                    <a:pt x="544574" y="1845230"/>
                  </a:cubicBezTo>
                  <a:lnTo>
                    <a:pt x="524539" y="1889510"/>
                  </a:lnTo>
                  <a:lnTo>
                    <a:pt x="505666" y="1933935"/>
                  </a:lnTo>
                  <a:lnTo>
                    <a:pt x="502762" y="1940904"/>
                  </a:lnTo>
                  <a:cubicBezTo>
                    <a:pt x="491002" y="1969214"/>
                    <a:pt x="479823" y="1996073"/>
                    <a:pt x="469661" y="2023512"/>
                  </a:cubicBezTo>
                  <a:cubicBezTo>
                    <a:pt x="465450" y="2034691"/>
                    <a:pt x="461240" y="2045870"/>
                    <a:pt x="456885" y="2057049"/>
                  </a:cubicBezTo>
                  <a:cubicBezTo>
                    <a:pt x="449190" y="2076794"/>
                    <a:pt x="442076" y="2095522"/>
                    <a:pt x="435688" y="2114395"/>
                  </a:cubicBezTo>
                  <a:lnTo>
                    <a:pt x="435543" y="2114976"/>
                  </a:lnTo>
                  <a:lnTo>
                    <a:pt x="435253" y="2115557"/>
                  </a:lnTo>
                  <a:cubicBezTo>
                    <a:pt x="390392" y="2239687"/>
                    <a:pt x="353226" y="2365123"/>
                    <a:pt x="324770" y="2488382"/>
                  </a:cubicBezTo>
                  <a:cubicBezTo>
                    <a:pt x="265391" y="2742158"/>
                    <a:pt x="235193" y="3002178"/>
                    <a:pt x="235338" y="3261036"/>
                  </a:cubicBezTo>
                  <a:cubicBezTo>
                    <a:pt x="236210" y="3391989"/>
                    <a:pt x="248695" y="3520474"/>
                    <a:pt x="272505" y="3641991"/>
                  </a:cubicBezTo>
                  <a:cubicBezTo>
                    <a:pt x="299073" y="3770621"/>
                    <a:pt x="337110" y="3893154"/>
                    <a:pt x="385891" y="4006104"/>
                  </a:cubicBezTo>
                  <a:lnTo>
                    <a:pt x="386182" y="4006685"/>
                  </a:lnTo>
                  <a:lnTo>
                    <a:pt x="386472" y="4007266"/>
                  </a:lnTo>
                  <a:cubicBezTo>
                    <a:pt x="394747" y="4027591"/>
                    <a:pt x="404039" y="4047626"/>
                    <a:pt x="413911" y="4068823"/>
                  </a:cubicBezTo>
                  <a:cubicBezTo>
                    <a:pt x="417686" y="4077098"/>
                    <a:pt x="421606" y="4085374"/>
                    <a:pt x="425380" y="4093794"/>
                  </a:cubicBezTo>
                  <a:cubicBezTo>
                    <a:pt x="428865" y="4100908"/>
                    <a:pt x="432349" y="4107876"/>
                    <a:pt x="435834" y="4114845"/>
                  </a:cubicBezTo>
                  <a:cubicBezTo>
                    <a:pt x="446867" y="4136913"/>
                    <a:pt x="457320" y="4157819"/>
                    <a:pt x="468644" y="4178435"/>
                  </a:cubicBezTo>
                  <a:lnTo>
                    <a:pt x="468935" y="4179015"/>
                  </a:lnTo>
                  <a:lnTo>
                    <a:pt x="469225" y="4179596"/>
                  </a:lnTo>
                  <a:cubicBezTo>
                    <a:pt x="495213" y="4229103"/>
                    <a:pt x="525120" y="4280352"/>
                    <a:pt x="566496" y="4345828"/>
                  </a:cubicBezTo>
                  <a:cubicBezTo>
                    <a:pt x="598727" y="4397368"/>
                    <a:pt x="633135" y="4447745"/>
                    <a:pt x="674366" y="4507124"/>
                  </a:cubicBezTo>
                  <a:cubicBezTo>
                    <a:pt x="713129" y="4561713"/>
                    <a:pt x="753199" y="4615139"/>
                    <a:pt x="790946" y="4665372"/>
                  </a:cubicBezTo>
                  <a:cubicBezTo>
                    <a:pt x="839001" y="4729106"/>
                    <a:pt x="889379" y="4793421"/>
                    <a:pt x="938015" y="4855559"/>
                  </a:cubicBezTo>
                  <a:cubicBezTo>
                    <a:pt x="969955" y="4896355"/>
                    <a:pt x="1003056" y="4938457"/>
                    <a:pt x="1035286" y="4980269"/>
                  </a:cubicBezTo>
                  <a:cubicBezTo>
                    <a:pt x="1069113" y="5023969"/>
                    <a:pt x="1113684" y="5081606"/>
                    <a:pt x="1158254" y="5140985"/>
                  </a:cubicBezTo>
                  <a:cubicBezTo>
                    <a:pt x="1179451" y="5169005"/>
                    <a:pt x="1200647" y="5198186"/>
                    <a:pt x="1221118" y="5226351"/>
                  </a:cubicBezTo>
                  <a:cubicBezTo>
                    <a:pt x="1240572" y="5253065"/>
                    <a:pt x="1259010" y="5278471"/>
                    <a:pt x="1277448" y="5303007"/>
                  </a:cubicBezTo>
                  <a:lnTo>
                    <a:pt x="1277739" y="5303297"/>
                  </a:lnTo>
                  <a:lnTo>
                    <a:pt x="1278029" y="5303588"/>
                  </a:lnTo>
                  <a:cubicBezTo>
                    <a:pt x="1309824" y="5347287"/>
                    <a:pt x="1343796" y="5391132"/>
                    <a:pt x="1376607" y="5433525"/>
                  </a:cubicBezTo>
                  <a:lnTo>
                    <a:pt x="1395625" y="5458060"/>
                  </a:lnTo>
                  <a:lnTo>
                    <a:pt x="1405207" y="5469965"/>
                  </a:lnTo>
                  <a:cubicBezTo>
                    <a:pt x="1442083" y="5515552"/>
                    <a:pt x="1479976" y="5562736"/>
                    <a:pt x="1518739" y="5607597"/>
                  </a:cubicBezTo>
                  <a:cubicBezTo>
                    <a:pt x="1603960" y="5707481"/>
                    <a:pt x="1691650" y="5802139"/>
                    <a:pt x="1779194" y="5888957"/>
                  </a:cubicBezTo>
                  <a:cubicBezTo>
                    <a:pt x="1965606" y="6072902"/>
                    <a:pt x="2161746" y="6230423"/>
                    <a:pt x="2361805" y="6356876"/>
                  </a:cubicBezTo>
                  <a:cubicBezTo>
                    <a:pt x="2475047" y="6427870"/>
                    <a:pt x="2579867" y="6485217"/>
                    <a:pt x="2682656" y="6532110"/>
                  </a:cubicBezTo>
                  <a:lnTo>
                    <a:pt x="2682946" y="6532255"/>
                  </a:lnTo>
                  <a:lnTo>
                    <a:pt x="2683236" y="6532400"/>
                  </a:lnTo>
                  <a:cubicBezTo>
                    <a:pt x="2787767" y="6581616"/>
                    <a:pt x="2901734" y="6626187"/>
                    <a:pt x="3021944" y="6664805"/>
                  </a:cubicBezTo>
                  <a:cubicBezTo>
                    <a:pt x="3132572" y="6700374"/>
                    <a:pt x="3251620" y="6731298"/>
                    <a:pt x="3375605" y="6756415"/>
                  </a:cubicBezTo>
                  <a:cubicBezTo>
                    <a:pt x="3432661" y="6767738"/>
                    <a:pt x="3493201" y="6777901"/>
                    <a:pt x="3555048" y="6786612"/>
                  </a:cubicBezTo>
                  <a:cubicBezTo>
                    <a:pt x="3613121" y="6794742"/>
                    <a:pt x="3673807" y="6801566"/>
                    <a:pt x="3735218" y="6807083"/>
                  </a:cubicBezTo>
                  <a:cubicBezTo>
                    <a:pt x="3852670" y="6817826"/>
                    <a:pt x="3974622" y="6823052"/>
                    <a:pt x="4108188" y="6823343"/>
                  </a:cubicBezTo>
                  <a:lnTo>
                    <a:pt x="4126917" y="6823343"/>
                  </a:lnTo>
                  <a:cubicBezTo>
                    <a:pt x="4135192" y="6823488"/>
                    <a:pt x="4143322" y="6823488"/>
                    <a:pt x="4151597" y="6823488"/>
                  </a:cubicBezTo>
                  <a:cubicBezTo>
                    <a:pt x="4171487" y="6823488"/>
                    <a:pt x="4186296" y="6823343"/>
                    <a:pt x="4199652" y="6822763"/>
                  </a:cubicBezTo>
                  <a:lnTo>
                    <a:pt x="4200088" y="6822763"/>
                  </a:lnTo>
                  <a:lnTo>
                    <a:pt x="4200523" y="6822763"/>
                  </a:lnTo>
                  <a:lnTo>
                    <a:pt x="4245675" y="6821601"/>
                  </a:lnTo>
                  <a:lnTo>
                    <a:pt x="4291117" y="6819277"/>
                  </a:lnTo>
                  <a:cubicBezTo>
                    <a:pt x="4342801" y="6816955"/>
                    <a:pt x="4397825" y="6812164"/>
                    <a:pt x="4469108" y="6803743"/>
                  </a:cubicBezTo>
                  <a:cubicBezTo>
                    <a:pt x="4700672" y="6775433"/>
                    <a:pt x="4932236" y="6712860"/>
                    <a:pt x="5157267" y="6617766"/>
                  </a:cubicBezTo>
                  <a:cubicBezTo>
                    <a:pt x="5260490" y="6574648"/>
                    <a:pt x="5367344" y="6521656"/>
                    <a:pt x="5484069" y="6455744"/>
                  </a:cubicBezTo>
                  <a:cubicBezTo>
                    <a:pt x="5584535" y="6399414"/>
                    <a:pt x="5688194" y="6334663"/>
                    <a:pt x="5801144" y="6257717"/>
                  </a:cubicBezTo>
                  <a:cubicBezTo>
                    <a:pt x="5894061" y="6194419"/>
                    <a:pt x="5992638" y="6122844"/>
                    <a:pt x="6111106" y="6032542"/>
                  </a:cubicBezTo>
                  <a:cubicBezTo>
                    <a:pt x="6163081" y="5993052"/>
                    <a:pt x="6215491" y="5951676"/>
                    <a:pt x="6264127" y="5913203"/>
                  </a:cubicBezTo>
                  <a:lnTo>
                    <a:pt x="6394458" y="5808939"/>
                  </a:lnTo>
                  <a:lnTo>
                    <a:pt x="6394458" y="6858000"/>
                  </a:lnTo>
                  <a:lnTo>
                    <a:pt x="2234128" y="6858000"/>
                  </a:lnTo>
                  <a:lnTo>
                    <a:pt x="2151583" y="6802146"/>
                  </a:lnTo>
                  <a:cubicBezTo>
                    <a:pt x="1509012" y="6424386"/>
                    <a:pt x="970245" y="5884748"/>
                    <a:pt x="593791" y="5241450"/>
                  </a:cubicBezTo>
                  <a:cubicBezTo>
                    <a:pt x="205286" y="4577683"/>
                    <a:pt x="0" y="3818240"/>
                    <a:pt x="0" y="3044861"/>
                  </a:cubicBezTo>
                  <a:cubicBezTo>
                    <a:pt x="0" y="2457023"/>
                    <a:pt x="115129" y="1886606"/>
                    <a:pt x="342337" y="1349581"/>
                  </a:cubicBezTo>
                  <a:cubicBezTo>
                    <a:pt x="534284" y="895692"/>
                    <a:pt x="798705" y="482372"/>
                    <a:pt x="1129762" y="11818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1905757E-C772-4187-BD34-A12DC33F3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266" y="0"/>
              <a:ext cx="6419426" cy="6858000"/>
            </a:xfrm>
            <a:custGeom>
              <a:avLst/>
              <a:gdLst>
                <a:gd name="connsiteX0" fmla="*/ 6419426 w 6419426"/>
                <a:gd name="connsiteY0" fmla="*/ 6276207 h 6858000"/>
                <a:gd name="connsiteX1" fmla="*/ 6419426 w 6419426"/>
                <a:gd name="connsiteY1" fmla="*/ 6858000 h 6858000"/>
                <a:gd name="connsiteX2" fmla="*/ 5377226 w 6419426"/>
                <a:gd name="connsiteY2" fmla="*/ 6858000 h 6858000"/>
                <a:gd name="connsiteX3" fmla="*/ 5526079 w 6419426"/>
                <a:gd name="connsiteY3" fmla="*/ 6799309 h 6858000"/>
                <a:gd name="connsiteX4" fmla="*/ 6372097 w 6419426"/>
                <a:gd name="connsiteY4" fmla="*/ 6313400 h 6858000"/>
                <a:gd name="connsiteX5" fmla="*/ 0 w 6419426"/>
                <a:gd name="connsiteY5" fmla="*/ 3944218 h 6858000"/>
                <a:gd name="connsiteX6" fmla="*/ 31811 w 6419426"/>
                <a:gd name="connsiteY6" fmla="*/ 4082046 h 6858000"/>
                <a:gd name="connsiteX7" fmla="*/ 2375871 w 6419426"/>
                <a:gd name="connsiteY7" fmla="*/ 6799309 h 6858000"/>
                <a:gd name="connsiteX8" fmla="*/ 2524724 w 6419426"/>
                <a:gd name="connsiteY8" fmla="*/ 6858000 h 6858000"/>
                <a:gd name="connsiteX9" fmla="*/ 0 w 6419426"/>
                <a:gd name="connsiteY9" fmla="*/ 6858000 h 6858000"/>
                <a:gd name="connsiteX10" fmla="*/ 0 w 6419426"/>
                <a:gd name="connsiteY10" fmla="*/ 0 h 6858000"/>
                <a:gd name="connsiteX11" fmla="*/ 1320019 w 6419426"/>
                <a:gd name="connsiteY11" fmla="*/ 0 h 6858000"/>
                <a:gd name="connsiteX12" fmla="*/ 1089625 w 6419426"/>
                <a:gd name="connsiteY12" fmla="*/ 209396 h 6858000"/>
                <a:gd name="connsiteX13" fmla="*/ 31811 w 6419426"/>
                <a:gd name="connsiteY13" fmla="*/ 2059448 h 6858000"/>
                <a:gd name="connsiteX14" fmla="*/ 0 w 6419426"/>
                <a:gd name="connsiteY14" fmla="*/ 21972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9426" h="6858000">
                  <a:moveTo>
                    <a:pt x="6419426" y="6276207"/>
                  </a:moveTo>
                  <a:lnTo>
                    <a:pt x="6419426" y="6858000"/>
                  </a:lnTo>
                  <a:lnTo>
                    <a:pt x="5377226" y="6858000"/>
                  </a:lnTo>
                  <a:lnTo>
                    <a:pt x="5526079" y="6799309"/>
                  </a:lnTo>
                  <a:cubicBezTo>
                    <a:pt x="5828657" y="6671330"/>
                    <a:pt x="6112428" y="6507594"/>
                    <a:pt x="6372097" y="6313400"/>
                  </a:cubicBezTo>
                  <a:close/>
                  <a:moveTo>
                    <a:pt x="0" y="3944218"/>
                  </a:moveTo>
                  <a:lnTo>
                    <a:pt x="31811" y="4082046"/>
                  </a:lnTo>
                  <a:cubicBezTo>
                    <a:pt x="347839" y="5310348"/>
                    <a:pt x="1226077" y="6312987"/>
                    <a:pt x="2375871" y="6799309"/>
                  </a:cubicBezTo>
                  <a:lnTo>
                    <a:pt x="2524724" y="6858000"/>
                  </a:lnTo>
                  <a:lnTo>
                    <a:pt x="0" y="6858000"/>
                  </a:lnTo>
                  <a:close/>
                  <a:moveTo>
                    <a:pt x="0" y="0"/>
                  </a:moveTo>
                  <a:lnTo>
                    <a:pt x="1320019" y="0"/>
                  </a:lnTo>
                  <a:lnTo>
                    <a:pt x="1089625" y="209396"/>
                  </a:lnTo>
                  <a:cubicBezTo>
                    <a:pt x="586180" y="712841"/>
                    <a:pt x="214775" y="1348326"/>
                    <a:pt x="31811" y="2059448"/>
                  </a:cubicBezTo>
                  <a:lnTo>
                    <a:pt x="0" y="21972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ACE05A8-5442-49E7-9A6F-30B832E3186F}"/>
              </a:ext>
            </a:extLst>
          </p:cNvPr>
          <p:cNvSpPr>
            <a:spLocks noGrp="1"/>
          </p:cNvSpPr>
          <p:nvPr>
            <p:ph type="title"/>
          </p:nvPr>
        </p:nvSpPr>
        <p:spPr>
          <a:xfrm>
            <a:off x="804998" y="798445"/>
            <a:ext cx="4803636" cy="1311664"/>
          </a:xfrm>
        </p:spPr>
        <p:txBody>
          <a:bodyPr anchor="b">
            <a:normAutofit/>
          </a:bodyPr>
          <a:lstStyle/>
          <a:p>
            <a:r>
              <a:rPr lang="es-MX" sz="3600">
                <a:solidFill>
                  <a:schemeClr val="accent2">
                    <a:lumMod val="60000"/>
                    <a:lumOff val="40000"/>
                  </a:schemeClr>
                </a:solidFill>
                <a:cs typeface="Calibri Light"/>
              </a:rPr>
              <a:t>El Problema en Chile </a:t>
            </a:r>
          </a:p>
        </p:txBody>
      </p:sp>
      <p:sp>
        <p:nvSpPr>
          <p:cNvPr id="3" name="Content Placeholder 2">
            <a:extLst>
              <a:ext uri="{FF2B5EF4-FFF2-40B4-BE49-F238E27FC236}">
                <a16:creationId xmlns:a16="http://schemas.microsoft.com/office/drawing/2014/main" id="{6223C578-2317-4855-8CD0-440C9083684B}"/>
              </a:ext>
            </a:extLst>
          </p:cNvPr>
          <p:cNvSpPr>
            <a:spLocks noGrp="1"/>
          </p:cNvSpPr>
          <p:nvPr>
            <p:ph idx="1"/>
          </p:nvPr>
        </p:nvSpPr>
        <p:spPr>
          <a:xfrm>
            <a:off x="804672" y="2272143"/>
            <a:ext cx="4706803" cy="3788830"/>
          </a:xfrm>
        </p:spPr>
        <p:txBody>
          <a:bodyPr vert="horz" lIns="91440" tIns="45720" rIns="91440" bIns="45720" rtlCol="0" anchor="ctr">
            <a:normAutofit lnSpcReduction="10000"/>
          </a:bodyPr>
          <a:lstStyle/>
          <a:p>
            <a:pPr marL="0" indent="0">
              <a:buNone/>
            </a:pPr>
            <a:br>
              <a:rPr lang="en-US" sz="1800">
                <a:cs typeface="Calibri" panose="020F0502020204030204"/>
              </a:rPr>
            </a:br>
            <a:r>
              <a:rPr lang="en-US" sz="2400">
                <a:solidFill>
                  <a:schemeClr val="tx2"/>
                </a:solidFill>
                <a:cs typeface="Calibri" panose="020F0502020204030204"/>
              </a:rPr>
              <a:t>Defining natural disasters: Natural disasters are non-manmade events which negatively affect a community or populace. They cause widespread damage rather than only affecting single individuals and/or families, and include earthquakes, hurricanes, floods, etc. </a:t>
            </a:r>
          </a:p>
          <a:p>
            <a:pPr marL="0" indent="0">
              <a:buNone/>
            </a:pPr>
            <a:r>
              <a:rPr lang="en-US" sz="2400">
                <a:solidFill>
                  <a:schemeClr val="tx2"/>
                </a:solidFill>
                <a:cs typeface="Calibri" panose="020F0502020204030204"/>
              </a:rPr>
              <a:t>Specifically, Chile is heavily affected by natural disasters due to its vulnerable geographical location.</a:t>
            </a:r>
            <a:endParaRPr lang="en-US">
              <a:solidFill>
                <a:schemeClr val="tx2"/>
              </a:solidFill>
            </a:endParaRPr>
          </a:p>
        </p:txBody>
      </p:sp>
      <p:sp>
        <p:nvSpPr>
          <p:cNvPr id="5" name="TextBox 4">
            <a:extLst>
              <a:ext uri="{FF2B5EF4-FFF2-40B4-BE49-F238E27FC236}">
                <a16:creationId xmlns:a16="http://schemas.microsoft.com/office/drawing/2014/main" id="{A47E3395-51FB-4E50-A40F-065117CB0B1B}"/>
              </a:ext>
            </a:extLst>
          </p:cNvPr>
          <p:cNvSpPr txBox="1"/>
          <p:nvPr/>
        </p:nvSpPr>
        <p:spPr>
          <a:xfrm>
            <a:off x="10518074" y="66291"/>
            <a:ext cx="53539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solidFill>
                  <a:schemeClr val="bg1"/>
                </a:solidFill>
                <a:ea typeface="+mn-lt"/>
                <a:cs typeface="+mn-lt"/>
              </a:rPr>
              <a:t>(Guzman, 2019)</a:t>
            </a:r>
            <a:endParaRPr lang="en-US">
              <a:solidFill>
                <a:schemeClr val="bg1"/>
              </a:solidFill>
              <a:cs typeface="Calibri"/>
            </a:endParaRPr>
          </a:p>
        </p:txBody>
      </p:sp>
    </p:spTree>
    <p:extLst>
      <p:ext uri="{BB962C8B-B14F-4D97-AF65-F5344CB8AC3E}">
        <p14:creationId xmlns:p14="http://schemas.microsoft.com/office/powerpoint/2010/main" val="34106868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59E88681-6F08-4648-B45B-7E59404180F5}"/>
              </a:ext>
            </a:extLst>
          </p:cNvPr>
          <p:cNvSpPr>
            <a:spLocks noGrp="1"/>
          </p:cNvSpPr>
          <p:nvPr>
            <p:ph type="title"/>
          </p:nvPr>
        </p:nvSpPr>
        <p:spPr>
          <a:xfrm>
            <a:off x="4184542" y="486184"/>
            <a:ext cx="7363990" cy="1325563"/>
          </a:xfrm>
        </p:spPr>
        <p:txBody>
          <a:bodyPr>
            <a:normAutofit/>
          </a:bodyPr>
          <a:lstStyle/>
          <a:p>
            <a:r>
              <a:rPr lang="es-MX">
                <a:ea typeface="+mj-lt"/>
                <a:cs typeface="+mj-lt"/>
              </a:rPr>
              <a:t>¿</a:t>
            </a:r>
            <a:r>
              <a:rPr lang="en-US">
                <a:cs typeface="Calibri Light"/>
              </a:rPr>
              <a:t>Donde se </a:t>
            </a:r>
            <a:r>
              <a:rPr lang="en-US" err="1">
                <a:cs typeface="Calibri Light"/>
              </a:rPr>
              <a:t>pasa</a:t>
            </a:r>
            <a:r>
              <a:rPr lang="en-US">
                <a:cs typeface="Calibri Light"/>
              </a:rPr>
              <a:t>? </a:t>
            </a:r>
          </a:p>
        </p:txBody>
      </p:sp>
      <p:pic>
        <p:nvPicPr>
          <p:cNvPr id="6" name="Picture 6" descr="Map&#10;&#10;Description automatically generated">
            <a:extLst>
              <a:ext uri="{FF2B5EF4-FFF2-40B4-BE49-F238E27FC236}">
                <a16:creationId xmlns:a16="http://schemas.microsoft.com/office/drawing/2014/main" id="{3A31338E-C783-40D4-8ED6-E09E3961F1F5}"/>
              </a:ext>
            </a:extLst>
          </p:cNvPr>
          <p:cNvPicPr>
            <a:picLocks noChangeAspect="1"/>
          </p:cNvPicPr>
          <p:nvPr/>
        </p:nvPicPr>
        <p:blipFill rotWithShape="1">
          <a:blip r:embed="rId3"/>
          <a:srcRect r="1" b="1"/>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4" name="Picture 4" descr="Map&#10;&#10;Description automatically generated">
            <a:extLst>
              <a:ext uri="{FF2B5EF4-FFF2-40B4-BE49-F238E27FC236}">
                <a16:creationId xmlns:a16="http://schemas.microsoft.com/office/drawing/2014/main" id="{3BCC40DE-284B-4C87-9D31-E75CD374FD78}"/>
              </a:ext>
            </a:extLst>
          </p:cNvPr>
          <p:cNvPicPr>
            <a:picLocks noChangeAspect="1"/>
          </p:cNvPicPr>
          <p:nvPr/>
        </p:nvPicPr>
        <p:blipFill rotWithShape="1">
          <a:blip r:embed="rId4"/>
          <a:srcRect r="1506" b="6"/>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Content Placeholder 2">
            <a:extLst>
              <a:ext uri="{FF2B5EF4-FFF2-40B4-BE49-F238E27FC236}">
                <a16:creationId xmlns:a16="http://schemas.microsoft.com/office/drawing/2014/main" id="{9EF636D6-BBA7-4E93-A6A7-CF1733EF3D19}"/>
              </a:ext>
            </a:extLst>
          </p:cNvPr>
          <p:cNvSpPr>
            <a:spLocks noGrp="1"/>
          </p:cNvSpPr>
          <p:nvPr>
            <p:ph idx="1"/>
          </p:nvPr>
        </p:nvSpPr>
        <p:spPr>
          <a:xfrm>
            <a:off x="4184542" y="1946684"/>
            <a:ext cx="7363990" cy="4351338"/>
          </a:xfrm>
        </p:spPr>
        <p:txBody>
          <a:bodyPr vert="horz" lIns="91440" tIns="45720" rIns="91440" bIns="45720" rtlCol="0" anchor="t">
            <a:normAutofit/>
          </a:bodyPr>
          <a:lstStyle/>
          <a:p>
            <a:r>
              <a:rPr lang="en-US">
                <a:cs typeface="Calibri"/>
              </a:rPr>
              <a:t>Chile has one of the longest coastlines in the world. Estimating to about 6500km long. </a:t>
            </a:r>
          </a:p>
          <a:p>
            <a:r>
              <a:rPr lang="en-US">
                <a:cs typeface="Calibri"/>
              </a:rPr>
              <a:t>Chile lies along the edge of two tectonic plates. </a:t>
            </a:r>
            <a:r>
              <a:rPr lang="en-US">
                <a:ea typeface="+mn-lt"/>
                <a:cs typeface="+mn-lt"/>
              </a:rPr>
              <a:t>The northern 2/3 of Chile is located on </a:t>
            </a:r>
            <a:r>
              <a:rPr lang="en-US">
                <a:solidFill>
                  <a:schemeClr val="accent1">
                    <a:lumMod val="20000"/>
                    <a:lumOff val="80000"/>
                  </a:schemeClr>
                </a:solidFill>
                <a:ea typeface="+mn-lt"/>
                <a:cs typeface="+mn-lt"/>
              </a:rPr>
              <a:t>The Nazca Plate</a:t>
            </a:r>
            <a:r>
              <a:rPr lang="en-US">
                <a:ea typeface="+mn-lt"/>
                <a:cs typeface="+mn-lt"/>
              </a:rPr>
              <a:t>, an oceanic tectonic plate that shares a </a:t>
            </a:r>
            <a:r>
              <a:rPr lang="en-US">
                <a:solidFill>
                  <a:schemeClr val="accent2"/>
                </a:solidFill>
                <a:ea typeface="+mn-lt"/>
                <a:cs typeface="+mn-lt"/>
              </a:rPr>
              <a:t>subduction</a:t>
            </a:r>
            <a:r>
              <a:rPr lang="en-US">
                <a:ea typeface="+mn-lt"/>
                <a:cs typeface="+mn-lt"/>
              </a:rPr>
              <a:t> line with </a:t>
            </a:r>
            <a:r>
              <a:rPr lang="en-US">
                <a:solidFill>
                  <a:schemeClr val="accent4">
                    <a:lumMod val="60000"/>
                    <a:lumOff val="40000"/>
                  </a:schemeClr>
                </a:solidFill>
                <a:ea typeface="+mn-lt"/>
                <a:cs typeface="+mn-lt"/>
              </a:rPr>
              <a:t>the South American Plate</a:t>
            </a:r>
            <a:r>
              <a:rPr lang="en-US">
                <a:ea typeface="+mn-lt"/>
                <a:cs typeface="+mn-lt"/>
              </a:rPr>
              <a:t>, creating a geologically active location.</a:t>
            </a:r>
            <a:endParaRPr lang="en-US">
              <a:cs typeface="Calibri"/>
            </a:endParaRPr>
          </a:p>
          <a:p>
            <a:pPr marL="0" indent="0">
              <a:buNone/>
            </a:pPr>
            <a:endParaRPr lang="en-US">
              <a:cs typeface="Calibri"/>
            </a:endParaRPr>
          </a:p>
          <a:p>
            <a:endParaRPr lang="en-US">
              <a:cs typeface="Calibri"/>
            </a:endParaRPr>
          </a:p>
          <a:p>
            <a:endParaRPr lang="en-US">
              <a:ea typeface="+mn-lt"/>
              <a:cs typeface="+mn-lt"/>
            </a:endParaRPr>
          </a:p>
          <a:p>
            <a:endParaRPr lang="en-US">
              <a:ea typeface="+mn-lt"/>
              <a:cs typeface="+mn-lt"/>
            </a:endParaRPr>
          </a:p>
          <a:p>
            <a:endParaRPr lang="en-US">
              <a:cs typeface="Calibri"/>
            </a:endParaRPr>
          </a:p>
          <a:p>
            <a:endParaRPr lang="en-US">
              <a:cs typeface="Calibri"/>
            </a:endParaRPr>
          </a:p>
        </p:txBody>
      </p:sp>
      <p:sp>
        <p:nvSpPr>
          <p:cNvPr id="7" name="TextBox 6">
            <a:extLst>
              <a:ext uri="{FF2B5EF4-FFF2-40B4-BE49-F238E27FC236}">
                <a16:creationId xmlns:a16="http://schemas.microsoft.com/office/drawing/2014/main" id="{58C05FF0-15BF-40DB-8E14-E2F10A50D3E7}"/>
              </a:ext>
            </a:extLst>
          </p:cNvPr>
          <p:cNvSpPr txBox="1"/>
          <p:nvPr/>
        </p:nvSpPr>
        <p:spPr>
          <a:xfrm>
            <a:off x="2466256" y="630840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(Messer, 2014)</a:t>
            </a:r>
            <a:endParaRPr lang="en-US" sz="1400">
              <a:solidFill>
                <a:schemeClr val="bg1"/>
              </a:solidFill>
              <a:cs typeface="Calibri"/>
            </a:endParaRPr>
          </a:p>
        </p:txBody>
      </p:sp>
      <p:sp>
        <p:nvSpPr>
          <p:cNvPr id="9" name="TextBox 8">
            <a:extLst>
              <a:ext uri="{FF2B5EF4-FFF2-40B4-BE49-F238E27FC236}">
                <a16:creationId xmlns:a16="http://schemas.microsoft.com/office/drawing/2014/main" id="{366C7DFD-0994-4924-A3B7-5DB3BB2CDCDC}"/>
              </a:ext>
            </a:extLst>
          </p:cNvPr>
          <p:cNvSpPr txBox="1"/>
          <p:nvPr/>
        </p:nvSpPr>
        <p:spPr>
          <a:xfrm>
            <a:off x="578696" y="306755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(Chile - Traveler View, Unknown)</a:t>
            </a:r>
            <a:endParaRPr lang="en-US" sz="1400">
              <a:solidFill>
                <a:schemeClr val="bg1"/>
              </a:solidFill>
              <a:cs typeface="Calibri"/>
            </a:endParaRPr>
          </a:p>
        </p:txBody>
      </p:sp>
      <p:pic>
        <p:nvPicPr>
          <p:cNvPr id="5" name="Graphic 7" descr="Map with pin outline">
            <a:extLst>
              <a:ext uri="{FF2B5EF4-FFF2-40B4-BE49-F238E27FC236}">
                <a16:creationId xmlns:a16="http://schemas.microsoft.com/office/drawing/2014/main" id="{742F4AD9-969A-4BA0-A963-01F658CF8E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46224" y="5128648"/>
            <a:ext cx="1740975" cy="1585992"/>
          </a:xfrm>
          <a:prstGeom prst="rect">
            <a:avLst/>
          </a:prstGeom>
        </p:spPr>
      </p:pic>
    </p:spTree>
    <p:extLst>
      <p:ext uri="{BB962C8B-B14F-4D97-AF65-F5344CB8AC3E}">
        <p14:creationId xmlns:p14="http://schemas.microsoft.com/office/powerpoint/2010/main" val="15700722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erson standing in front of a building&#10;&#10;Description automatically generated">
            <a:extLst>
              <a:ext uri="{FF2B5EF4-FFF2-40B4-BE49-F238E27FC236}">
                <a16:creationId xmlns:a16="http://schemas.microsoft.com/office/drawing/2014/main" id="{4FC51AD8-8C97-4C05-B371-C76C646AA50A}"/>
              </a:ext>
            </a:extLst>
          </p:cNvPr>
          <p:cNvPicPr>
            <a:picLocks noChangeAspect="1"/>
          </p:cNvPicPr>
          <p:nvPr/>
        </p:nvPicPr>
        <p:blipFill rotWithShape="1">
          <a:blip r:embed="rId3">
            <a:alphaModFix amt="50000"/>
          </a:blip>
          <a:srcRect t="3634" b="12097"/>
          <a:stretch/>
        </p:blipFill>
        <p:spPr>
          <a:xfrm>
            <a:off x="20" y="1"/>
            <a:ext cx="12191980" cy="6857999"/>
          </a:xfrm>
          <a:prstGeom prst="rect">
            <a:avLst/>
          </a:prstGeom>
        </p:spPr>
      </p:pic>
      <p:sp>
        <p:nvSpPr>
          <p:cNvPr id="2" name="Title 1">
            <a:extLst>
              <a:ext uri="{FF2B5EF4-FFF2-40B4-BE49-F238E27FC236}">
                <a16:creationId xmlns:a16="http://schemas.microsoft.com/office/drawing/2014/main" id="{EC869163-19C6-41AB-978A-0E0169B52640}"/>
              </a:ext>
            </a:extLst>
          </p:cNvPr>
          <p:cNvSpPr>
            <a:spLocks noGrp="1"/>
          </p:cNvSpPr>
          <p:nvPr>
            <p:ph type="ctrTitle"/>
          </p:nvPr>
        </p:nvSpPr>
        <p:spPr>
          <a:xfrm>
            <a:off x="1524000" y="1122362"/>
            <a:ext cx="9144000" cy="2900518"/>
          </a:xfrm>
        </p:spPr>
        <p:txBody>
          <a:bodyPr vert="horz" lIns="91440" tIns="45720" rIns="91440" bIns="45720" rtlCol="0">
            <a:normAutofit/>
          </a:bodyPr>
          <a:lstStyle/>
          <a:p>
            <a:r>
              <a:rPr lang="en-US">
                <a:solidFill>
                  <a:srgbClr val="FFFFFF"/>
                </a:solidFill>
                <a:latin typeface="Bookman Old Style"/>
              </a:rPr>
              <a:t>Terremotos</a:t>
            </a:r>
            <a:br>
              <a:rPr lang="en-US">
                <a:solidFill>
                  <a:srgbClr val="FFFFFF"/>
                </a:solidFill>
                <a:latin typeface="Bookman Old Style"/>
              </a:rPr>
            </a:br>
            <a:r>
              <a:rPr lang="en-US">
                <a:solidFill>
                  <a:srgbClr val="FFFFFF"/>
                </a:solidFill>
                <a:latin typeface="Bookman Old Style"/>
              </a:rPr>
              <a:t>(Earthquakes)</a:t>
            </a:r>
          </a:p>
        </p:txBody>
      </p:sp>
      <p:sp>
        <p:nvSpPr>
          <p:cNvPr id="4" name="TextBox 3">
            <a:extLst>
              <a:ext uri="{FF2B5EF4-FFF2-40B4-BE49-F238E27FC236}">
                <a16:creationId xmlns:a16="http://schemas.microsoft.com/office/drawing/2014/main" id="{1A2B098A-FB39-475F-8A80-7B150CDB8240}"/>
              </a:ext>
            </a:extLst>
          </p:cNvPr>
          <p:cNvSpPr txBox="1"/>
          <p:nvPr/>
        </p:nvSpPr>
        <p:spPr>
          <a:xfrm>
            <a:off x="-4838" y="64903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(Fredes, 2010)</a:t>
            </a:r>
          </a:p>
        </p:txBody>
      </p:sp>
    </p:spTree>
    <p:extLst>
      <p:ext uri="{BB962C8B-B14F-4D97-AF65-F5344CB8AC3E}">
        <p14:creationId xmlns:p14="http://schemas.microsoft.com/office/powerpoint/2010/main" val="26042232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93574A-4537-4C97-BBD1-ED1E668D4C15}"/>
              </a:ext>
            </a:extLst>
          </p:cNvPr>
          <p:cNvSpPr>
            <a:spLocks noGrp="1"/>
          </p:cNvSpPr>
          <p:nvPr>
            <p:ph type="title"/>
          </p:nvPr>
        </p:nvSpPr>
        <p:spPr>
          <a:xfrm>
            <a:off x="572493" y="238539"/>
            <a:ext cx="11018520" cy="1434415"/>
          </a:xfrm>
        </p:spPr>
        <p:txBody>
          <a:bodyPr anchor="b">
            <a:normAutofit/>
          </a:bodyPr>
          <a:lstStyle/>
          <a:p>
            <a:r>
              <a:rPr lang="en-US" sz="5400">
                <a:latin typeface="+mn-lt"/>
                <a:ea typeface="+mn-lt"/>
                <a:cs typeface="Calibri Light"/>
              </a:rPr>
              <a:t>Terrmotos en Chile </a:t>
            </a:r>
            <a:endParaRPr lang="en-US" sz="5400">
              <a:latin typeface="+mn-lt"/>
              <a:ea typeface="+mn-lt"/>
            </a:endParaRP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C9FAE6-7F71-41EA-B2A4-F9D49639EDFB}"/>
              </a:ext>
            </a:extLst>
          </p:cNvPr>
          <p:cNvSpPr>
            <a:spLocks noGrp="1"/>
          </p:cNvSpPr>
          <p:nvPr>
            <p:ph idx="1"/>
          </p:nvPr>
        </p:nvSpPr>
        <p:spPr>
          <a:xfrm>
            <a:off x="572493" y="2071316"/>
            <a:ext cx="6598534" cy="4119172"/>
          </a:xfrm>
        </p:spPr>
        <p:txBody>
          <a:bodyPr vert="horz" lIns="91440" tIns="45720" rIns="91440" bIns="45720" rtlCol="0" anchor="t">
            <a:normAutofit/>
          </a:bodyPr>
          <a:lstStyle/>
          <a:p>
            <a:r>
              <a:rPr lang="en-US" sz="2200">
                <a:ea typeface="+mn-lt"/>
                <a:cs typeface="+mn-lt"/>
              </a:rPr>
              <a:t>Chile has frequent earthquakes each year, some much bigger than others. Average "Chileanexperiences" what are called "tremors," or small earthquake shakes. Most of these small earthquakes are so tiny that most people don’t even notice them.</a:t>
            </a:r>
          </a:p>
          <a:p>
            <a:r>
              <a:rPr lang="en-US" sz="2200">
                <a:ea typeface="+mn-lt"/>
                <a:cs typeface="+mn-lt"/>
              </a:rPr>
              <a:t>The most recent 6.4 magnitude earthquake occurred on Tuesday (January 18th at 6:46pm) in the City of Mendoza, Argentina that managed to reach out ~400km into parts of Chile (at ~5.0 Magnitude).</a:t>
            </a:r>
          </a:p>
          <a:p>
            <a:r>
              <a:rPr lang="en-US" sz="2200">
                <a:cs typeface="Calibri" panose="020F0502020204030204"/>
              </a:rPr>
              <a:t>Earthquakes often lead to tsunami's, volcano eruptions, and floods</a:t>
            </a:r>
            <a:endParaRPr lang="en-US" sz="2200"/>
          </a:p>
          <a:p>
            <a:endParaRPr lang="en-US" sz="2200">
              <a:ea typeface="+mn-lt"/>
              <a:cs typeface="+mn-lt"/>
            </a:endParaRPr>
          </a:p>
        </p:txBody>
      </p:sp>
      <p:pic>
        <p:nvPicPr>
          <p:cNvPr id="5" name="Picture 14" descr="A group of people in a city&#10;&#10;Description automatically generated">
            <a:extLst>
              <a:ext uri="{FF2B5EF4-FFF2-40B4-BE49-F238E27FC236}">
                <a16:creationId xmlns:a16="http://schemas.microsoft.com/office/drawing/2014/main" id="{E50B4228-54FC-4928-A9A2-5C1B2FDAA87D}"/>
              </a:ext>
            </a:extLst>
          </p:cNvPr>
          <p:cNvPicPr>
            <a:picLocks noChangeAspect="1"/>
          </p:cNvPicPr>
          <p:nvPr/>
        </p:nvPicPr>
        <p:blipFill rotWithShape="1">
          <a:blip r:embed="rId3"/>
          <a:srcRect l="-554" t="-533" r="25030" b="-121"/>
          <a:stretch/>
        </p:blipFill>
        <p:spPr>
          <a:xfrm>
            <a:off x="7244337" y="2345293"/>
            <a:ext cx="4748065" cy="3332551"/>
          </a:xfrm>
          <a:prstGeom prst="rect">
            <a:avLst/>
          </a:prstGeom>
        </p:spPr>
      </p:pic>
      <p:sp>
        <p:nvSpPr>
          <p:cNvPr id="15" name="TextBox 14">
            <a:extLst>
              <a:ext uri="{FF2B5EF4-FFF2-40B4-BE49-F238E27FC236}">
                <a16:creationId xmlns:a16="http://schemas.microsoft.com/office/drawing/2014/main" id="{F305F435-872B-4CB3-AC49-AB75060D8407}"/>
              </a:ext>
            </a:extLst>
          </p:cNvPr>
          <p:cNvSpPr txBox="1"/>
          <p:nvPr/>
        </p:nvSpPr>
        <p:spPr>
          <a:xfrm>
            <a:off x="10489721" y="235213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(Pizzaro, 2015)</a:t>
            </a:r>
          </a:p>
        </p:txBody>
      </p:sp>
    </p:spTree>
    <p:extLst>
      <p:ext uri="{BB962C8B-B14F-4D97-AF65-F5344CB8AC3E}">
        <p14:creationId xmlns:p14="http://schemas.microsoft.com/office/powerpoint/2010/main" val="19344491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rainbow in the sky&#10;&#10;Description automatically generated">
            <a:extLst>
              <a:ext uri="{FF2B5EF4-FFF2-40B4-BE49-F238E27FC236}">
                <a16:creationId xmlns:a16="http://schemas.microsoft.com/office/drawing/2014/main" id="{394C539A-FA5E-4D12-8C9B-7D823E73FCF4}"/>
              </a:ext>
            </a:extLst>
          </p:cNvPr>
          <p:cNvPicPr>
            <a:picLocks noChangeAspect="1"/>
          </p:cNvPicPr>
          <p:nvPr/>
        </p:nvPicPr>
        <p:blipFill rotWithShape="1">
          <a:blip r:embed="rId3">
            <a:alphaModFix amt="50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EC869163-19C6-41AB-978A-0E0169B52640}"/>
              </a:ext>
            </a:extLst>
          </p:cNvPr>
          <p:cNvSpPr>
            <a:spLocks noGrp="1"/>
          </p:cNvSpPr>
          <p:nvPr>
            <p:ph type="ctrTitle"/>
          </p:nvPr>
        </p:nvSpPr>
        <p:spPr>
          <a:xfrm>
            <a:off x="1524000" y="1122362"/>
            <a:ext cx="9144000" cy="2900518"/>
          </a:xfrm>
        </p:spPr>
        <p:txBody>
          <a:bodyPr vert="horz" lIns="91440" tIns="45720" rIns="91440" bIns="45720" rtlCol="0">
            <a:normAutofit/>
          </a:bodyPr>
          <a:lstStyle/>
          <a:p>
            <a:endParaRPr lang="en-US">
              <a:solidFill>
                <a:srgbClr val="FFFFFF"/>
              </a:solidFill>
            </a:endParaRPr>
          </a:p>
          <a:p>
            <a:r>
              <a:rPr lang="en-US">
                <a:solidFill>
                  <a:srgbClr val="FFFFFF"/>
                </a:solidFill>
                <a:latin typeface="Bookman Old Style"/>
                <a:ea typeface="+mj-lt"/>
                <a:cs typeface="+mj-lt"/>
              </a:rPr>
              <a:t>Erupciones Volcánicas</a:t>
            </a:r>
            <a:br>
              <a:rPr lang="en-US">
                <a:solidFill>
                  <a:srgbClr val="FFFFFF"/>
                </a:solidFill>
                <a:latin typeface="Bookman Old Style"/>
                <a:ea typeface="+mj-lt"/>
                <a:cs typeface="+mj-lt"/>
              </a:rPr>
            </a:br>
            <a:r>
              <a:rPr lang="en-US">
                <a:solidFill>
                  <a:srgbClr val="FFFFFF"/>
                </a:solidFill>
                <a:latin typeface="Bookman Old Style"/>
                <a:ea typeface="+mj-lt"/>
                <a:cs typeface="+mj-lt"/>
              </a:rPr>
              <a:t>(Volcanic Eruptions)</a:t>
            </a:r>
          </a:p>
        </p:txBody>
      </p:sp>
      <p:sp>
        <p:nvSpPr>
          <p:cNvPr id="4" name="TextBox 3">
            <a:extLst>
              <a:ext uri="{FF2B5EF4-FFF2-40B4-BE49-F238E27FC236}">
                <a16:creationId xmlns:a16="http://schemas.microsoft.com/office/drawing/2014/main" id="{D18F4E77-ADFC-42AC-9735-10B180BC5D6E}"/>
              </a:ext>
            </a:extLst>
          </p:cNvPr>
          <p:cNvSpPr txBox="1"/>
          <p:nvPr/>
        </p:nvSpPr>
        <p:spPr>
          <a:xfrm>
            <a:off x="109268" y="63777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(Diego, Unknown)</a:t>
            </a:r>
          </a:p>
        </p:txBody>
      </p:sp>
    </p:spTree>
    <p:extLst>
      <p:ext uri="{BB962C8B-B14F-4D97-AF65-F5344CB8AC3E}">
        <p14:creationId xmlns:p14="http://schemas.microsoft.com/office/powerpoint/2010/main" val="34416463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574A-4537-4C97-BBD1-ED1E668D4C15}"/>
              </a:ext>
            </a:extLst>
          </p:cNvPr>
          <p:cNvSpPr>
            <a:spLocks noGrp="1"/>
          </p:cNvSpPr>
          <p:nvPr>
            <p:ph type="title"/>
          </p:nvPr>
        </p:nvSpPr>
        <p:spPr>
          <a:xfrm>
            <a:off x="400802" y="3833060"/>
            <a:ext cx="3441281" cy="2452687"/>
          </a:xfrm>
        </p:spPr>
        <p:txBody>
          <a:bodyPr anchor="ctr">
            <a:normAutofit/>
          </a:bodyPr>
          <a:lstStyle/>
          <a:p>
            <a:r>
              <a:rPr lang="en-US" sz="2800" err="1">
                <a:solidFill>
                  <a:schemeClr val="accent2">
                    <a:lumMod val="60000"/>
                    <a:lumOff val="40000"/>
                  </a:schemeClr>
                </a:solidFill>
                <a:latin typeface="+mn-lt"/>
                <a:ea typeface="+mn-lt"/>
                <a:cs typeface="Calibri Light"/>
              </a:rPr>
              <a:t>Erupciones</a:t>
            </a:r>
            <a:r>
              <a:rPr lang="en-US" sz="2800">
                <a:solidFill>
                  <a:schemeClr val="accent2">
                    <a:lumMod val="60000"/>
                    <a:lumOff val="40000"/>
                  </a:schemeClr>
                </a:solidFill>
                <a:latin typeface="+mn-lt"/>
                <a:ea typeface="+mn-lt"/>
                <a:cs typeface="Calibri Light"/>
              </a:rPr>
              <a:t> </a:t>
            </a:r>
            <a:r>
              <a:rPr lang="en-US" sz="2800" err="1">
                <a:solidFill>
                  <a:schemeClr val="accent2">
                    <a:lumMod val="60000"/>
                    <a:lumOff val="40000"/>
                  </a:schemeClr>
                </a:solidFill>
                <a:latin typeface="+mn-lt"/>
                <a:ea typeface="+mn-lt"/>
                <a:cs typeface="Calibri Light"/>
              </a:rPr>
              <a:t>Volcánicas</a:t>
            </a:r>
            <a:r>
              <a:rPr lang="en-US" sz="2800">
                <a:solidFill>
                  <a:schemeClr val="accent2">
                    <a:lumMod val="60000"/>
                    <a:lumOff val="40000"/>
                  </a:schemeClr>
                </a:solidFill>
                <a:latin typeface="+mn-lt"/>
                <a:ea typeface="+mn-lt"/>
                <a:cs typeface="Calibri Light"/>
              </a:rPr>
              <a:t> en Chile</a:t>
            </a:r>
            <a:endParaRPr lang="en-US" sz="2800">
              <a:solidFill>
                <a:schemeClr val="accent2">
                  <a:lumMod val="60000"/>
                  <a:lumOff val="40000"/>
                </a:schemeClr>
              </a:solidFill>
              <a:latin typeface="+mn-lt"/>
              <a:ea typeface="+mn-lt"/>
              <a:cs typeface="Calibri"/>
            </a:endParaRPr>
          </a:p>
        </p:txBody>
      </p:sp>
      <p:pic>
        <p:nvPicPr>
          <p:cNvPr id="4" name="Picture 4" descr="A body of water with a mountain in the background&#10;&#10;Description automatically generated">
            <a:extLst>
              <a:ext uri="{FF2B5EF4-FFF2-40B4-BE49-F238E27FC236}">
                <a16:creationId xmlns:a16="http://schemas.microsoft.com/office/drawing/2014/main" id="{44373CA7-4B08-4463-9380-824721F0B77C}"/>
              </a:ext>
            </a:extLst>
          </p:cNvPr>
          <p:cNvPicPr>
            <a:picLocks noChangeAspect="1"/>
          </p:cNvPicPr>
          <p:nvPr/>
        </p:nvPicPr>
        <p:blipFill rotWithShape="1">
          <a:blip r:embed="rId3"/>
          <a:srcRect t="19411" b="1651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4C9FAE6-7F71-41EA-B2A4-F9D49639EDFB}"/>
              </a:ext>
            </a:extLst>
          </p:cNvPr>
          <p:cNvSpPr>
            <a:spLocks noGrp="1"/>
          </p:cNvSpPr>
          <p:nvPr>
            <p:ph idx="1"/>
          </p:nvPr>
        </p:nvSpPr>
        <p:spPr>
          <a:xfrm>
            <a:off x="3844265" y="3716068"/>
            <a:ext cx="8338200" cy="2932478"/>
          </a:xfrm>
        </p:spPr>
        <p:txBody>
          <a:bodyPr vert="horz" lIns="91440" tIns="45720" rIns="91440" bIns="45720" rtlCol="0" anchor="ctr">
            <a:normAutofit/>
          </a:bodyPr>
          <a:lstStyle/>
          <a:p>
            <a:r>
              <a:rPr lang="en-US" sz="2000">
                <a:ea typeface="+mn-lt"/>
                <a:cs typeface="+mn-lt"/>
              </a:rPr>
              <a:t>Chile lists as the nation with the absolute greatest number of Volcanoes in all the Americas. </a:t>
            </a:r>
            <a:endParaRPr lang="en-US">
              <a:ea typeface="+mn-lt"/>
              <a:cs typeface="+mn-lt"/>
            </a:endParaRPr>
          </a:p>
          <a:p>
            <a:r>
              <a:rPr lang="en-US" sz="2000">
                <a:ea typeface="+mn-lt"/>
                <a:cs typeface="+mn-lt"/>
              </a:rPr>
              <a:t>Among these volcanos, there is even the tallest active volcano in the entire world</a:t>
            </a:r>
            <a:r>
              <a:rPr lang="en-US" sz="2000" i="1">
                <a:ea typeface="+mn-lt"/>
                <a:cs typeface="+mn-lt"/>
              </a:rPr>
              <a:t>, </a:t>
            </a:r>
            <a:r>
              <a:rPr lang="en-US" sz="2000">
                <a:ea typeface="+mn-lt"/>
                <a:cs typeface="+mn-lt"/>
              </a:rPr>
              <a:t>the </a:t>
            </a:r>
            <a:r>
              <a:rPr lang="en-US" sz="2000" i="1">
                <a:ea typeface="+mn-lt"/>
                <a:cs typeface="+mn-lt"/>
              </a:rPr>
              <a:t>Nevado Ojos del Sado.</a:t>
            </a:r>
          </a:p>
          <a:p>
            <a:r>
              <a:rPr lang="en-US" sz="2000">
                <a:ea typeface="+mn-lt"/>
                <a:cs typeface="+mn-lt"/>
              </a:rPr>
              <a:t>One example of a recent volcanic disaster in Chile is the Villarrica volcano eruption in 2015.</a:t>
            </a:r>
          </a:p>
          <a:p>
            <a:r>
              <a:rPr lang="en-US" sz="2000">
                <a:cs typeface="Calibri" panose="020F0502020204030204"/>
              </a:rPr>
              <a:t>Chile is also one of the countries in the Ring of Fire, which is a "ring" which includes about 75% of volcanoes in the world. </a:t>
            </a:r>
          </a:p>
        </p:txBody>
      </p:sp>
      <p:sp>
        <p:nvSpPr>
          <p:cNvPr id="5" name="TextBox 4">
            <a:extLst>
              <a:ext uri="{FF2B5EF4-FFF2-40B4-BE49-F238E27FC236}">
                <a16:creationId xmlns:a16="http://schemas.microsoft.com/office/drawing/2014/main" id="{7A0E4779-FB8E-4E5C-90D2-47AE79DF127A}"/>
              </a:ext>
            </a:extLst>
          </p:cNvPr>
          <p:cNvSpPr txBox="1"/>
          <p:nvPr/>
        </p:nvSpPr>
        <p:spPr>
          <a:xfrm>
            <a:off x="1454" y="1454"/>
            <a:ext cx="66031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(Chile, 2020)</a:t>
            </a:r>
            <a:endParaRPr lang="en-US">
              <a:solidFill>
                <a:schemeClr val="bg1"/>
              </a:solidFill>
              <a:cs typeface="Calibri"/>
            </a:endParaRPr>
          </a:p>
          <a:p>
            <a:endParaRPr lang="en-US">
              <a:solidFill>
                <a:schemeClr val="bg1"/>
              </a:solidFill>
              <a:cs typeface="Calibri"/>
            </a:endParaRPr>
          </a:p>
        </p:txBody>
      </p:sp>
    </p:spTree>
    <p:extLst>
      <p:ext uri="{BB962C8B-B14F-4D97-AF65-F5344CB8AC3E}">
        <p14:creationId xmlns:p14="http://schemas.microsoft.com/office/powerpoint/2010/main" val="6417243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20</Slides>
  <Notes>16</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Los Desastres Naturales en Chile</vt:lpstr>
      <vt:lpstr> How are Hispanic countries/cities facing and solving the problems challenging their communities? </vt:lpstr>
      <vt:lpstr> El Problema en Chile (Ejemplos)</vt:lpstr>
      <vt:lpstr>El Problema en Chile </vt:lpstr>
      <vt:lpstr>¿Donde se pasa? </vt:lpstr>
      <vt:lpstr>Terremotos (Earthquakes)</vt:lpstr>
      <vt:lpstr>Terrmotos en Chile </vt:lpstr>
      <vt:lpstr> Erupciones Volcánicas (Volcanic Eruptions)</vt:lpstr>
      <vt:lpstr>Erupciones Volcánicas en Chile</vt:lpstr>
      <vt:lpstr> ¿Quién está sufriendo?</vt:lpstr>
      <vt:lpstr> ¿Qué pasa? </vt:lpstr>
      <vt:lpstr>¿Qué pasa?</vt:lpstr>
      <vt:lpstr>¿Que Pasa?</vt:lpstr>
      <vt:lpstr>Para comparar Chile y Canada (Earthquakes) </vt:lpstr>
      <vt:lpstr> ¿Hay una solución? </vt:lpstr>
      <vt:lpstr>¿Que hacer en una emergencia?</vt:lpstr>
      <vt:lpstr>¿Quién está trabajando para eliminar el problema/ encontrar una solución? </vt:lpstr>
      <vt:lpstr>¿Qué es el impacto de COVID en este momento? </vt:lpstr>
      <vt:lpstr>Works Cited</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 Desastres Naturales en Chile</dc:title>
  <dc:creator>132S-Rosh, Emily</dc:creator>
  <cp:revision>1</cp:revision>
  <dcterms:created xsi:type="dcterms:W3CDTF">2021-01-15T21:57:17Z</dcterms:created>
  <dcterms:modified xsi:type="dcterms:W3CDTF">2021-01-21T21:04:01Z</dcterms:modified>
</cp:coreProperties>
</file>