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74" r:id="rId4"/>
    <p:sldId id="269" r:id="rId5"/>
    <p:sldId id="260" r:id="rId6"/>
    <p:sldId id="261" r:id="rId7"/>
    <p:sldId id="262" r:id="rId8"/>
    <p:sldId id="263" r:id="rId9"/>
    <p:sldId id="258" r:id="rId10"/>
    <p:sldId id="264" r:id="rId11"/>
    <p:sldId id="265" r:id="rId12"/>
    <p:sldId id="266" r:id="rId13"/>
    <p:sldId id="267" r:id="rId14"/>
    <p:sldId id="268"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F42E03-9C84-4054-972F-F9ECB237E9FC}" v="1" dt="2019-04-10T06:29:05.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5" autoAdjust="0"/>
    <p:restoredTop sz="94660"/>
  </p:normalViewPr>
  <p:slideViewPr>
    <p:cSldViewPr snapToGrid="0">
      <p:cViewPr>
        <p:scale>
          <a:sx n="83" d="100"/>
          <a:sy n="83" d="100"/>
        </p:scale>
        <p:origin x="60" y="2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0T03:08:55.256"/>
    </inkml:context>
    <inkml:brush xml:id="br0">
      <inkml:brushProperty name="width" value="0.1" units="cm"/>
      <inkml:brushProperty name="height" value="0.1" units="cm"/>
      <inkml:brushProperty name="color" value="#004F8B"/>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0T03:08:56.414"/>
    </inkml:context>
    <inkml:brush xml:id="br0">
      <inkml:brushProperty name="width" value="0.1" units="cm"/>
      <inkml:brushProperty name="height" value="0.1" units="cm"/>
      <inkml:brushProperty name="color" value="#004F8B"/>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0T03:08:57.061"/>
    </inkml:context>
    <inkml:brush xml:id="br0">
      <inkml:brushProperty name="width" value="0.1" units="cm"/>
      <inkml:brushProperty name="height" value="0.1" units="cm"/>
      <inkml:brushProperty name="color" value="#004F8B"/>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0T03:09:13.643"/>
    </inkml:context>
    <inkml:brush xml:id="br0">
      <inkml:brushProperty name="width" value="0.1" units="cm"/>
      <inkml:brushProperty name="height" value="0.1" units="cm"/>
      <inkml:brushProperty name="color" value="#004F8B"/>
      <inkml:brushProperty name="ignorePressure" value="1"/>
    </inkml:brush>
  </inkml:definitions>
  <inkml:trace contextRef="#ctx0" brushRef="#br0">1 0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72ECEA5E-D0AA-462C-8FC5-E4DA5F25B962}" type="datetimeFigureOut">
              <a:rPr lang="en-CA" smtClean="0"/>
              <a:t>2019-04-10</a:t>
            </a:fld>
            <a:endParaRPr lang="en-CA"/>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CA"/>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AABE204F-7FA4-4EBA-AB8F-1428849BBACE}" type="slidenum">
              <a:rPr lang="en-CA" smtClean="0"/>
              <a:t>‹#›</a:t>
            </a:fld>
            <a:endParaRPr lang="en-CA"/>
          </a:p>
        </p:txBody>
      </p:sp>
    </p:spTree>
    <p:extLst>
      <p:ext uri="{BB962C8B-B14F-4D97-AF65-F5344CB8AC3E}">
        <p14:creationId xmlns:p14="http://schemas.microsoft.com/office/powerpoint/2010/main" val="107791726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ECEA5E-D0AA-462C-8FC5-E4DA5F25B962}" type="datetimeFigureOut">
              <a:rPr lang="en-CA" smtClean="0"/>
              <a:t>2019-04-10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388302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ECEA5E-D0AA-462C-8FC5-E4DA5F25B962}" type="datetimeFigureOut">
              <a:rPr lang="en-CA" smtClean="0"/>
              <a:t>2019-04-10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341312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ECEA5E-D0AA-462C-8FC5-E4DA5F25B962}" type="datetimeFigureOut">
              <a:rPr lang="en-CA" smtClean="0"/>
              <a:t>2019-04-10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272927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72ECEA5E-D0AA-462C-8FC5-E4DA5F25B962}" type="datetimeFigureOut">
              <a:rPr lang="en-CA" smtClean="0"/>
              <a:t>2019-04-10</a:t>
            </a:fld>
            <a:endParaRPr lang="en-CA"/>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CA"/>
          </a:p>
        </p:txBody>
      </p:sp>
      <p:sp>
        <p:nvSpPr>
          <p:cNvPr id="6" name="Slide Number Placeholder 5"/>
          <p:cNvSpPr>
            <a:spLocks noGrp="1"/>
          </p:cNvSpPr>
          <p:nvPr>
            <p:ph type="sldNum" sz="quarter" idx="12"/>
          </p:nvPr>
        </p:nvSpPr>
        <p:spPr>
          <a:xfrm>
            <a:off x="8604504" y="5211060"/>
            <a:ext cx="2112264" cy="228600"/>
          </a:xfrm>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295566938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ECEA5E-D0AA-462C-8FC5-E4DA5F25B962}" type="datetimeFigureOut">
              <a:rPr lang="en-CA" smtClean="0"/>
              <a:t>2019-04-10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193724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ECEA5E-D0AA-462C-8FC5-E4DA5F25B962}" type="datetimeFigureOut">
              <a:rPr lang="en-CA" smtClean="0"/>
              <a:t>2019-04-10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129506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ECEA5E-D0AA-462C-8FC5-E4DA5F25B962}" type="datetimeFigureOut">
              <a:rPr lang="en-CA" smtClean="0"/>
              <a:t>2019-04-10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73461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CEA5E-D0AA-462C-8FC5-E4DA5F25B962}" type="datetimeFigureOut">
              <a:rPr lang="en-CA" smtClean="0"/>
              <a:t>2019-04-10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ABE204F-7FA4-4EBA-AB8F-1428849BBACE}" type="slidenum">
              <a:rPr lang="en-CA" smtClean="0"/>
              <a:t>‹#›</a:t>
            </a:fld>
            <a:endParaRPr lang="en-CA"/>
          </a:p>
        </p:txBody>
      </p:sp>
    </p:spTree>
    <p:extLst>
      <p:ext uri="{BB962C8B-B14F-4D97-AF65-F5344CB8AC3E}">
        <p14:creationId xmlns:p14="http://schemas.microsoft.com/office/powerpoint/2010/main" val="1865310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2ECEA5E-D0AA-462C-8FC5-E4DA5F25B962}" type="datetimeFigureOut">
              <a:rPr lang="en-CA" smtClean="0"/>
              <a:t>2019-04-10</a:t>
            </a:fld>
            <a:endParaRPr lang="en-CA"/>
          </a:p>
        </p:txBody>
      </p:sp>
      <p:sp>
        <p:nvSpPr>
          <p:cNvPr id="9" name="Footer Placeholder 8"/>
          <p:cNvSpPr>
            <a:spLocks noGrp="1"/>
          </p:cNvSpPr>
          <p:nvPr>
            <p:ph type="ftr" sz="quarter" idx="11"/>
          </p:nvPr>
        </p:nvSpPr>
        <p:spPr/>
        <p:txBody>
          <a:bodyPr/>
          <a:lstStyle>
            <a:lvl1pPr algn="r">
              <a:defRPr/>
            </a:lvl1pPr>
          </a:lstStyle>
          <a:p>
            <a:endParaRPr lang="en-CA"/>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AABE204F-7FA4-4EBA-AB8F-1428849BBACE}" type="slidenum">
              <a:rPr lang="en-CA" smtClean="0"/>
              <a:t>‹#›</a:t>
            </a:fld>
            <a:endParaRPr lang="en-CA"/>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033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2ECEA5E-D0AA-462C-8FC5-E4DA5F25B962}" type="datetimeFigureOut">
              <a:rPr lang="en-CA" smtClean="0"/>
              <a:t>2019-04-10</a:t>
            </a:fld>
            <a:endParaRPr lang="en-CA"/>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CA"/>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AABE204F-7FA4-4EBA-AB8F-1428849BBACE}" type="slidenum">
              <a:rPr lang="en-CA" smtClean="0"/>
              <a:t>‹#›</a:t>
            </a:fld>
            <a:endParaRPr lang="en-CA"/>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8196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72ECEA5E-D0AA-462C-8FC5-E4DA5F25B962}" type="datetimeFigureOut">
              <a:rPr lang="en-CA" smtClean="0"/>
              <a:t>2019-04-10</a:t>
            </a:fld>
            <a:endParaRPr lang="en-CA"/>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CA"/>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AABE204F-7FA4-4EBA-AB8F-1428849BBACE}" type="slidenum">
              <a:rPr lang="en-CA" smtClean="0"/>
              <a:t>‹#›</a:t>
            </a:fld>
            <a:endParaRPr lang="en-CA"/>
          </a:p>
        </p:txBody>
      </p:sp>
    </p:spTree>
    <p:extLst>
      <p:ext uri="{BB962C8B-B14F-4D97-AF65-F5344CB8AC3E}">
        <p14:creationId xmlns:p14="http://schemas.microsoft.com/office/powerpoint/2010/main" val="3275873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jpg"/><Relationship Id="rId7" Type="http://schemas.openxmlformats.org/officeDocument/2006/relationships/customXml" Target="../ink/ink3.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90.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1800-53C9-47BC-B299-5663571885DC}"/>
              </a:ext>
            </a:extLst>
          </p:cNvPr>
          <p:cNvSpPr>
            <a:spLocks noGrp="1"/>
          </p:cNvSpPr>
          <p:nvPr>
            <p:ph type="ctrTitle"/>
          </p:nvPr>
        </p:nvSpPr>
        <p:spPr/>
        <p:txBody>
          <a:bodyPr/>
          <a:lstStyle/>
          <a:p>
            <a:r>
              <a:rPr lang="en-CA" dirty="0"/>
              <a:t>Fishie ville</a:t>
            </a:r>
          </a:p>
        </p:txBody>
      </p:sp>
      <p:sp>
        <p:nvSpPr>
          <p:cNvPr id="3" name="Subtitle 2">
            <a:extLst>
              <a:ext uri="{FF2B5EF4-FFF2-40B4-BE49-F238E27FC236}">
                <a16:creationId xmlns:a16="http://schemas.microsoft.com/office/drawing/2014/main" id="{4271C0F0-6A34-41D7-BDFF-A8BDED20CE9A}"/>
              </a:ext>
            </a:extLst>
          </p:cNvPr>
          <p:cNvSpPr>
            <a:spLocks noGrp="1"/>
          </p:cNvSpPr>
          <p:nvPr>
            <p:ph type="subTitle" idx="1"/>
          </p:nvPr>
        </p:nvSpPr>
        <p:spPr/>
        <p:txBody>
          <a:bodyPr/>
          <a:lstStyle/>
          <a:p>
            <a:r>
              <a:rPr lang="en-CA" dirty="0"/>
              <a:t>By: Claire Bajaj</a:t>
            </a:r>
          </a:p>
        </p:txBody>
      </p:sp>
    </p:spTree>
    <p:extLst>
      <p:ext uri="{BB962C8B-B14F-4D97-AF65-F5344CB8AC3E}">
        <p14:creationId xmlns:p14="http://schemas.microsoft.com/office/powerpoint/2010/main" val="2024440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F05B-F6ED-4CA2-A586-4FD948341BDB}"/>
              </a:ext>
            </a:extLst>
          </p:cNvPr>
          <p:cNvSpPr>
            <a:spLocks noGrp="1"/>
          </p:cNvSpPr>
          <p:nvPr>
            <p:ph type="title"/>
          </p:nvPr>
        </p:nvSpPr>
        <p:spPr/>
        <p:txBody>
          <a:bodyPr/>
          <a:lstStyle/>
          <a:p>
            <a:r>
              <a:rPr lang="en-CA" dirty="0"/>
              <a:t>Industries and resources </a:t>
            </a:r>
          </a:p>
        </p:txBody>
      </p:sp>
      <p:sp>
        <p:nvSpPr>
          <p:cNvPr id="3" name="Text Placeholder 2">
            <a:extLst>
              <a:ext uri="{FF2B5EF4-FFF2-40B4-BE49-F238E27FC236}">
                <a16:creationId xmlns:a16="http://schemas.microsoft.com/office/drawing/2014/main" id="{651757C0-3EDE-4BB2-BB61-59B2A01A2AF3}"/>
              </a:ext>
            </a:extLst>
          </p:cNvPr>
          <p:cNvSpPr>
            <a:spLocks noGrp="1"/>
          </p:cNvSpPr>
          <p:nvPr>
            <p:ph type="body" idx="1"/>
          </p:nvPr>
        </p:nvSpPr>
        <p:spPr/>
        <p:txBody>
          <a:bodyPr/>
          <a:lstStyle/>
          <a:p>
            <a:r>
              <a:rPr lang="en-CA" dirty="0"/>
              <a:t>Industries </a:t>
            </a:r>
          </a:p>
        </p:txBody>
      </p:sp>
      <p:sp>
        <p:nvSpPr>
          <p:cNvPr id="4" name="Content Placeholder 3">
            <a:extLst>
              <a:ext uri="{FF2B5EF4-FFF2-40B4-BE49-F238E27FC236}">
                <a16:creationId xmlns:a16="http://schemas.microsoft.com/office/drawing/2014/main" id="{59913533-FA95-4B1D-97BD-94825C2CEC23}"/>
              </a:ext>
            </a:extLst>
          </p:cNvPr>
          <p:cNvSpPr>
            <a:spLocks noGrp="1"/>
          </p:cNvSpPr>
          <p:nvPr>
            <p:ph sz="half" idx="2"/>
          </p:nvPr>
        </p:nvSpPr>
        <p:spPr/>
        <p:txBody>
          <a:bodyPr>
            <a:normAutofit/>
          </a:bodyPr>
          <a:lstStyle/>
          <a:p>
            <a:r>
              <a:rPr lang="en-CA" dirty="0"/>
              <a:t>Primary industries- Fish and marine life- since Fishie Ville is surrounded by water it’s main resource is fish and marine life.</a:t>
            </a:r>
          </a:p>
          <a:p>
            <a:r>
              <a:rPr lang="en-CA" dirty="0"/>
              <a:t>Secondary industry Another main industry is food and entertainment, many civilians of Fishie Ville enjoy the night life and attractions of the cities</a:t>
            </a:r>
          </a:p>
          <a:p>
            <a:r>
              <a:rPr lang="en-CA" dirty="0"/>
              <a:t>Tertiary industry- a major industry in Fishie Ville is tourism. There is many places to go and visit while in town</a:t>
            </a:r>
          </a:p>
        </p:txBody>
      </p:sp>
      <p:sp>
        <p:nvSpPr>
          <p:cNvPr id="5" name="Text Placeholder 4">
            <a:extLst>
              <a:ext uri="{FF2B5EF4-FFF2-40B4-BE49-F238E27FC236}">
                <a16:creationId xmlns:a16="http://schemas.microsoft.com/office/drawing/2014/main" id="{0E0EDB36-D7DD-4247-9A37-A90D46868802}"/>
              </a:ext>
            </a:extLst>
          </p:cNvPr>
          <p:cNvSpPr>
            <a:spLocks noGrp="1"/>
          </p:cNvSpPr>
          <p:nvPr>
            <p:ph type="body" sz="quarter" idx="3"/>
          </p:nvPr>
        </p:nvSpPr>
        <p:spPr/>
        <p:txBody>
          <a:bodyPr/>
          <a:lstStyle/>
          <a:p>
            <a:r>
              <a:rPr lang="en-CA" dirty="0"/>
              <a:t>resources</a:t>
            </a:r>
          </a:p>
        </p:txBody>
      </p:sp>
      <p:sp>
        <p:nvSpPr>
          <p:cNvPr id="6" name="Content Placeholder 5">
            <a:extLst>
              <a:ext uri="{FF2B5EF4-FFF2-40B4-BE49-F238E27FC236}">
                <a16:creationId xmlns:a16="http://schemas.microsoft.com/office/drawing/2014/main" id="{C4665BD7-7465-4255-A27C-CCB3D4916539}"/>
              </a:ext>
            </a:extLst>
          </p:cNvPr>
          <p:cNvSpPr>
            <a:spLocks noGrp="1"/>
          </p:cNvSpPr>
          <p:nvPr>
            <p:ph sz="quarter" idx="4"/>
          </p:nvPr>
        </p:nvSpPr>
        <p:spPr/>
        <p:txBody>
          <a:bodyPr>
            <a:normAutofit/>
          </a:bodyPr>
          <a:lstStyle/>
          <a:p>
            <a:r>
              <a:rPr lang="en-CA" dirty="0"/>
              <a:t>A resource in Fishie Ville is trees and wood. Since there is great access to water. </a:t>
            </a:r>
          </a:p>
          <a:p>
            <a:r>
              <a:rPr lang="en-CA" dirty="0"/>
              <a:t>Marine and sea life. </a:t>
            </a:r>
          </a:p>
        </p:txBody>
      </p:sp>
    </p:spTree>
    <p:extLst>
      <p:ext uri="{BB962C8B-B14F-4D97-AF65-F5344CB8AC3E}">
        <p14:creationId xmlns:p14="http://schemas.microsoft.com/office/powerpoint/2010/main" val="257742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948D-D200-4D1F-B5B1-CFCAD84F7061}"/>
              </a:ext>
            </a:extLst>
          </p:cNvPr>
          <p:cNvSpPr>
            <a:spLocks noGrp="1"/>
          </p:cNvSpPr>
          <p:nvPr>
            <p:ph type="title"/>
          </p:nvPr>
        </p:nvSpPr>
        <p:spPr/>
        <p:txBody>
          <a:bodyPr/>
          <a:lstStyle/>
          <a:p>
            <a:r>
              <a:rPr lang="en-CA" dirty="0"/>
              <a:t>Tourism package </a:t>
            </a:r>
          </a:p>
        </p:txBody>
      </p:sp>
      <p:sp>
        <p:nvSpPr>
          <p:cNvPr id="3" name="Content Placeholder 2">
            <a:extLst>
              <a:ext uri="{FF2B5EF4-FFF2-40B4-BE49-F238E27FC236}">
                <a16:creationId xmlns:a16="http://schemas.microsoft.com/office/drawing/2014/main" id="{E355B44D-D285-4F41-AACD-1A464D7240D1}"/>
              </a:ext>
            </a:extLst>
          </p:cNvPr>
          <p:cNvSpPr>
            <a:spLocks noGrp="1"/>
          </p:cNvSpPr>
          <p:nvPr>
            <p:ph sz="half" idx="1"/>
          </p:nvPr>
        </p:nvSpPr>
        <p:spPr/>
        <p:txBody>
          <a:bodyPr/>
          <a:lstStyle/>
          <a:p>
            <a:r>
              <a:rPr lang="en-CA" dirty="0"/>
              <a:t>Hospitality/ hotel options</a:t>
            </a:r>
          </a:p>
        </p:txBody>
      </p:sp>
      <p:pic>
        <p:nvPicPr>
          <p:cNvPr id="5" name="Content Placeholder 4">
            <a:extLst>
              <a:ext uri="{FF2B5EF4-FFF2-40B4-BE49-F238E27FC236}">
                <a16:creationId xmlns:a16="http://schemas.microsoft.com/office/drawing/2014/main" id="{A059689C-5B5B-4AF3-932E-D2D183309366}"/>
              </a:ext>
            </a:extLst>
          </p:cNvPr>
          <p:cNvPicPr>
            <a:picLocks noGrp="1" noChangeAspect="1"/>
          </p:cNvPicPr>
          <p:nvPr>
            <p:ph sz="half" idx="2"/>
          </p:nvPr>
        </p:nvPicPr>
        <p:blipFill>
          <a:blip r:embed="rId2"/>
          <a:stretch>
            <a:fillRect/>
          </a:stretch>
        </p:blipFill>
        <p:spPr>
          <a:xfrm>
            <a:off x="5535982" y="2235753"/>
            <a:ext cx="2787019" cy="1741887"/>
          </a:xfrm>
          <a:prstGeom prst="rect">
            <a:avLst/>
          </a:prstGeom>
        </p:spPr>
      </p:pic>
      <p:pic>
        <p:nvPicPr>
          <p:cNvPr id="6" name="Picture 5">
            <a:extLst>
              <a:ext uri="{FF2B5EF4-FFF2-40B4-BE49-F238E27FC236}">
                <a16:creationId xmlns:a16="http://schemas.microsoft.com/office/drawing/2014/main" id="{1D6DFA65-6A69-49F3-9D46-07A009155529}"/>
              </a:ext>
            </a:extLst>
          </p:cNvPr>
          <p:cNvPicPr>
            <a:picLocks noChangeAspect="1"/>
          </p:cNvPicPr>
          <p:nvPr/>
        </p:nvPicPr>
        <p:blipFill>
          <a:blip r:embed="rId3"/>
          <a:stretch>
            <a:fillRect/>
          </a:stretch>
        </p:blipFill>
        <p:spPr>
          <a:xfrm>
            <a:off x="5535982" y="4110273"/>
            <a:ext cx="2787019" cy="1600200"/>
          </a:xfrm>
          <a:prstGeom prst="rect">
            <a:avLst/>
          </a:prstGeom>
        </p:spPr>
      </p:pic>
      <p:pic>
        <p:nvPicPr>
          <p:cNvPr id="7" name="Picture 6">
            <a:extLst>
              <a:ext uri="{FF2B5EF4-FFF2-40B4-BE49-F238E27FC236}">
                <a16:creationId xmlns:a16="http://schemas.microsoft.com/office/drawing/2014/main" id="{4988631C-4495-491A-BA8C-D1FD28601A41}"/>
              </a:ext>
            </a:extLst>
          </p:cNvPr>
          <p:cNvPicPr>
            <a:picLocks noChangeAspect="1"/>
          </p:cNvPicPr>
          <p:nvPr/>
        </p:nvPicPr>
        <p:blipFill rotWithShape="1">
          <a:blip r:embed="rId4"/>
          <a:srcRect r="25181"/>
          <a:stretch/>
        </p:blipFill>
        <p:spPr>
          <a:xfrm>
            <a:off x="8413898" y="2235753"/>
            <a:ext cx="2558901" cy="1741887"/>
          </a:xfrm>
          <a:prstGeom prst="rect">
            <a:avLst/>
          </a:prstGeom>
        </p:spPr>
      </p:pic>
      <p:pic>
        <p:nvPicPr>
          <p:cNvPr id="8" name="Picture 7">
            <a:extLst>
              <a:ext uri="{FF2B5EF4-FFF2-40B4-BE49-F238E27FC236}">
                <a16:creationId xmlns:a16="http://schemas.microsoft.com/office/drawing/2014/main" id="{FECDFF20-D101-4928-9D30-ACF5A117A4AA}"/>
              </a:ext>
            </a:extLst>
          </p:cNvPr>
          <p:cNvPicPr>
            <a:picLocks noChangeAspect="1"/>
          </p:cNvPicPr>
          <p:nvPr/>
        </p:nvPicPr>
        <p:blipFill>
          <a:blip r:embed="rId5"/>
          <a:stretch>
            <a:fillRect/>
          </a:stretch>
        </p:blipFill>
        <p:spPr>
          <a:xfrm>
            <a:off x="8484780" y="4110272"/>
            <a:ext cx="2488019" cy="1600199"/>
          </a:xfrm>
          <a:prstGeom prst="rect">
            <a:avLst/>
          </a:prstGeom>
        </p:spPr>
      </p:pic>
    </p:spTree>
    <p:extLst>
      <p:ext uri="{BB962C8B-B14F-4D97-AF65-F5344CB8AC3E}">
        <p14:creationId xmlns:p14="http://schemas.microsoft.com/office/powerpoint/2010/main" val="368746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330C-010A-41C0-BE2C-EC249DF82B28}"/>
              </a:ext>
            </a:extLst>
          </p:cNvPr>
          <p:cNvSpPr>
            <a:spLocks noGrp="1"/>
          </p:cNvSpPr>
          <p:nvPr>
            <p:ph type="title"/>
          </p:nvPr>
        </p:nvSpPr>
        <p:spPr/>
        <p:txBody>
          <a:bodyPr/>
          <a:lstStyle/>
          <a:p>
            <a:r>
              <a:rPr lang="en-CA" dirty="0"/>
              <a:t>Entertainment </a:t>
            </a:r>
          </a:p>
        </p:txBody>
      </p:sp>
      <p:sp>
        <p:nvSpPr>
          <p:cNvPr id="3" name="Content Placeholder 2">
            <a:extLst>
              <a:ext uri="{FF2B5EF4-FFF2-40B4-BE49-F238E27FC236}">
                <a16:creationId xmlns:a16="http://schemas.microsoft.com/office/drawing/2014/main" id="{A9BDF698-9EEF-49E2-A921-C7263A08D8CF}"/>
              </a:ext>
            </a:extLst>
          </p:cNvPr>
          <p:cNvSpPr>
            <a:spLocks noGrp="1"/>
          </p:cNvSpPr>
          <p:nvPr>
            <p:ph sz="half" idx="1"/>
          </p:nvPr>
        </p:nvSpPr>
        <p:spPr>
          <a:xfrm>
            <a:off x="1066800" y="2103120"/>
            <a:ext cx="4212265" cy="3749040"/>
          </a:xfrm>
        </p:spPr>
        <p:txBody>
          <a:bodyPr/>
          <a:lstStyle/>
          <a:p>
            <a:r>
              <a:rPr lang="en-CA" dirty="0"/>
              <a:t>Underwater restaurants </a:t>
            </a:r>
          </a:p>
          <a:p>
            <a:r>
              <a:rPr lang="en-CA" dirty="0"/>
              <a:t>Underwater showings and premiers </a:t>
            </a:r>
          </a:p>
          <a:p>
            <a:r>
              <a:rPr lang="en-CA" dirty="0"/>
              <a:t>Anything you can dream of is possible</a:t>
            </a:r>
          </a:p>
          <a:p>
            <a:r>
              <a:rPr lang="en-CA" dirty="0"/>
              <a:t>Dreams will always come true </a:t>
            </a:r>
          </a:p>
        </p:txBody>
      </p:sp>
      <p:pic>
        <p:nvPicPr>
          <p:cNvPr id="5" name="Content Placeholder 4">
            <a:extLst>
              <a:ext uri="{FF2B5EF4-FFF2-40B4-BE49-F238E27FC236}">
                <a16:creationId xmlns:a16="http://schemas.microsoft.com/office/drawing/2014/main" id="{F91AD15A-2459-4375-A87F-1420653AEBCC}"/>
              </a:ext>
            </a:extLst>
          </p:cNvPr>
          <p:cNvPicPr>
            <a:picLocks noGrp="1" noChangeAspect="1"/>
          </p:cNvPicPr>
          <p:nvPr>
            <p:ph sz="half" idx="2"/>
          </p:nvPr>
        </p:nvPicPr>
        <p:blipFill>
          <a:blip r:embed="rId2"/>
          <a:stretch>
            <a:fillRect/>
          </a:stretch>
        </p:blipFill>
        <p:spPr>
          <a:xfrm>
            <a:off x="5201057" y="1736296"/>
            <a:ext cx="3235235" cy="2301055"/>
          </a:xfrm>
          <a:prstGeom prst="rect">
            <a:avLst/>
          </a:prstGeom>
        </p:spPr>
      </p:pic>
      <p:pic>
        <p:nvPicPr>
          <p:cNvPr id="6" name="Picture 5">
            <a:extLst>
              <a:ext uri="{FF2B5EF4-FFF2-40B4-BE49-F238E27FC236}">
                <a16:creationId xmlns:a16="http://schemas.microsoft.com/office/drawing/2014/main" id="{29DD27D2-BBA2-4984-8B17-3F034B8DED5A}"/>
              </a:ext>
            </a:extLst>
          </p:cNvPr>
          <p:cNvPicPr>
            <a:picLocks noChangeAspect="1"/>
          </p:cNvPicPr>
          <p:nvPr/>
        </p:nvPicPr>
        <p:blipFill>
          <a:blip r:embed="rId3"/>
          <a:stretch>
            <a:fillRect/>
          </a:stretch>
        </p:blipFill>
        <p:spPr>
          <a:xfrm>
            <a:off x="5222964" y="4199861"/>
            <a:ext cx="3213328" cy="2143290"/>
          </a:xfrm>
          <a:prstGeom prst="rect">
            <a:avLst/>
          </a:prstGeom>
        </p:spPr>
      </p:pic>
      <p:pic>
        <p:nvPicPr>
          <p:cNvPr id="7" name="Picture 6">
            <a:extLst>
              <a:ext uri="{FF2B5EF4-FFF2-40B4-BE49-F238E27FC236}">
                <a16:creationId xmlns:a16="http://schemas.microsoft.com/office/drawing/2014/main" id="{96BE6B49-8512-4C64-9430-96BE94057DE9}"/>
              </a:ext>
            </a:extLst>
          </p:cNvPr>
          <p:cNvPicPr>
            <a:picLocks noChangeAspect="1"/>
          </p:cNvPicPr>
          <p:nvPr/>
        </p:nvPicPr>
        <p:blipFill>
          <a:blip r:embed="rId4"/>
          <a:stretch>
            <a:fillRect/>
          </a:stretch>
        </p:blipFill>
        <p:spPr>
          <a:xfrm>
            <a:off x="8501173" y="1736296"/>
            <a:ext cx="2624027" cy="2301055"/>
          </a:xfrm>
          <a:prstGeom prst="rect">
            <a:avLst/>
          </a:prstGeom>
        </p:spPr>
      </p:pic>
      <p:pic>
        <p:nvPicPr>
          <p:cNvPr id="8" name="Picture 7">
            <a:extLst>
              <a:ext uri="{FF2B5EF4-FFF2-40B4-BE49-F238E27FC236}">
                <a16:creationId xmlns:a16="http://schemas.microsoft.com/office/drawing/2014/main" id="{F6D57D09-C776-4FBA-BDF7-DED0C73D3558}"/>
              </a:ext>
            </a:extLst>
          </p:cNvPr>
          <p:cNvPicPr>
            <a:picLocks noChangeAspect="1"/>
          </p:cNvPicPr>
          <p:nvPr/>
        </p:nvPicPr>
        <p:blipFill>
          <a:blip r:embed="rId5"/>
          <a:stretch>
            <a:fillRect/>
          </a:stretch>
        </p:blipFill>
        <p:spPr>
          <a:xfrm>
            <a:off x="8501173" y="4199861"/>
            <a:ext cx="2624027" cy="2143290"/>
          </a:xfrm>
          <a:prstGeom prst="rect">
            <a:avLst/>
          </a:prstGeom>
        </p:spPr>
      </p:pic>
    </p:spTree>
    <p:extLst>
      <p:ext uri="{BB962C8B-B14F-4D97-AF65-F5344CB8AC3E}">
        <p14:creationId xmlns:p14="http://schemas.microsoft.com/office/powerpoint/2010/main" val="678695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B4E3C025-1190-490D-A7E8-FBB16A2CA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06E57-42AD-4803-8DA8-AA87F53BC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730" y="311577"/>
            <a:ext cx="8531352" cy="638251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A668FB66-7DA2-4943-B38E-6DE102F09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87371FF-D62D-4BE5-A148-A7241F48CEFA}"/>
              </a:ext>
            </a:extLst>
          </p:cNvPr>
          <p:cNvSpPr>
            <a:spLocks noGrp="1"/>
          </p:cNvSpPr>
          <p:nvPr>
            <p:ph type="title"/>
          </p:nvPr>
        </p:nvSpPr>
        <p:spPr>
          <a:xfrm>
            <a:off x="9387189" y="612843"/>
            <a:ext cx="2247091" cy="1499738"/>
          </a:xfrm>
        </p:spPr>
        <p:txBody>
          <a:bodyPr vert="horz" lIns="91440" tIns="45720" rIns="91440" bIns="45720" rtlCol="0" anchor="b">
            <a:normAutofit/>
          </a:bodyPr>
          <a:lstStyle/>
          <a:p>
            <a:r>
              <a:rPr lang="en-US" sz="2800">
                <a:solidFill>
                  <a:srgbClr val="FFFFFF"/>
                </a:solidFill>
              </a:rPr>
              <a:t>Why should you go to Fishie ville </a:t>
            </a:r>
          </a:p>
        </p:txBody>
      </p:sp>
      <p:pic>
        <p:nvPicPr>
          <p:cNvPr id="5" name="Content Placeholder 4">
            <a:extLst>
              <a:ext uri="{FF2B5EF4-FFF2-40B4-BE49-F238E27FC236}">
                <a16:creationId xmlns:a16="http://schemas.microsoft.com/office/drawing/2014/main" id="{EC95DB84-063F-434F-8FB2-376538C4EEDC}"/>
              </a:ext>
            </a:extLst>
          </p:cNvPr>
          <p:cNvPicPr>
            <a:picLocks noGrp="1" noChangeAspect="1"/>
          </p:cNvPicPr>
          <p:nvPr>
            <p:ph sz="half" idx="2"/>
          </p:nvPr>
        </p:nvPicPr>
        <p:blipFill rotWithShape="1">
          <a:blip r:embed="rId2"/>
          <a:srcRect l="11161" r="7540" b="-1"/>
          <a:stretch/>
        </p:blipFill>
        <p:spPr>
          <a:xfrm>
            <a:off x="487321" y="476169"/>
            <a:ext cx="8202168" cy="6053328"/>
          </a:xfrm>
          <a:prstGeom prst="rect">
            <a:avLst/>
          </a:prstGeom>
        </p:spPr>
      </p:pic>
      <p:sp>
        <p:nvSpPr>
          <p:cNvPr id="3" name="Content Placeholder 2">
            <a:extLst>
              <a:ext uri="{FF2B5EF4-FFF2-40B4-BE49-F238E27FC236}">
                <a16:creationId xmlns:a16="http://schemas.microsoft.com/office/drawing/2014/main" id="{62E6CB7C-B2DF-418E-8F76-55E39138CA75}"/>
              </a:ext>
            </a:extLst>
          </p:cNvPr>
          <p:cNvSpPr>
            <a:spLocks noGrp="1"/>
          </p:cNvSpPr>
          <p:nvPr>
            <p:ph sz="half" idx="1"/>
          </p:nvPr>
        </p:nvSpPr>
        <p:spPr>
          <a:xfrm>
            <a:off x="9387190" y="2149813"/>
            <a:ext cx="2247090" cy="4046706"/>
          </a:xfrm>
        </p:spPr>
        <p:txBody>
          <a:bodyPr vert="horz" lIns="91440" tIns="45720" rIns="91440" bIns="45720" rtlCol="0">
            <a:normAutofit/>
          </a:bodyPr>
          <a:lstStyle/>
          <a:p>
            <a:r>
              <a:rPr lang="en-US" sz="1400">
                <a:solidFill>
                  <a:srgbClr val="FFFFFF"/>
                </a:solidFill>
              </a:rPr>
              <a:t>Fishie ville offers a variety of entertainment below and above the beautiful fish filled sea</a:t>
            </a:r>
          </a:p>
          <a:p>
            <a:r>
              <a:rPr lang="en-US" sz="1400">
                <a:solidFill>
                  <a:srgbClr val="FFFFFF"/>
                </a:solidFill>
              </a:rPr>
              <a:t>Fishie ville provides the opportunity of an anarchy enviorment where those who choose to do anything are eligible to do so. The sea is the limit! Your fish is our command!!</a:t>
            </a:r>
          </a:p>
        </p:txBody>
      </p:sp>
    </p:spTree>
    <p:extLst>
      <p:ext uri="{BB962C8B-B14F-4D97-AF65-F5344CB8AC3E}">
        <p14:creationId xmlns:p14="http://schemas.microsoft.com/office/powerpoint/2010/main" val="104167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CFCF-4137-49BF-AFC1-9DDA7B2EEE95}"/>
              </a:ext>
            </a:extLst>
          </p:cNvPr>
          <p:cNvSpPr>
            <a:spLocks noGrp="1"/>
          </p:cNvSpPr>
          <p:nvPr>
            <p:ph type="title"/>
          </p:nvPr>
        </p:nvSpPr>
        <p:spPr/>
        <p:txBody>
          <a:bodyPr/>
          <a:lstStyle/>
          <a:p>
            <a:r>
              <a:rPr lang="en-CA" dirty="0"/>
              <a:t>Transportation in Fishie ville </a:t>
            </a:r>
          </a:p>
        </p:txBody>
      </p:sp>
      <p:sp>
        <p:nvSpPr>
          <p:cNvPr id="3" name="Content Placeholder 2">
            <a:extLst>
              <a:ext uri="{FF2B5EF4-FFF2-40B4-BE49-F238E27FC236}">
                <a16:creationId xmlns:a16="http://schemas.microsoft.com/office/drawing/2014/main" id="{31DEE8CB-1904-48DF-83ED-E09A9AE1FF19}"/>
              </a:ext>
            </a:extLst>
          </p:cNvPr>
          <p:cNvSpPr>
            <a:spLocks noGrp="1"/>
          </p:cNvSpPr>
          <p:nvPr>
            <p:ph sz="half" idx="1"/>
          </p:nvPr>
        </p:nvSpPr>
        <p:spPr/>
        <p:txBody>
          <a:bodyPr/>
          <a:lstStyle/>
          <a:p>
            <a:r>
              <a:rPr lang="en-CA" dirty="0"/>
              <a:t>There are many transportation options in Fishie ville. In Fishie ville public transportation is absolutely everywhere.  To get to the glass underwater community there is a simple submarine transport which arrives every 5 minutes,. The public transportations within </a:t>
            </a:r>
            <a:r>
              <a:rPr lang="en-CA" dirty="0" err="1"/>
              <a:t>fishie</a:t>
            </a:r>
            <a:r>
              <a:rPr lang="en-CA" dirty="0"/>
              <a:t> ville is frequent and is commonly see looking like a bullet. </a:t>
            </a:r>
          </a:p>
        </p:txBody>
      </p:sp>
      <p:sp>
        <p:nvSpPr>
          <p:cNvPr id="4" name="Content Placeholder 3">
            <a:extLst>
              <a:ext uri="{FF2B5EF4-FFF2-40B4-BE49-F238E27FC236}">
                <a16:creationId xmlns:a16="http://schemas.microsoft.com/office/drawing/2014/main" id="{C558E4D0-3352-419C-B530-D222D557B858}"/>
              </a:ext>
            </a:extLst>
          </p:cNvPr>
          <p:cNvSpPr>
            <a:spLocks noGrp="1"/>
          </p:cNvSpPr>
          <p:nvPr>
            <p:ph sz="half" idx="2"/>
          </p:nvPr>
        </p:nvSpPr>
        <p:spPr/>
        <p:txBody>
          <a:bodyPr/>
          <a:lstStyle/>
          <a:p>
            <a:r>
              <a:rPr lang="en-CA" dirty="0"/>
              <a:t>How can you get to Fishie ville? To get to Fishie ville you can easily transport by boat or plane. </a:t>
            </a:r>
          </a:p>
        </p:txBody>
      </p:sp>
    </p:spTree>
    <p:extLst>
      <p:ext uri="{BB962C8B-B14F-4D97-AF65-F5344CB8AC3E}">
        <p14:creationId xmlns:p14="http://schemas.microsoft.com/office/powerpoint/2010/main" val="343262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BA3B-295D-41DA-88EB-62906AAACBD6}"/>
              </a:ext>
            </a:extLst>
          </p:cNvPr>
          <p:cNvSpPr>
            <a:spLocks noGrp="1"/>
          </p:cNvSpPr>
          <p:nvPr>
            <p:ph type="title"/>
          </p:nvPr>
        </p:nvSpPr>
        <p:spPr/>
        <p:txBody>
          <a:bodyPr/>
          <a:lstStyle/>
          <a:p>
            <a:r>
              <a:rPr lang="en-CA" dirty="0"/>
              <a:t>Currency? </a:t>
            </a:r>
          </a:p>
        </p:txBody>
      </p:sp>
      <p:sp>
        <p:nvSpPr>
          <p:cNvPr id="3" name="Content Placeholder 2">
            <a:extLst>
              <a:ext uri="{FF2B5EF4-FFF2-40B4-BE49-F238E27FC236}">
                <a16:creationId xmlns:a16="http://schemas.microsoft.com/office/drawing/2014/main" id="{DBC54888-BB18-43C5-82F2-DB94F6114B7C}"/>
              </a:ext>
            </a:extLst>
          </p:cNvPr>
          <p:cNvSpPr>
            <a:spLocks noGrp="1"/>
          </p:cNvSpPr>
          <p:nvPr>
            <p:ph sz="half" idx="1"/>
          </p:nvPr>
        </p:nvSpPr>
        <p:spPr/>
        <p:txBody>
          <a:bodyPr/>
          <a:lstStyle/>
          <a:p>
            <a:r>
              <a:rPr lang="en-CA" dirty="0"/>
              <a:t>In Fishie Ville the currency is an original fish dollar called Goldie’s. </a:t>
            </a:r>
          </a:p>
        </p:txBody>
      </p:sp>
      <p:pic>
        <p:nvPicPr>
          <p:cNvPr id="5" name="Content Placeholder 4">
            <a:extLst>
              <a:ext uri="{FF2B5EF4-FFF2-40B4-BE49-F238E27FC236}">
                <a16:creationId xmlns:a16="http://schemas.microsoft.com/office/drawing/2014/main" id="{83523643-7919-434E-B819-86E5110FBD79}"/>
              </a:ext>
            </a:extLst>
          </p:cNvPr>
          <p:cNvPicPr>
            <a:picLocks noGrp="1" noChangeAspect="1"/>
          </p:cNvPicPr>
          <p:nvPr>
            <p:ph sz="half" idx="2"/>
          </p:nvPr>
        </p:nvPicPr>
        <p:blipFill>
          <a:blip r:embed="rId2"/>
          <a:stretch>
            <a:fillRect/>
          </a:stretch>
        </p:blipFill>
        <p:spPr>
          <a:xfrm>
            <a:off x="7417139" y="2335269"/>
            <a:ext cx="3023508" cy="2187462"/>
          </a:xfrm>
          <a:prstGeom prst="rect">
            <a:avLst/>
          </a:prstGeom>
        </p:spPr>
      </p:pic>
    </p:spTree>
    <p:extLst>
      <p:ext uri="{BB962C8B-B14F-4D97-AF65-F5344CB8AC3E}">
        <p14:creationId xmlns:p14="http://schemas.microsoft.com/office/powerpoint/2010/main" val="83165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6D79-7C74-4742-9E5C-04C5249FBA9F}"/>
              </a:ext>
            </a:extLst>
          </p:cNvPr>
          <p:cNvSpPr>
            <a:spLocks noGrp="1"/>
          </p:cNvSpPr>
          <p:nvPr>
            <p:ph type="title"/>
          </p:nvPr>
        </p:nvSpPr>
        <p:spPr/>
        <p:txBody>
          <a:bodyPr>
            <a:normAutofit fontScale="90000"/>
          </a:bodyPr>
          <a:lstStyle/>
          <a:p>
            <a:r>
              <a:rPr lang="en-CA" dirty="0"/>
              <a:t>What makes Fishie ville different from the rest </a:t>
            </a:r>
          </a:p>
        </p:txBody>
      </p:sp>
      <p:sp>
        <p:nvSpPr>
          <p:cNvPr id="3" name="Content Placeholder 2">
            <a:extLst>
              <a:ext uri="{FF2B5EF4-FFF2-40B4-BE49-F238E27FC236}">
                <a16:creationId xmlns:a16="http://schemas.microsoft.com/office/drawing/2014/main" id="{3D92AA37-CECE-47D4-B867-4CD0E52764E5}"/>
              </a:ext>
            </a:extLst>
          </p:cNvPr>
          <p:cNvSpPr>
            <a:spLocks noGrp="1"/>
          </p:cNvSpPr>
          <p:nvPr>
            <p:ph sz="half" idx="1"/>
          </p:nvPr>
        </p:nvSpPr>
        <p:spPr/>
        <p:txBody>
          <a:bodyPr/>
          <a:lstStyle/>
          <a:p>
            <a:r>
              <a:rPr lang="en-CA" dirty="0"/>
              <a:t>Fishie ville provides people with the opportunities to do as they please and whatever they wish for will come true from the city generators.</a:t>
            </a:r>
          </a:p>
          <a:p>
            <a:r>
              <a:rPr lang="en-CA" dirty="0"/>
              <a:t>The iconography of Fishie ville is different from the rest because it demonstrates qualities that can be changed regularly due to ones command. </a:t>
            </a:r>
          </a:p>
          <a:p>
            <a:endParaRPr lang="en-CA" dirty="0"/>
          </a:p>
        </p:txBody>
      </p:sp>
      <p:pic>
        <p:nvPicPr>
          <p:cNvPr id="5" name="Content Placeholder 4">
            <a:extLst>
              <a:ext uri="{FF2B5EF4-FFF2-40B4-BE49-F238E27FC236}">
                <a16:creationId xmlns:a16="http://schemas.microsoft.com/office/drawing/2014/main" id="{4204EBC1-7A38-4895-A63E-7591F5F9923E}"/>
              </a:ext>
            </a:extLst>
          </p:cNvPr>
          <p:cNvPicPr>
            <a:picLocks noGrp="1" noChangeAspect="1"/>
          </p:cNvPicPr>
          <p:nvPr>
            <p:ph sz="half" idx="2"/>
          </p:nvPr>
        </p:nvPicPr>
        <p:blipFill>
          <a:blip r:embed="rId2"/>
          <a:stretch>
            <a:fillRect/>
          </a:stretch>
        </p:blipFill>
        <p:spPr>
          <a:xfrm>
            <a:off x="6686939" y="2103120"/>
            <a:ext cx="3320904" cy="2209911"/>
          </a:xfrm>
          <a:prstGeom prst="rect">
            <a:avLst/>
          </a:prstGeom>
        </p:spPr>
      </p:pic>
    </p:spTree>
    <p:extLst>
      <p:ext uri="{BB962C8B-B14F-4D97-AF65-F5344CB8AC3E}">
        <p14:creationId xmlns:p14="http://schemas.microsoft.com/office/powerpoint/2010/main" val="1315627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7CE6-C39D-4C50-9FBD-651916D00552}"/>
              </a:ext>
            </a:extLst>
          </p:cNvPr>
          <p:cNvSpPr>
            <a:spLocks noGrp="1"/>
          </p:cNvSpPr>
          <p:nvPr>
            <p:ph type="title"/>
          </p:nvPr>
        </p:nvSpPr>
        <p:spPr/>
        <p:txBody>
          <a:bodyPr/>
          <a:lstStyle/>
          <a:p>
            <a:r>
              <a:rPr lang="en-CA" dirty="0"/>
              <a:t>Slogan </a:t>
            </a:r>
          </a:p>
        </p:txBody>
      </p:sp>
      <p:sp>
        <p:nvSpPr>
          <p:cNvPr id="3" name="Content Placeholder 2">
            <a:extLst>
              <a:ext uri="{FF2B5EF4-FFF2-40B4-BE49-F238E27FC236}">
                <a16:creationId xmlns:a16="http://schemas.microsoft.com/office/drawing/2014/main" id="{E82E722F-4782-43AF-9978-7215C6349F86}"/>
              </a:ext>
            </a:extLst>
          </p:cNvPr>
          <p:cNvSpPr>
            <a:spLocks noGrp="1"/>
          </p:cNvSpPr>
          <p:nvPr>
            <p:ph sz="half" idx="1"/>
          </p:nvPr>
        </p:nvSpPr>
        <p:spPr/>
        <p:txBody>
          <a:bodyPr/>
          <a:lstStyle/>
          <a:p>
            <a:r>
              <a:rPr lang="en-CA" dirty="0"/>
              <a:t>The slogan of Fishie Ville is “there’s bigger fish in the sea” we choose this slogan because it inspires citizens to dream big. </a:t>
            </a:r>
          </a:p>
        </p:txBody>
      </p:sp>
      <p:pic>
        <p:nvPicPr>
          <p:cNvPr id="5" name="Content Placeholder 4">
            <a:extLst>
              <a:ext uri="{FF2B5EF4-FFF2-40B4-BE49-F238E27FC236}">
                <a16:creationId xmlns:a16="http://schemas.microsoft.com/office/drawing/2014/main" id="{813FAB37-137F-4685-B838-49BD71013101}"/>
              </a:ext>
            </a:extLst>
          </p:cNvPr>
          <p:cNvPicPr>
            <a:picLocks noGrp="1" noChangeAspect="1"/>
          </p:cNvPicPr>
          <p:nvPr>
            <p:ph sz="half" idx="2"/>
          </p:nvPr>
        </p:nvPicPr>
        <p:blipFill>
          <a:blip r:embed="rId2"/>
          <a:stretch>
            <a:fillRect/>
          </a:stretch>
        </p:blipFill>
        <p:spPr>
          <a:xfrm>
            <a:off x="6283552" y="2014194"/>
            <a:ext cx="4754562" cy="2974779"/>
          </a:xfrm>
          <a:prstGeom prst="rect">
            <a:avLst/>
          </a:prstGeom>
        </p:spPr>
      </p:pic>
    </p:spTree>
    <p:extLst>
      <p:ext uri="{BB962C8B-B14F-4D97-AF65-F5344CB8AC3E}">
        <p14:creationId xmlns:p14="http://schemas.microsoft.com/office/powerpoint/2010/main" val="314345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945D-F0A3-4092-961D-A1EBAF5CD903}"/>
              </a:ext>
            </a:extLst>
          </p:cNvPr>
          <p:cNvSpPr>
            <a:spLocks noGrp="1"/>
          </p:cNvSpPr>
          <p:nvPr>
            <p:ph type="title"/>
          </p:nvPr>
        </p:nvSpPr>
        <p:spPr/>
        <p:txBody>
          <a:bodyPr/>
          <a:lstStyle/>
          <a:p>
            <a:r>
              <a:rPr lang="en-CA" dirty="0"/>
              <a:t>What you will need:</a:t>
            </a:r>
          </a:p>
        </p:txBody>
      </p:sp>
      <p:sp>
        <p:nvSpPr>
          <p:cNvPr id="3" name="Content Placeholder 2">
            <a:extLst>
              <a:ext uri="{FF2B5EF4-FFF2-40B4-BE49-F238E27FC236}">
                <a16:creationId xmlns:a16="http://schemas.microsoft.com/office/drawing/2014/main" id="{844E1F36-B285-4FAE-B9EC-014FB5C2AEF0}"/>
              </a:ext>
            </a:extLst>
          </p:cNvPr>
          <p:cNvSpPr>
            <a:spLocks noGrp="1"/>
          </p:cNvSpPr>
          <p:nvPr>
            <p:ph sz="half" idx="1"/>
          </p:nvPr>
        </p:nvSpPr>
        <p:spPr/>
        <p:txBody>
          <a:bodyPr/>
          <a:lstStyle/>
          <a:p>
            <a:r>
              <a:rPr lang="en-CA" dirty="0"/>
              <a:t>The weather in Fishie ville is rather warm although you will never need to bring anything because your wish is our command </a:t>
            </a:r>
          </a:p>
          <a:p>
            <a:endParaRPr lang="en-CA" dirty="0"/>
          </a:p>
        </p:txBody>
      </p:sp>
      <p:sp>
        <p:nvSpPr>
          <p:cNvPr id="4" name="Content Placeholder 3">
            <a:extLst>
              <a:ext uri="{FF2B5EF4-FFF2-40B4-BE49-F238E27FC236}">
                <a16:creationId xmlns:a16="http://schemas.microsoft.com/office/drawing/2014/main" id="{03944AE6-195B-4B6E-82AB-A6EF6EB00D15}"/>
              </a:ext>
            </a:extLst>
          </p:cNvPr>
          <p:cNvSpPr>
            <a:spLocks noGrp="1"/>
          </p:cNvSpPr>
          <p:nvPr>
            <p:ph sz="half" idx="2"/>
          </p:nvPr>
        </p:nvSpPr>
        <p:spPr/>
        <p:txBody>
          <a:bodyPr/>
          <a:lstStyle/>
          <a:p>
            <a:r>
              <a:rPr lang="en-CA" dirty="0"/>
              <a:t>There are no government entry requirements because we are an anarchy. </a:t>
            </a:r>
          </a:p>
        </p:txBody>
      </p:sp>
    </p:spTree>
    <p:extLst>
      <p:ext uri="{BB962C8B-B14F-4D97-AF65-F5344CB8AC3E}">
        <p14:creationId xmlns:p14="http://schemas.microsoft.com/office/powerpoint/2010/main" val="425302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305F-C0B4-4561-92B6-50B7169BC40F}"/>
              </a:ext>
            </a:extLst>
          </p:cNvPr>
          <p:cNvSpPr>
            <a:spLocks noGrp="1"/>
          </p:cNvSpPr>
          <p:nvPr>
            <p:ph type="title"/>
          </p:nvPr>
        </p:nvSpPr>
        <p:spPr>
          <a:xfrm>
            <a:off x="963283" y="596587"/>
            <a:ext cx="10058400" cy="1371600"/>
          </a:xfrm>
        </p:spPr>
        <p:txBody>
          <a:bodyPr/>
          <a:lstStyle/>
          <a:p>
            <a:r>
              <a:rPr lang="en-CA" dirty="0">
                <a:solidFill>
                  <a:schemeClr val="accent1">
                    <a:lumMod val="75000"/>
                  </a:schemeClr>
                </a:solidFill>
              </a:rPr>
              <a:t>Iconography </a:t>
            </a:r>
          </a:p>
        </p:txBody>
      </p:sp>
      <p:sp>
        <p:nvSpPr>
          <p:cNvPr id="3" name="Text Placeholder 2">
            <a:extLst>
              <a:ext uri="{FF2B5EF4-FFF2-40B4-BE49-F238E27FC236}">
                <a16:creationId xmlns:a16="http://schemas.microsoft.com/office/drawing/2014/main" id="{3561A327-E03D-4924-A077-1180BCE112FB}"/>
              </a:ext>
            </a:extLst>
          </p:cNvPr>
          <p:cNvSpPr>
            <a:spLocks noGrp="1"/>
          </p:cNvSpPr>
          <p:nvPr>
            <p:ph type="body" idx="1"/>
          </p:nvPr>
        </p:nvSpPr>
        <p:spPr>
          <a:xfrm>
            <a:off x="-125672" y="2424411"/>
            <a:ext cx="4754880" cy="640080"/>
          </a:xfrm>
        </p:spPr>
        <p:txBody>
          <a:bodyPr/>
          <a:lstStyle/>
          <a:p>
            <a:r>
              <a:rPr lang="en-CA" dirty="0"/>
              <a:t>National flag </a:t>
            </a:r>
          </a:p>
        </p:txBody>
      </p:sp>
      <p:pic>
        <p:nvPicPr>
          <p:cNvPr id="8" name="Content Placeholder 7" descr="A close up of a logo&#10;&#10;Description automatically generated">
            <a:extLst>
              <a:ext uri="{FF2B5EF4-FFF2-40B4-BE49-F238E27FC236}">
                <a16:creationId xmlns:a16="http://schemas.microsoft.com/office/drawing/2014/main" id="{D35E6E87-F294-4B17-AF9D-293F5E4F35B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658" t="27255" r="15240" b="28219"/>
          <a:stretch/>
        </p:blipFill>
        <p:spPr>
          <a:xfrm>
            <a:off x="661359" y="3064490"/>
            <a:ext cx="2915727" cy="1685789"/>
          </a:xfrm>
          <a:prstGeom prst="rect">
            <a:avLst/>
          </a:prstGeom>
        </p:spPr>
      </p:pic>
      <p:sp>
        <p:nvSpPr>
          <p:cNvPr id="5" name="Text Placeholder 4">
            <a:extLst>
              <a:ext uri="{FF2B5EF4-FFF2-40B4-BE49-F238E27FC236}">
                <a16:creationId xmlns:a16="http://schemas.microsoft.com/office/drawing/2014/main" id="{AC5B82F7-ED25-45D6-ADF5-AD54331687F9}"/>
              </a:ext>
            </a:extLst>
          </p:cNvPr>
          <p:cNvSpPr>
            <a:spLocks noGrp="1"/>
          </p:cNvSpPr>
          <p:nvPr>
            <p:ph type="body" sz="quarter" idx="3"/>
          </p:nvPr>
        </p:nvSpPr>
        <p:spPr>
          <a:xfrm>
            <a:off x="2854869" y="2415309"/>
            <a:ext cx="4754880" cy="640080"/>
          </a:xfrm>
        </p:spPr>
        <p:txBody>
          <a:bodyPr/>
          <a:lstStyle/>
          <a:p>
            <a:r>
              <a:rPr lang="en-CA" dirty="0"/>
              <a:t>National animal </a:t>
            </a:r>
          </a:p>
        </p:txBody>
      </p:sp>
      <p:pic>
        <p:nvPicPr>
          <p:cNvPr id="9" name="Content Placeholder 8">
            <a:extLst>
              <a:ext uri="{FF2B5EF4-FFF2-40B4-BE49-F238E27FC236}">
                <a16:creationId xmlns:a16="http://schemas.microsoft.com/office/drawing/2014/main" id="{AE1E118B-31A7-40E5-B74D-CD4777CC9804}"/>
              </a:ext>
            </a:extLst>
          </p:cNvPr>
          <p:cNvPicPr>
            <a:picLocks noGrp="1" noChangeAspect="1"/>
          </p:cNvPicPr>
          <p:nvPr>
            <p:ph sz="quarter" idx="4"/>
          </p:nvPr>
        </p:nvPicPr>
        <p:blipFill>
          <a:blip r:embed="rId3"/>
          <a:stretch>
            <a:fillRect/>
          </a:stretch>
        </p:blipFill>
        <p:spPr>
          <a:xfrm>
            <a:off x="3788019" y="3055390"/>
            <a:ext cx="2773808" cy="1685790"/>
          </a:xfrm>
          <a:prstGeom prst="rect">
            <a:avLst/>
          </a:prstGeom>
        </p:spPr>
      </p:pic>
      <p:pic>
        <p:nvPicPr>
          <p:cNvPr id="10" name="Picture 9">
            <a:extLst>
              <a:ext uri="{FF2B5EF4-FFF2-40B4-BE49-F238E27FC236}">
                <a16:creationId xmlns:a16="http://schemas.microsoft.com/office/drawing/2014/main" id="{3C4187D6-AB05-4B7A-9241-C427F8DBBF0E}"/>
              </a:ext>
            </a:extLst>
          </p:cNvPr>
          <p:cNvPicPr>
            <a:picLocks noChangeAspect="1"/>
          </p:cNvPicPr>
          <p:nvPr/>
        </p:nvPicPr>
        <p:blipFill>
          <a:blip r:embed="rId4"/>
          <a:stretch>
            <a:fillRect/>
          </a:stretch>
        </p:blipFill>
        <p:spPr>
          <a:xfrm>
            <a:off x="6887532" y="3055390"/>
            <a:ext cx="1901405" cy="1742537"/>
          </a:xfrm>
          <a:prstGeom prst="rect">
            <a:avLst/>
          </a:prstGeom>
        </p:spPr>
      </p:pic>
      <p:sp>
        <p:nvSpPr>
          <p:cNvPr id="11" name="TextBox 10">
            <a:extLst>
              <a:ext uri="{FF2B5EF4-FFF2-40B4-BE49-F238E27FC236}">
                <a16:creationId xmlns:a16="http://schemas.microsoft.com/office/drawing/2014/main" id="{E9325A0F-31CD-4B9A-BE9D-8D9BEF86FBA1}"/>
              </a:ext>
            </a:extLst>
          </p:cNvPr>
          <p:cNvSpPr txBox="1"/>
          <p:nvPr/>
        </p:nvSpPr>
        <p:spPr>
          <a:xfrm>
            <a:off x="6887532" y="2550683"/>
            <a:ext cx="2047336" cy="369332"/>
          </a:xfrm>
          <a:prstGeom prst="rect">
            <a:avLst/>
          </a:prstGeom>
          <a:noFill/>
        </p:spPr>
        <p:txBody>
          <a:bodyPr wrap="square" rtlCol="0">
            <a:spAutoFit/>
          </a:bodyPr>
          <a:lstStyle/>
          <a:p>
            <a:r>
              <a:rPr lang="en-CA" dirty="0">
                <a:solidFill>
                  <a:schemeClr val="accent1">
                    <a:lumMod val="75000"/>
                  </a:schemeClr>
                </a:solidFill>
              </a:rPr>
              <a:t>National flower</a:t>
            </a:r>
          </a:p>
        </p:txBody>
      </p:sp>
      <p:pic>
        <p:nvPicPr>
          <p:cNvPr id="12" name="Picture 11">
            <a:extLst>
              <a:ext uri="{FF2B5EF4-FFF2-40B4-BE49-F238E27FC236}">
                <a16:creationId xmlns:a16="http://schemas.microsoft.com/office/drawing/2014/main" id="{EA37A273-0CFF-432F-B5C2-4840DD18E88D}"/>
              </a:ext>
            </a:extLst>
          </p:cNvPr>
          <p:cNvPicPr>
            <a:picLocks noChangeAspect="1"/>
          </p:cNvPicPr>
          <p:nvPr/>
        </p:nvPicPr>
        <p:blipFill>
          <a:blip r:embed="rId5"/>
          <a:stretch>
            <a:fillRect/>
          </a:stretch>
        </p:blipFill>
        <p:spPr>
          <a:xfrm>
            <a:off x="9272469" y="3073504"/>
            <a:ext cx="1357222" cy="1749412"/>
          </a:xfrm>
          <a:prstGeom prst="rect">
            <a:avLst/>
          </a:prstGeom>
        </p:spPr>
      </p:pic>
      <p:sp>
        <p:nvSpPr>
          <p:cNvPr id="13" name="TextBox 12">
            <a:extLst>
              <a:ext uri="{FF2B5EF4-FFF2-40B4-BE49-F238E27FC236}">
                <a16:creationId xmlns:a16="http://schemas.microsoft.com/office/drawing/2014/main" id="{8A3309B7-7673-419B-81F4-4DEA1B850351}"/>
              </a:ext>
            </a:extLst>
          </p:cNvPr>
          <p:cNvSpPr txBox="1"/>
          <p:nvPr/>
        </p:nvSpPr>
        <p:spPr>
          <a:xfrm>
            <a:off x="9387638" y="2504516"/>
            <a:ext cx="1242053" cy="646331"/>
          </a:xfrm>
          <a:prstGeom prst="rect">
            <a:avLst/>
          </a:prstGeom>
          <a:noFill/>
        </p:spPr>
        <p:txBody>
          <a:bodyPr wrap="square" rtlCol="0">
            <a:spAutoFit/>
          </a:bodyPr>
          <a:lstStyle/>
          <a:p>
            <a:r>
              <a:rPr lang="en-CA" dirty="0">
                <a:solidFill>
                  <a:schemeClr val="accent1">
                    <a:lumMod val="75000"/>
                  </a:schemeClr>
                </a:solidFill>
              </a:rPr>
              <a:t>National tree</a:t>
            </a:r>
          </a:p>
        </p:txBody>
      </p:sp>
      <p:sp>
        <p:nvSpPr>
          <p:cNvPr id="4" name="TextBox 3">
            <a:extLst>
              <a:ext uri="{FF2B5EF4-FFF2-40B4-BE49-F238E27FC236}">
                <a16:creationId xmlns:a16="http://schemas.microsoft.com/office/drawing/2014/main" id="{8A8A5417-D33A-4533-A0DC-3A63FEACC096}"/>
              </a:ext>
            </a:extLst>
          </p:cNvPr>
          <p:cNvSpPr txBox="1"/>
          <p:nvPr/>
        </p:nvSpPr>
        <p:spPr>
          <a:xfrm>
            <a:off x="4106174" y="5043577"/>
            <a:ext cx="2214113" cy="369332"/>
          </a:xfrm>
          <a:prstGeom prst="rect">
            <a:avLst/>
          </a:prstGeom>
          <a:noFill/>
        </p:spPr>
        <p:txBody>
          <a:bodyPr wrap="square" rtlCol="0">
            <a:spAutoFit/>
          </a:bodyPr>
          <a:lstStyle/>
          <a:p>
            <a:r>
              <a:rPr lang="en-CA" dirty="0"/>
              <a:t>Rainbow fish </a:t>
            </a:r>
          </a:p>
        </p:txBody>
      </p:sp>
      <p:sp>
        <p:nvSpPr>
          <p:cNvPr id="6" name="TextBox 5">
            <a:extLst>
              <a:ext uri="{FF2B5EF4-FFF2-40B4-BE49-F238E27FC236}">
                <a16:creationId xmlns:a16="http://schemas.microsoft.com/office/drawing/2014/main" id="{8F526F76-DBAF-4D71-8F47-9E5CDBC0C19E}"/>
              </a:ext>
            </a:extLst>
          </p:cNvPr>
          <p:cNvSpPr txBox="1"/>
          <p:nvPr/>
        </p:nvSpPr>
        <p:spPr>
          <a:xfrm>
            <a:off x="6887532" y="5043577"/>
            <a:ext cx="1901405" cy="646331"/>
          </a:xfrm>
          <a:prstGeom prst="rect">
            <a:avLst/>
          </a:prstGeom>
          <a:noFill/>
        </p:spPr>
        <p:txBody>
          <a:bodyPr wrap="square" rtlCol="0">
            <a:spAutoFit/>
          </a:bodyPr>
          <a:lstStyle/>
          <a:p>
            <a:r>
              <a:rPr lang="en-CA" dirty="0"/>
              <a:t>Pink salmon flower</a:t>
            </a:r>
          </a:p>
        </p:txBody>
      </p:sp>
      <p:sp>
        <p:nvSpPr>
          <p:cNvPr id="7" name="TextBox 6">
            <a:extLst>
              <a:ext uri="{FF2B5EF4-FFF2-40B4-BE49-F238E27FC236}">
                <a16:creationId xmlns:a16="http://schemas.microsoft.com/office/drawing/2014/main" id="{A5B9BC34-DCB3-438B-9F35-A0E54663BA16}"/>
              </a:ext>
            </a:extLst>
          </p:cNvPr>
          <p:cNvSpPr txBox="1"/>
          <p:nvPr/>
        </p:nvSpPr>
        <p:spPr>
          <a:xfrm>
            <a:off x="9272469" y="5129842"/>
            <a:ext cx="1357222" cy="646331"/>
          </a:xfrm>
          <a:prstGeom prst="rect">
            <a:avLst/>
          </a:prstGeom>
          <a:noFill/>
        </p:spPr>
        <p:txBody>
          <a:bodyPr wrap="square" rtlCol="0">
            <a:spAutoFit/>
          </a:bodyPr>
          <a:lstStyle/>
          <a:p>
            <a:r>
              <a:rPr lang="en-CA" dirty="0"/>
              <a:t>National fish tree</a:t>
            </a:r>
          </a:p>
        </p:txBody>
      </p:sp>
    </p:spTree>
    <p:extLst>
      <p:ext uri="{BB962C8B-B14F-4D97-AF65-F5344CB8AC3E}">
        <p14:creationId xmlns:p14="http://schemas.microsoft.com/office/powerpoint/2010/main" val="3886477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F402B2-7572-4820-8CA7-250F9708A211}"/>
              </a:ext>
            </a:extLst>
          </p:cNvPr>
          <p:cNvSpPr>
            <a:spLocks noGrp="1"/>
          </p:cNvSpPr>
          <p:nvPr>
            <p:ph type="title"/>
          </p:nvPr>
        </p:nvSpPr>
        <p:spPr/>
        <p:txBody>
          <a:bodyPr/>
          <a:lstStyle/>
          <a:p>
            <a:r>
              <a:rPr lang="en-CA" dirty="0"/>
              <a:t>Fishie </a:t>
            </a:r>
            <a:r>
              <a:rPr lang="en-CA" dirty="0" err="1"/>
              <a:t>Villes</a:t>
            </a:r>
            <a:r>
              <a:rPr lang="en-CA" dirty="0"/>
              <a:t> flag </a:t>
            </a:r>
          </a:p>
        </p:txBody>
      </p:sp>
      <p:pic>
        <p:nvPicPr>
          <p:cNvPr id="10" name="Content Placeholder 9">
            <a:extLst>
              <a:ext uri="{FF2B5EF4-FFF2-40B4-BE49-F238E27FC236}">
                <a16:creationId xmlns:a16="http://schemas.microsoft.com/office/drawing/2014/main" id="{42A9F0F0-2EBB-40F0-A66C-62B65074F372}"/>
              </a:ext>
            </a:extLst>
          </p:cNvPr>
          <p:cNvPicPr>
            <a:picLocks noGrp="1" noChangeAspect="1"/>
          </p:cNvPicPr>
          <p:nvPr>
            <p:ph sz="half" idx="1"/>
          </p:nvPr>
        </p:nvPicPr>
        <p:blipFill>
          <a:blip r:embed="rId2"/>
          <a:stretch>
            <a:fillRect/>
          </a:stretch>
        </p:blipFill>
        <p:spPr>
          <a:xfrm>
            <a:off x="1791037" y="3024996"/>
            <a:ext cx="3113163" cy="1793806"/>
          </a:xfrm>
          <a:prstGeom prst="rect">
            <a:avLst/>
          </a:prstGeom>
        </p:spPr>
      </p:pic>
      <p:sp>
        <p:nvSpPr>
          <p:cNvPr id="9" name="Content Placeholder 8">
            <a:extLst>
              <a:ext uri="{FF2B5EF4-FFF2-40B4-BE49-F238E27FC236}">
                <a16:creationId xmlns:a16="http://schemas.microsoft.com/office/drawing/2014/main" id="{56482FB7-A363-4DD8-B43F-7FDF16C09FBD}"/>
              </a:ext>
            </a:extLst>
          </p:cNvPr>
          <p:cNvSpPr>
            <a:spLocks noGrp="1"/>
          </p:cNvSpPr>
          <p:nvPr>
            <p:ph sz="half" idx="2"/>
          </p:nvPr>
        </p:nvSpPr>
        <p:spPr/>
        <p:txBody>
          <a:bodyPr/>
          <a:lstStyle/>
          <a:p>
            <a:r>
              <a:rPr lang="en-CA" dirty="0"/>
              <a:t>The blue circle represents the island and the white surrounding it represents the glass community. The fish around the archer inside the blue dot shows the community of </a:t>
            </a:r>
            <a:r>
              <a:rPr lang="en-CA" dirty="0" err="1"/>
              <a:t>fishie</a:t>
            </a:r>
            <a:r>
              <a:rPr lang="en-CA" dirty="0"/>
              <a:t> ville. </a:t>
            </a:r>
          </a:p>
        </p:txBody>
      </p:sp>
    </p:spTree>
    <p:extLst>
      <p:ext uri="{BB962C8B-B14F-4D97-AF65-F5344CB8AC3E}">
        <p14:creationId xmlns:p14="http://schemas.microsoft.com/office/powerpoint/2010/main" val="3408689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6139-027A-45D7-8688-70D41DC2E070}"/>
              </a:ext>
            </a:extLst>
          </p:cNvPr>
          <p:cNvSpPr>
            <a:spLocks noGrp="1"/>
          </p:cNvSpPr>
          <p:nvPr>
            <p:ph type="title"/>
          </p:nvPr>
        </p:nvSpPr>
        <p:spPr/>
        <p:txBody>
          <a:bodyPr/>
          <a:lstStyle/>
          <a:p>
            <a:r>
              <a:rPr lang="en-CA" dirty="0"/>
              <a:t>Charter bill of rights:</a:t>
            </a:r>
          </a:p>
        </p:txBody>
      </p:sp>
      <p:sp>
        <p:nvSpPr>
          <p:cNvPr id="3" name="Content Placeholder 2">
            <a:extLst>
              <a:ext uri="{FF2B5EF4-FFF2-40B4-BE49-F238E27FC236}">
                <a16:creationId xmlns:a16="http://schemas.microsoft.com/office/drawing/2014/main" id="{573BF0B5-1085-41F7-B982-7DF0ED087E50}"/>
              </a:ext>
            </a:extLst>
          </p:cNvPr>
          <p:cNvSpPr>
            <a:spLocks noGrp="1"/>
          </p:cNvSpPr>
          <p:nvPr>
            <p:ph sz="half" idx="1"/>
          </p:nvPr>
        </p:nvSpPr>
        <p:spPr/>
        <p:txBody>
          <a:bodyPr>
            <a:normAutofit fontScale="25000" lnSpcReduction="20000"/>
          </a:bodyPr>
          <a:lstStyle/>
          <a:p>
            <a:r>
              <a:rPr lang="en-CA" sz="4400" dirty="0"/>
              <a:t>On behalf of Fishie Ville we declare our government philosophy to be an anarchy. Meaning there is no rules or laws. Those who choose to follow actions may do so without any limitation’s or restrictions. Regarding decisions within the country we will also include some influences of a technocracy. </a:t>
            </a:r>
          </a:p>
          <a:p>
            <a:r>
              <a:rPr lang="en-CA" sz="4400" dirty="0"/>
              <a:t>Rights</a:t>
            </a:r>
          </a:p>
          <a:p>
            <a:r>
              <a:rPr lang="en-CA" sz="4400" dirty="0"/>
              <a:t>-	All those who are citizens in the country will have the right as much freedom as desired. </a:t>
            </a:r>
          </a:p>
          <a:p>
            <a:r>
              <a:rPr lang="en-CA" sz="4400" dirty="0"/>
              <a:t>-	Everyone is welcome to come and go from the country as they please. </a:t>
            </a:r>
          </a:p>
          <a:p>
            <a:r>
              <a:rPr lang="en-CA" sz="4400" dirty="0"/>
              <a:t>-	Everyone is entitled to their own race, sexuality, gender financial standpoint etc. </a:t>
            </a:r>
          </a:p>
          <a:p>
            <a:r>
              <a:rPr lang="en-CA" sz="4400" dirty="0"/>
              <a:t>-	Since there is no limitations everyone is entitled to follow any career path they choose. </a:t>
            </a:r>
          </a:p>
          <a:p>
            <a:r>
              <a:rPr lang="en-CA" sz="4400" dirty="0"/>
              <a:t>-	All visitors to the country are entitled to all rights and freedoms provided by the government</a:t>
            </a:r>
          </a:p>
          <a:p>
            <a:r>
              <a:rPr lang="en-CA" sz="4400" dirty="0"/>
              <a:t>-	Visitors may vote in the generators at the end of each month with the civilians but </a:t>
            </a:r>
          </a:p>
          <a:p>
            <a:r>
              <a:rPr lang="en-CA" sz="4400" dirty="0"/>
              <a:t>Fundamental Freedoms</a:t>
            </a:r>
          </a:p>
          <a:p>
            <a:r>
              <a:rPr lang="en-CA" sz="4400" dirty="0"/>
              <a:t>-	Freedom of belief and religion</a:t>
            </a:r>
          </a:p>
          <a:p>
            <a:r>
              <a:rPr lang="en-CA" sz="4400" dirty="0"/>
              <a:t>-	Freedom of personal expression and creativity</a:t>
            </a:r>
          </a:p>
          <a:p>
            <a:r>
              <a:rPr lang="en-CA" sz="4400" dirty="0"/>
              <a:t>-	Freedom to entitlement of respect</a:t>
            </a:r>
          </a:p>
          <a:p>
            <a:endParaRPr lang="en-CA" dirty="0"/>
          </a:p>
        </p:txBody>
      </p:sp>
      <p:sp>
        <p:nvSpPr>
          <p:cNvPr id="4" name="Content Placeholder 3">
            <a:extLst>
              <a:ext uri="{FF2B5EF4-FFF2-40B4-BE49-F238E27FC236}">
                <a16:creationId xmlns:a16="http://schemas.microsoft.com/office/drawing/2014/main" id="{94CBAD8F-A4BF-4E46-8B6F-B98E28B5F080}"/>
              </a:ext>
            </a:extLst>
          </p:cNvPr>
          <p:cNvSpPr>
            <a:spLocks noGrp="1"/>
          </p:cNvSpPr>
          <p:nvPr>
            <p:ph sz="half" idx="2"/>
          </p:nvPr>
        </p:nvSpPr>
        <p:spPr/>
        <p:txBody>
          <a:bodyPr>
            <a:normAutofit fontScale="25000" lnSpcReduction="20000"/>
          </a:bodyPr>
          <a:lstStyle/>
          <a:p>
            <a:endParaRPr lang="en-CA" dirty="0"/>
          </a:p>
          <a:p>
            <a:r>
              <a:rPr lang="en-CA" sz="5200" dirty="0"/>
              <a:t>Anarchy and Technocracy </a:t>
            </a:r>
          </a:p>
          <a:p>
            <a:r>
              <a:rPr lang="en-CA" sz="5200" dirty="0"/>
              <a:t>In Fishie Ville we believe that everyone is entitled to following any desires they choose. Meaning we will allow anything and everything, To make political decisions regarding anything that involves the lifestyle or physical and social enviorment there will be a generator in each city that will be used to gather opinions form citizens. Each citizen will step into the generator at the end of each month to gather their general feeling of their life and how it can be improved. The generator will do so by collecting energy rays from the citizens brains. Reading their minds to get their unbiased opinion. Once the generator collects the information; it will be sent to the head of government office where they will be forced to meet with the citizens wants and needs with no questions asked. The generators are the leaders of the country, They gather and collect information to be condensed for their requests to be met. The head of the government office is a major server where all the information from the city generators are collected and actions are taken to meet the requests. There is no human species in charge it is just the generators leading the way to success. </a:t>
            </a:r>
          </a:p>
          <a:p>
            <a:endParaRPr lang="en-CA" dirty="0"/>
          </a:p>
        </p:txBody>
      </p:sp>
    </p:spTree>
    <p:extLst>
      <p:ext uri="{BB962C8B-B14F-4D97-AF65-F5344CB8AC3E}">
        <p14:creationId xmlns:p14="http://schemas.microsoft.com/office/powerpoint/2010/main" val="119264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8D3EE4A-9E65-40A9-A6D7-06F4CF2BACCB}"/>
              </a:ext>
            </a:extLst>
          </p:cNvPr>
          <p:cNvSpPr>
            <a:spLocks noGrp="1"/>
          </p:cNvSpPr>
          <p:nvPr>
            <p:ph type="title"/>
          </p:nvPr>
        </p:nvSpPr>
        <p:spPr/>
        <p:txBody>
          <a:bodyPr/>
          <a:lstStyle/>
          <a:p>
            <a:r>
              <a:rPr lang="en-CA" dirty="0">
                <a:solidFill>
                  <a:schemeClr val="accent1">
                    <a:lumMod val="75000"/>
                  </a:schemeClr>
                </a:solidFill>
              </a:rPr>
              <a:t>Geography</a:t>
            </a:r>
            <a:endParaRPr lang="en-CA" dirty="0"/>
          </a:p>
        </p:txBody>
      </p:sp>
      <p:pic>
        <p:nvPicPr>
          <p:cNvPr id="18" name="Content Placeholder 17">
            <a:extLst>
              <a:ext uri="{FF2B5EF4-FFF2-40B4-BE49-F238E27FC236}">
                <a16:creationId xmlns:a16="http://schemas.microsoft.com/office/drawing/2014/main" id="{D30C5C31-DAAA-42CF-A5FA-D19DB69A3C0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0638" y="2586961"/>
            <a:ext cx="4754562" cy="2781040"/>
          </a:xfrm>
        </p:spPr>
      </p:pic>
      <p:sp>
        <p:nvSpPr>
          <p:cNvPr id="8" name="TextBox 7">
            <a:extLst>
              <a:ext uri="{FF2B5EF4-FFF2-40B4-BE49-F238E27FC236}">
                <a16:creationId xmlns:a16="http://schemas.microsoft.com/office/drawing/2014/main" id="{CB828F22-B9F9-4227-8617-EC0ABB040A61}"/>
              </a:ext>
            </a:extLst>
          </p:cNvPr>
          <p:cNvSpPr txBox="1"/>
          <p:nvPr/>
        </p:nvSpPr>
        <p:spPr>
          <a:xfrm>
            <a:off x="2340633" y="422726"/>
            <a:ext cx="4589253" cy="461665"/>
          </a:xfrm>
          <a:prstGeom prst="rect">
            <a:avLst/>
          </a:prstGeom>
          <a:noFill/>
        </p:spPr>
        <p:txBody>
          <a:bodyPr wrap="square" rtlCol="0">
            <a:spAutoFit/>
          </a:bodyPr>
          <a:lstStyle/>
          <a:p>
            <a:pPr algn="ctr"/>
            <a:r>
              <a:rPr lang="en-CA" sz="2400" dirty="0">
                <a:solidFill>
                  <a:schemeClr val="accent1">
                    <a:lumMod val="75000"/>
                  </a:schemeClr>
                </a:solidFill>
              </a:rPr>
              <a:t> </a:t>
            </a:r>
          </a:p>
        </p:txBody>
      </p:sp>
      <p:sp>
        <p:nvSpPr>
          <p:cNvPr id="9" name="TextBox 8">
            <a:extLst>
              <a:ext uri="{FF2B5EF4-FFF2-40B4-BE49-F238E27FC236}">
                <a16:creationId xmlns:a16="http://schemas.microsoft.com/office/drawing/2014/main" id="{9D792317-8C4B-479E-BAD8-D8A10B1920E5}"/>
              </a:ext>
            </a:extLst>
          </p:cNvPr>
          <p:cNvSpPr txBox="1"/>
          <p:nvPr/>
        </p:nvSpPr>
        <p:spPr>
          <a:xfrm>
            <a:off x="1228976" y="4572000"/>
            <a:ext cx="5141344" cy="1200329"/>
          </a:xfrm>
          <a:prstGeom prst="rect">
            <a:avLst/>
          </a:prstGeom>
          <a:noFill/>
        </p:spPr>
        <p:txBody>
          <a:bodyPr wrap="square" rtlCol="0">
            <a:spAutoFit/>
          </a:bodyPr>
          <a:lstStyle/>
          <a:p>
            <a:r>
              <a:rPr lang="en-CA" dirty="0"/>
              <a:t>Since Fishie ville has access to the marine resources we mainly base our trading systems through boat. Our main resource is fish hence our name. </a:t>
            </a:r>
          </a:p>
        </p:txBody>
      </p:sp>
      <p:sp>
        <p:nvSpPr>
          <p:cNvPr id="16" name="Content Placeholder 15">
            <a:extLst>
              <a:ext uri="{FF2B5EF4-FFF2-40B4-BE49-F238E27FC236}">
                <a16:creationId xmlns:a16="http://schemas.microsoft.com/office/drawing/2014/main" id="{7EBF334F-E2B4-43B1-B83A-288D1AA33232}"/>
              </a:ext>
            </a:extLst>
          </p:cNvPr>
          <p:cNvSpPr>
            <a:spLocks noGrp="1"/>
          </p:cNvSpPr>
          <p:nvPr>
            <p:ph sz="half" idx="1"/>
          </p:nvPr>
        </p:nvSpPr>
        <p:spPr/>
        <p:txBody>
          <a:bodyPr/>
          <a:lstStyle/>
          <a:p>
            <a:r>
              <a:rPr lang="en-CA" dirty="0"/>
              <a:t>Fishie ville is located where the islands of the Bahamas pre existed. Fishie ville has extended into the Caribbean waters to create a under water glass village where civilians can choose to either live above on the island or in the glass community. Fishie ville is located where it is because it has good access to natural marine resources. </a:t>
            </a:r>
          </a:p>
          <a:p>
            <a:endParaRPr lang="en-CA" dirty="0"/>
          </a:p>
        </p:txBody>
      </p:sp>
    </p:spTree>
    <p:extLst>
      <p:ext uri="{BB962C8B-B14F-4D97-AF65-F5344CB8AC3E}">
        <p14:creationId xmlns:p14="http://schemas.microsoft.com/office/powerpoint/2010/main" val="205534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F80A323-3E19-4D18-9C27-2CFBD7FED2D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 t="-2485" r="46025" b="31107"/>
          <a:stretch/>
        </p:blipFill>
        <p:spPr>
          <a:xfrm>
            <a:off x="4667497" y="686996"/>
            <a:ext cx="6880072" cy="5323146"/>
          </a:xfrm>
          <a:prstGeom prst="rect">
            <a:avLst/>
          </a:prstGeom>
        </p:spPr>
      </p:pic>
      <p:sp>
        <p:nvSpPr>
          <p:cNvPr id="17" name="Rectangle 16">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878D67-B1A3-432F-81DE-ADAB82C7BAFF}"/>
              </a:ext>
            </a:extLst>
          </p:cNvPr>
          <p:cNvSpPr>
            <a:spLocks noGrp="1"/>
          </p:cNvSpPr>
          <p:nvPr>
            <p:ph type="title"/>
          </p:nvPr>
        </p:nvSpPr>
        <p:spPr>
          <a:xfrm>
            <a:off x="643433" y="643464"/>
            <a:ext cx="2888344" cy="1428737"/>
          </a:xfrm>
        </p:spPr>
        <p:txBody>
          <a:bodyPr vert="horz" lIns="91440" tIns="45720" rIns="91440" bIns="45720" rtlCol="0" anchor="ctr">
            <a:normAutofit/>
          </a:bodyPr>
          <a:lstStyle/>
          <a:p>
            <a:r>
              <a:rPr lang="en-US" sz="3200">
                <a:solidFill>
                  <a:srgbClr val="FFFFFF"/>
                </a:solidFill>
              </a:rPr>
              <a:t>Capital city</a:t>
            </a:r>
          </a:p>
        </p:txBody>
      </p:sp>
      <p:sp>
        <p:nvSpPr>
          <p:cNvPr id="3" name="Content Placeholder 2">
            <a:extLst>
              <a:ext uri="{FF2B5EF4-FFF2-40B4-BE49-F238E27FC236}">
                <a16:creationId xmlns:a16="http://schemas.microsoft.com/office/drawing/2014/main" id="{41518DD4-1D14-4EFA-85D4-5471AC6B2CDC}"/>
              </a:ext>
            </a:extLst>
          </p:cNvPr>
          <p:cNvSpPr>
            <a:spLocks noGrp="1"/>
          </p:cNvSpPr>
          <p:nvPr>
            <p:ph sz="half" idx="1"/>
          </p:nvPr>
        </p:nvSpPr>
        <p:spPr>
          <a:xfrm>
            <a:off x="643337" y="2184036"/>
            <a:ext cx="2888439" cy="3869634"/>
          </a:xfrm>
        </p:spPr>
        <p:txBody>
          <a:bodyPr vert="horz" lIns="91440" tIns="45720" rIns="91440" bIns="45720" rtlCol="0">
            <a:normAutofit lnSpcReduction="10000"/>
          </a:bodyPr>
          <a:lstStyle/>
          <a:p>
            <a:r>
              <a:rPr lang="en-US" sz="1600" dirty="0">
                <a:solidFill>
                  <a:srgbClr val="FFFFFF"/>
                </a:solidFill>
              </a:rPr>
              <a:t>Our capital city, Salmonia is located partially on the south side of the island and the north side of the glass community. Salmonia is a busy metropolis city that has one of the largest populations in Fishie Ville.  The city plan of Salmonia is an organic plan because Fishie ville is an island. Since there isn’t much room to spread the necessities of the country since it is mainly based on an island. </a:t>
            </a: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44026A88-49C7-4AD4-B56E-90EF90A48AA5}"/>
                  </a:ext>
                </a:extLst>
              </p14:cNvPr>
              <p14:cNvContentPartPr/>
              <p14:nvPr/>
            </p14:nvContentPartPr>
            <p14:xfrm>
              <a:off x="8181444" y="4082517"/>
              <a:ext cx="360" cy="360"/>
            </p14:xfrm>
          </p:contentPart>
        </mc:Choice>
        <mc:Fallback xmlns="">
          <p:pic>
            <p:nvPicPr>
              <p:cNvPr id="14" name="Ink 13">
                <a:extLst>
                  <a:ext uri="{FF2B5EF4-FFF2-40B4-BE49-F238E27FC236}">
                    <a16:creationId xmlns:a16="http://schemas.microsoft.com/office/drawing/2014/main" id="{44026A88-49C7-4AD4-B56E-90EF90A48AA5}"/>
                  </a:ext>
                </a:extLst>
              </p:cNvPr>
              <p:cNvPicPr/>
              <p:nvPr/>
            </p:nvPicPr>
            <p:blipFill>
              <a:blip r:embed="rId5"/>
              <a:stretch>
                <a:fillRect/>
              </a:stretch>
            </p:blipFill>
            <p:spPr>
              <a:xfrm>
                <a:off x="8163444" y="4064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A26397BA-BC7B-4D45-9BFC-BA08A16994F2}"/>
                  </a:ext>
                </a:extLst>
              </p14:cNvPr>
              <p14:cNvContentPartPr/>
              <p14:nvPr/>
            </p14:nvContentPartPr>
            <p14:xfrm>
              <a:off x="8106924" y="4119597"/>
              <a:ext cx="360" cy="360"/>
            </p14:xfrm>
          </p:contentPart>
        </mc:Choice>
        <mc:Fallback xmlns="">
          <p:pic>
            <p:nvPicPr>
              <p:cNvPr id="16" name="Ink 15">
                <a:extLst>
                  <a:ext uri="{FF2B5EF4-FFF2-40B4-BE49-F238E27FC236}">
                    <a16:creationId xmlns:a16="http://schemas.microsoft.com/office/drawing/2014/main" id="{A26397BA-BC7B-4D45-9BFC-BA08A16994F2}"/>
                  </a:ext>
                </a:extLst>
              </p:cNvPr>
              <p:cNvPicPr/>
              <p:nvPr/>
            </p:nvPicPr>
            <p:blipFill>
              <a:blip r:embed="rId5"/>
              <a:stretch>
                <a:fillRect/>
              </a:stretch>
            </p:blipFill>
            <p:spPr>
              <a:xfrm>
                <a:off x="8089284" y="41019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1FDB156B-9F8E-4B51-B4E4-FAD6B468F6B3}"/>
                  </a:ext>
                </a:extLst>
              </p14:cNvPr>
              <p14:cNvContentPartPr/>
              <p14:nvPr/>
            </p14:nvContentPartPr>
            <p14:xfrm>
              <a:off x="8016564" y="3992517"/>
              <a:ext cx="360" cy="360"/>
            </p14:xfrm>
          </p:contentPart>
        </mc:Choice>
        <mc:Fallback xmlns="">
          <p:pic>
            <p:nvPicPr>
              <p:cNvPr id="18" name="Ink 17">
                <a:extLst>
                  <a:ext uri="{FF2B5EF4-FFF2-40B4-BE49-F238E27FC236}">
                    <a16:creationId xmlns:a16="http://schemas.microsoft.com/office/drawing/2014/main" id="{1FDB156B-9F8E-4B51-B4E4-FAD6B468F6B3}"/>
                  </a:ext>
                </a:extLst>
              </p:cNvPr>
              <p:cNvPicPr/>
              <p:nvPr/>
            </p:nvPicPr>
            <p:blipFill>
              <a:blip r:embed="rId5"/>
              <a:stretch>
                <a:fillRect/>
              </a:stretch>
            </p:blipFill>
            <p:spPr>
              <a:xfrm>
                <a:off x="7998924" y="3974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B189FCD9-3DFD-44E9-AD0D-7A69BF35023D}"/>
                  </a:ext>
                </a:extLst>
              </p14:cNvPr>
              <p14:cNvContentPartPr/>
              <p14:nvPr/>
            </p14:nvContentPartPr>
            <p14:xfrm>
              <a:off x="10536564" y="270837"/>
              <a:ext cx="360" cy="360"/>
            </p14:xfrm>
          </p:contentPart>
        </mc:Choice>
        <mc:Fallback xmlns="">
          <p:pic>
            <p:nvPicPr>
              <p:cNvPr id="20" name="Ink 19">
                <a:extLst>
                  <a:ext uri="{FF2B5EF4-FFF2-40B4-BE49-F238E27FC236}">
                    <a16:creationId xmlns:a16="http://schemas.microsoft.com/office/drawing/2014/main" id="{B189FCD9-3DFD-44E9-AD0D-7A69BF35023D}"/>
                  </a:ext>
                </a:extLst>
              </p:cNvPr>
              <p:cNvPicPr/>
              <p:nvPr/>
            </p:nvPicPr>
            <p:blipFill>
              <a:blip r:embed="rId5"/>
              <a:stretch>
                <a:fillRect/>
              </a:stretch>
            </p:blipFill>
            <p:spPr>
              <a:xfrm>
                <a:off x="10518924" y="252837"/>
                <a:ext cx="36000" cy="36000"/>
              </a:xfrm>
              <a:prstGeom prst="rect">
                <a:avLst/>
              </a:prstGeom>
            </p:spPr>
          </p:pic>
        </mc:Fallback>
      </mc:AlternateContent>
      <p:sp>
        <p:nvSpPr>
          <p:cNvPr id="22" name="Oval 21">
            <a:extLst>
              <a:ext uri="{FF2B5EF4-FFF2-40B4-BE49-F238E27FC236}">
                <a16:creationId xmlns:a16="http://schemas.microsoft.com/office/drawing/2014/main" id="{9E313D6B-988C-4377-98A7-DF1F0AAA0326}"/>
              </a:ext>
            </a:extLst>
          </p:cNvPr>
          <p:cNvSpPr/>
          <p:nvPr/>
        </p:nvSpPr>
        <p:spPr>
          <a:xfrm>
            <a:off x="7592499" y="3701078"/>
            <a:ext cx="793601" cy="582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3523B875-7D0C-427C-B499-0E3A71756B8B}"/>
              </a:ext>
            </a:extLst>
          </p:cNvPr>
          <p:cNvSpPr txBox="1"/>
          <p:nvPr/>
        </p:nvSpPr>
        <p:spPr>
          <a:xfrm>
            <a:off x="7599484" y="3857995"/>
            <a:ext cx="771388" cy="246221"/>
          </a:xfrm>
          <a:prstGeom prst="rect">
            <a:avLst/>
          </a:prstGeom>
          <a:noFill/>
        </p:spPr>
        <p:txBody>
          <a:bodyPr wrap="square" rtlCol="0">
            <a:spAutoFit/>
          </a:bodyPr>
          <a:lstStyle/>
          <a:p>
            <a:r>
              <a:rPr lang="en-CA" sz="1000" dirty="0" err="1"/>
              <a:t>salmonia</a:t>
            </a:r>
            <a:endParaRPr lang="en-CA" sz="1000" dirty="0"/>
          </a:p>
        </p:txBody>
      </p:sp>
    </p:spTree>
    <p:extLst>
      <p:ext uri="{BB962C8B-B14F-4D97-AF65-F5344CB8AC3E}">
        <p14:creationId xmlns:p14="http://schemas.microsoft.com/office/powerpoint/2010/main" val="666376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DE34-11EA-48CD-A1A6-ECB0B7D28B0B}"/>
              </a:ext>
            </a:extLst>
          </p:cNvPr>
          <p:cNvSpPr>
            <a:spLocks noGrp="1"/>
          </p:cNvSpPr>
          <p:nvPr>
            <p:ph type="title"/>
          </p:nvPr>
        </p:nvSpPr>
        <p:spPr/>
        <p:txBody>
          <a:bodyPr/>
          <a:lstStyle/>
          <a:p>
            <a:r>
              <a:rPr lang="en-CA" dirty="0"/>
              <a:t>Salmonia </a:t>
            </a:r>
          </a:p>
        </p:txBody>
      </p:sp>
      <p:pic>
        <p:nvPicPr>
          <p:cNvPr id="6" name="Content Placeholder 5">
            <a:extLst>
              <a:ext uri="{FF2B5EF4-FFF2-40B4-BE49-F238E27FC236}">
                <a16:creationId xmlns:a16="http://schemas.microsoft.com/office/drawing/2014/main" id="{40A55CBD-0994-4AB8-92DB-61C80F778C5C}"/>
              </a:ext>
            </a:extLst>
          </p:cNvPr>
          <p:cNvPicPr>
            <a:picLocks noGrp="1" noChangeAspect="1"/>
          </p:cNvPicPr>
          <p:nvPr>
            <p:ph sz="half" idx="2"/>
          </p:nvPr>
        </p:nvPicPr>
        <p:blipFill>
          <a:blip r:embed="rId2"/>
          <a:stretch>
            <a:fillRect/>
          </a:stretch>
        </p:blipFill>
        <p:spPr>
          <a:xfrm>
            <a:off x="6370638" y="2581788"/>
            <a:ext cx="4754562" cy="2791388"/>
          </a:xfrm>
          <a:prstGeom prst="rect">
            <a:avLst/>
          </a:prstGeom>
        </p:spPr>
      </p:pic>
      <p:pic>
        <p:nvPicPr>
          <p:cNvPr id="9" name="Content Placeholder 8">
            <a:extLst>
              <a:ext uri="{FF2B5EF4-FFF2-40B4-BE49-F238E27FC236}">
                <a16:creationId xmlns:a16="http://schemas.microsoft.com/office/drawing/2014/main" id="{F4701298-B66A-4F7B-81F3-829686024E06}"/>
              </a:ext>
            </a:extLst>
          </p:cNvPr>
          <p:cNvPicPr>
            <a:picLocks noGrp="1" noChangeAspect="1"/>
          </p:cNvPicPr>
          <p:nvPr>
            <p:ph sz="half" idx="1"/>
          </p:nvPr>
        </p:nvPicPr>
        <p:blipFill>
          <a:blip r:embed="rId3"/>
          <a:stretch>
            <a:fillRect/>
          </a:stretch>
        </p:blipFill>
        <p:spPr>
          <a:xfrm>
            <a:off x="1066801" y="2581788"/>
            <a:ext cx="4680098" cy="2791388"/>
          </a:xfrm>
          <a:prstGeom prst="rect">
            <a:avLst/>
          </a:prstGeom>
        </p:spPr>
      </p:pic>
    </p:spTree>
    <p:extLst>
      <p:ext uri="{BB962C8B-B14F-4D97-AF65-F5344CB8AC3E}">
        <p14:creationId xmlns:p14="http://schemas.microsoft.com/office/powerpoint/2010/main" val="400441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3819-E3E9-4018-81E7-D5EAF61E7FDF}"/>
              </a:ext>
            </a:extLst>
          </p:cNvPr>
          <p:cNvSpPr>
            <a:spLocks noGrp="1"/>
          </p:cNvSpPr>
          <p:nvPr>
            <p:ph type="title"/>
          </p:nvPr>
        </p:nvSpPr>
        <p:spPr/>
        <p:txBody>
          <a:bodyPr/>
          <a:lstStyle/>
          <a:p>
            <a:r>
              <a:rPr lang="en-CA" dirty="0"/>
              <a:t>Demography</a:t>
            </a:r>
          </a:p>
        </p:txBody>
      </p:sp>
      <p:sp>
        <p:nvSpPr>
          <p:cNvPr id="3" name="Text Placeholder 2">
            <a:extLst>
              <a:ext uri="{FF2B5EF4-FFF2-40B4-BE49-F238E27FC236}">
                <a16:creationId xmlns:a16="http://schemas.microsoft.com/office/drawing/2014/main" id="{26B72385-2620-41E8-85E1-72960059734D}"/>
              </a:ext>
            </a:extLst>
          </p:cNvPr>
          <p:cNvSpPr>
            <a:spLocks noGrp="1"/>
          </p:cNvSpPr>
          <p:nvPr>
            <p:ph type="body" idx="1"/>
          </p:nvPr>
        </p:nvSpPr>
        <p:spPr/>
        <p:txBody>
          <a:bodyPr/>
          <a:lstStyle/>
          <a:p>
            <a:r>
              <a:rPr lang="en-CA" dirty="0"/>
              <a:t>Population pyramid  </a:t>
            </a:r>
          </a:p>
        </p:txBody>
      </p:sp>
      <p:pic>
        <p:nvPicPr>
          <p:cNvPr id="7" name="Content Placeholder 6">
            <a:extLst>
              <a:ext uri="{FF2B5EF4-FFF2-40B4-BE49-F238E27FC236}">
                <a16:creationId xmlns:a16="http://schemas.microsoft.com/office/drawing/2014/main" id="{C47F090A-5EAF-430D-BD4D-301459A14224}"/>
              </a:ext>
            </a:extLst>
          </p:cNvPr>
          <p:cNvPicPr>
            <a:picLocks noGrp="1" noChangeAspect="1"/>
          </p:cNvPicPr>
          <p:nvPr>
            <p:ph sz="half" idx="2"/>
          </p:nvPr>
        </p:nvPicPr>
        <p:blipFill>
          <a:blip r:embed="rId2"/>
          <a:stretch>
            <a:fillRect/>
          </a:stretch>
        </p:blipFill>
        <p:spPr>
          <a:xfrm>
            <a:off x="1856200" y="2755900"/>
            <a:ext cx="3182112" cy="3200400"/>
          </a:xfrm>
          <a:prstGeom prst="rect">
            <a:avLst/>
          </a:prstGeom>
        </p:spPr>
      </p:pic>
      <p:sp>
        <p:nvSpPr>
          <p:cNvPr id="6" name="Content Placeholder 5">
            <a:extLst>
              <a:ext uri="{FF2B5EF4-FFF2-40B4-BE49-F238E27FC236}">
                <a16:creationId xmlns:a16="http://schemas.microsoft.com/office/drawing/2014/main" id="{201D3B0A-C28B-4A09-AC7B-03825FA9D8A7}"/>
              </a:ext>
            </a:extLst>
          </p:cNvPr>
          <p:cNvSpPr>
            <a:spLocks noGrp="1"/>
          </p:cNvSpPr>
          <p:nvPr>
            <p:ph sz="quarter" idx="4"/>
          </p:nvPr>
        </p:nvSpPr>
        <p:spPr/>
        <p:txBody>
          <a:bodyPr/>
          <a:lstStyle/>
          <a:p>
            <a:r>
              <a:rPr lang="en-CA" dirty="0"/>
              <a:t>The population pyramid is an expanding pyramid. There is a high birth rate and death rate because people feel they can whatever they want whenever therefore causing many different events. </a:t>
            </a:r>
          </a:p>
        </p:txBody>
      </p:sp>
    </p:spTree>
    <p:extLst>
      <p:ext uri="{BB962C8B-B14F-4D97-AF65-F5344CB8AC3E}">
        <p14:creationId xmlns:p14="http://schemas.microsoft.com/office/powerpoint/2010/main" val="26649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47" name="Rectangle 46">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picture containing text&#10;&#10;Description automatically generated">
            <a:extLst>
              <a:ext uri="{FF2B5EF4-FFF2-40B4-BE49-F238E27FC236}">
                <a16:creationId xmlns:a16="http://schemas.microsoft.com/office/drawing/2014/main" id="{7C0AFC06-F8EA-4F07-AE44-AE83B2649E4F}"/>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b="3846"/>
          <a:stretch/>
        </p:blipFill>
        <p:spPr>
          <a:xfrm>
            <a:off x="4667497" y="1413546"/>
            <a:ext cx="6880072" cy="3870045"/>
          </a:xfrm>
          <a:prstGeom prst="rect">
            <a:avLst/>
          </a:prstGeom>
        </p:spPr>
      </p:pic>
      <p:sp>
        <p:nvSpPr>
          <p:cNvPr id="51" name="Rectangle 50">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779F51-0052-41CD-8AD7-7AEC1E700A2C}"/>
              </a:ext>
            </a:extLst>
          </p:cNvPr>
          <p:cNvSpPr>
            <a:spLocks noGrp="1"/>
          </p:cNvSpPr>
          <p:nvPr>
            <p:ph type="title"/>
          </p:nvPr>
        </p:nvSpPr>
        <p:spPr>
          <a:xfrm>
            <a:off x="643433" y="643464"/>
            <a:ext cx="2888344" cy="1428737"/>
          </a:xfrm>
        </p:spPr>
        <p:txBody>
          <a:bodyPr vert="horz" lIns="91440" tIns="45720" rIns="91440" bIns="45720" rtlCol="0" anchor="ctr">
            <a:normAutofit/>
          </a:bodyPr>
          <a:lstStyle/>
          <a:p>
            <a:r>
              <a:rPr lang="en-US" sz="3200" dirty="0">
                <a:solidFill>
                  <a:srgbClr val="FFFFFF"/>
                </a:solidFill>
              </a:rPr>
              <a:t>Population density</a:t>
            </a:r>
          </a:p>
        </p:txBody>
      </p:sp>
      <p:sp>
        <p:nvSpPr>
          <p:cNvPr id="12" name="Content Placeholder 11">
            <a:extLst>
              <a:ext uri="{FF2B5EF4-FFF2-40B4-BE49-F238E27FC236}">
                <a16:creationId xmlns:a16="http://schemas.microsoft.com/office/drawing/2014/main" id="{46D2D46C-00FB-44C3-A4D0-4C546AFC0C43}"/>
              </a:ext>
            </a:extLst>
          </p:cNvPr>
          <p:cNvSpPr>
            <a:spLocks noGrp="1"/>
          </p:cNvSpPr>
          <p:nvPr>
            <p:ph sz="half" idx="2"/>
          </p:nvPr>
        </p:nvSpPr>
        <p:spPr>
          <a:xfrm>
            <a:off x="643337" y="2184036"/>
            <a:ext cx="2888439" cy="3869634"/>
          </a:xfrm>
        </p:spPr>
        <p:txBody>
          <a:bodyPr vert="horz" lIns="91440" tIns="45720" rIns="91440" bIns="45720" rtlCol="0">
            <a:normAutofit/>
          </a:bodyPr>
          <a:lstStyle/>
          <a:p>
            <a:r>
              <a:rPr lang="en-US" sz="1600">
                <a:solidFill>
                  <a:srgbClr val="FFFFFF"/>
                </a:solidFill>
              </a:rPr>
              <a:t>The population increases in the red area because there is a more city like section. Since the city areas are more populated there is more attractions and employment opportunities  in that area</a:t>
            </a:r>
          </a:p>
        </p:txBody>
      </p:sp>
    </p:spTree>
    <p:extLst>
      <p:ext uri="{BB962C8B-B14F-4D97-AF65-F5344CB8AC3E}">
        <p14:creationId xmlns:p14="http://schemas.microsoft.com/office/powerpoint/2010/main" val="32889398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75</TotalTime>
  <Words>973</Words>
  <Application>Microsoft Office PowerPoint</Application>
  <PresentationFormat>Widescreen</PresentationFormat>
  <Paragraphs>72</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Century Gothic</vt:lpstr>
      <vt:lpstr>Garamond</vt:lpstr>
      <vt:lpstr>Savon</vt:lpstr>
      <vt:lpstr>Fishie ville</vt:lpstr>
      <vt:lpstr>Iconography </vt:lpstr>
      <vt:lpstr>Fishie Villes flag </vt:lpstr>
      <vt:lpstr>Charter bill of rights:</vt:lpstr>
      <vt:lpstr>Geography</vt:lpstr>
      <vt:lpstr>Capital city</vt:lpstr>
      <vt:lpstr>Salmonia </vt:lpstr>
      <vt:lpstr>Demography</vt:lpstr>
      <vt:lpstr>Population density</vt:lpstr>
      <vt:lpstr>Industries and resources </vt:lpstr>
      <vt:lpstr>Tourism package </vt:lpstr>
      <vt:lpstr>Entertainment </vt:lpstr>
      <vt:lpstr>Why should you go to Fishie ville </vt:lpstr>
      <vt:lpstr>Transportation in Fishie ville </vt:lpstr>
      <vt:lpstr>Currency? </vt:lpstr>
      <vt:lpstr>What makes Fishie ville different from the rest </vt:lpstr>
      <vt:lpstr>Slogan </vt:lpstr>
      <vt:lpstr>What you will need: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Fishie ville</dc:title>
  <dc:creator>Claire Bajaj</dc:creator>
  <cp:lastModifiedBy>132S-Bajaj, Claire</cp:lastModifiedBy>
  <cp:revision>7</cp:revision>
  <dcterms:created xsi:type="dcterms:W3CDTF">2019-04-10T06:03:57Z</dcterms:created>
  <dcterms:modified xsi:type="dcterms:W3CDTF">2019-04-10T20:52:35Z</dcterms:modified>
</cp:coreProperties>
</file>