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5" r:id="rId4"/>
    <p:sldId id="268" r:id="rId5"/>
    <p:sldId id="271" r:id="rId6"/>
    <p:sldId id="272" r:id="rId7"/>
    <p:sldId id="283" r:id="rId8"/>
    <p:sldId id="257" r:id="rId9"/>
    <p:sldId id="270" r:id="rId10"/>
    <p:sldId id="284" r:id="rId11"/>
    <p:sldId id="287" r:id="rId12"/>
    <p:sldId id="275" r:id="rId13"/>
    <p:sldId id="276" r:id="rId14"/>
    <p:sldId id="277" r:id="rId15"/>
    <p:sldId id="278" r:id="rId16"/>
    <p:sldId id="258" r:id="rId17"/>
    <p:sldId id="288" r:id="rId18"/>
    <p:sldId id="259" r:id="rId19"/>
    <p:sldId id="273" r:id="rId20"/>
    <p:sldId id="261" r:id="rId21"/>
    <p:sldId id="289" r:id="rId22"/>
    <p:sldId id="260" r:id="rId23"/>
    <p:sldId id="280" r:id="rId24"/>
    <p:sldId id="282"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E9505-7129-44F5-B926-9C1C401820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981EA5-7A32-4EB4-9F1B-91AF820B0C41}">
      <dgm:prSet/>
      <dgm:spPr/>
      <dgm:t>
        <a:bodyPr/>
        <a:lstStyle/>
        <a:p>
          <a:r>
            <a:rPr lang="en-CA"/>
            <a:t>University of Calgary is known for being one of the Canada’s top 10 research institutions and stands out for how much it actively engages students in leadership development in all areas</a:t>
          </a:r>
          <a:endParaRPr lang="en-US"/>
        </a:p>
      </dgm:t>
    </dgm:pt>
    <dgm:pt modelId="{85ADA675-BD83-4F99-BED1-DBA89B507FB9}" type="parTrans" cxnId="{F9BFB1D2-FEA3-4EB5-AC46-B49D235F72D6}">
      <dgm:prSet/>
      <dgm:spPr/>
      <dgm:t>
        <a:bodyPr/>
        <a:lstStyle/>
        <a:p>
          <a:endParaRPr lang="en-US"/>
        </a:p>
      </dgm:t>
    </dgm:pt>
    <dgm:pt modelId="{022FA549-1FB5-41F2-A461-9E95D1983033}" type="sibTrans" cxnId="{F9BFB1D2-FEA3-4EB5-AC46-B49D235F72D6}">
      <dgm:prSet/>
      <dgm:spPr/>
      <dgm:t>
        <a:bodyPr/>
        <a:lstStyle/>
        <a:p>
          <a:endParaRPr lang="en-US"/>
        </a:p>
      </dgm:t>
    </dgm:pt>
    <dgm:pt modelId="{382F33D3-FA6F-45B9-8B20-DA3FBCB18C81}">
      <dgm:prSet/>
      <dgm:spPr/>
      <dgm:t>
        <a:bodyPr/>
        <a:lstStyle/>
        <a:p>
          <a:r>
            <a:rPr lang="en-CA"/>
            <a:t>The main reason I chose this institution is the program that they offer Mechanical Engineering: Bachelor’s of Science degree </a:t>
          </a:r>
          <a:endParaRPr lang="en-US"/>
        </a:p>
      </dgm:t>
    </dgm:pt>
    <dgm:pt modelId="{BCE8DD59-B271-42B2-A39E-EFF97375B748}" type="parTrans" cxnId="{AB09E451-0816-4E39-BCA9-9217541A4823}">
      <dgm:prSet/>
      <dgm:spPr/>
      <dgm:t>
        <a:bodyPr/>
        <a:lstStyle/>
        <a:p>
          <a:endParaRPr lang="en-US"/>
        </a:p>
      </dgm:t>
    </dgm:pt>
    <dgm:pt modelId="{E2374E65-DD96-405F-84D4-D79374649511}" type="sibTrans" cxnId="{AB09E451-0816-4E39-BCA9-9217541A4823}">
      <dgm:prSet/>
      <dgm:spPr/>
      <dgm:t>
        <a:bodyPr/>
        <a:lstStyle/>
        <a:p>
          <a:endParaRPr lang="en-US"/>
        </a:p>
      </dgm:t>
    </dgm:pt>
    <dgm:pt modelId="{63E76B7E-6F0E-4F41-8814-151ED21BF0AB}" type="pres">
      <dgm:prSet presAssocID="{A15E9505-7129-44F5-B926-9C1C401820AF}" presName="linear" presStyleCnt="0">
        <dgm:presLayoutVars>
          <dgm:animLvl val="lvl"/>
          <dgm:resizeHandles val="exact"/>
        </dgm:presLayoutVars>
      </dgm:prSet>
      <dgm:spPr/>
    </dgm:pt>
    <dgm:pt modelId="{E904EDCF-E30F-4FB6-957C-A3FB37E0C09C}" type="pres">
      <dgm:prSet presAssocID="{6F981EA5-7A32-4EB4-9F1B-91AF820B0C41}" presName="parentText" presStyleLbl="node1" presStyleIdx="0" presStyleCnt="2">
        <dgm:presLayoutVars>
          <dgm:chMax val="0"/>
          <dgm:bulletEnabled val="1"/>
        </dgm:presLayoutVars>
      </dgm:prSet>
      <dgm:spPr/>
    </dgm:pt>
    <dgm:pt modelId="{55D809DD-6889-4C3E-BEAA-BDA05F18E6C6}" type="pres">
      <dgm:prSet presAssocID="{022FA549-1FB5-41F2-A461-9E95D1983033}" presName="spacer" presStyleCnt="0"/>
      <dgm:spPr/>
    </dgm:pt>
    <dgm:pt modelId="{DFD4B518-C747-40A7-BAD6-1A62957E3159}" type="pres">
      <dgm:prSet presAssocID="{382F33D3-FA6F-45B9-8B20-DA3FBCB18C81}" presName="parentText" presStyleLbl="node1" presStyleIdx="1" presStyleCnt="2">
        <dgm:presLayoutVars>
          <dgm:chMax val="0"/>
          <dgm:bulletEnabled val="1"/>
        </dgm:presLayoutVars>
      </dgm:prSet>
      <dgm:spPr/>
    </dgm:pt>
  </dgm:ptLst>
  <dgm:cxnLst>
    <dgm:cxn modelId="{A29BE521-ACDA-4C90-8DA0-917EDF65B185}" type="presOf" srcId="{A15E9505-7129-44F5-B926-9C1C401820AF}" destId="{63E76B7E-6F0E-4F41-8814-151ED21BF0AB}" srcOrd="0" destOrd="0" presId="urn:microsoft.com/office/officeart/2005/8/layout/vList2"/>
    <dgm:cxn modelId="{036D1846-BD99-4387-A6AD-7DDA078D762A}" type="presOf" srcId="{6F981EA5-7A32-4EB4-9F1B-91AF820B0C41}" destId="{E904EDCF-E30F-4FB6-957C-A3FB37E0C09C}" srcOrd="0" destOrd="0" presId="urn:microsoft.com/office/officeart/2005/8/layout/vList2"/>
    <dgm:cxn modelId="{43014647-038B-4A08-AEE0-906D4A9C5955}" type="presOf" srcId="{382F33D3-FA6F-45B9-8B20-DA3FBCB18C81}" destId="{DFD4B518-C747-40A7-BAD6-1A62957E3159}" srcOrd="0" destOrd="0" presId="urn:microsoft.com/office/officeart/2005/8/layout/vList2"/>
    <dgm:cxn modelId="{AB09E451-0816-4E39-BCA9-9217541A4823}" srcId="{A15E9505-7129-44F5-B926-9C1C401820AF}" destId="{382F33D3-FA6F-45B9-8B20-DA3FBCB18C81}" srcOrd="1" destOrd="0" parTransId="{BCE8DD59-B271-42B2-A39E-EFF97375B748}" sibTransId="{E2374E65-DD96-405F-84D4-D79374649511}"/>
    <dgm:cxn modelId="{F9BFB1D2-FEA3-4EB5-AC46-B49D235F72D6}" srcId="{A15E9505-7129-44F5-B926-9C1C401820AF}" destId="{6F981EA5-7A32-4EB4-9F1B-91AF820B0C41}" srcOrd="0" destOrd="0" parTransId="{85ADA675-BD83-4F99-BED1-DBA89B507FB9}" sibTransId="{022FA549-1FB5-41F2-A461-9E95D1983033}"/>
    <dgm:cxn modelId="{C562EB7D-77EB-447D-82A4-C447ABE0A356}" type="presParOf" srcId="{63E76B7E-6F0E-4F41-8814-151ED21BF0AB}" destId="{E904EDCF-E30F-4FB6-957C-A3FB37E0C09C}" srcOrd="0" destOrd="0" presId="urn:microsoft.com/office/officeart/2005/8/layout/vList2"/>
    <dgm:cxn modelId="{2DA6A5C9-3B98-4404-8C1C-A3D84D1CFBED}" type="presParOf" srcId="{63E76B7E-6F0E-4F41-8814-151ED21BF0AB}" destId="{55D809DD-6889-4C3E-BEAA-BDA05F18E6C6}" srcOrd="1" destOrd="0" presId="urn:microsoft.com/office/officeart/2005/8/layout/vList2"/>
    <dgm:cxn modelId="{0F6E97FD-0689-4465-82EB-A67D223D910A}" type="presParOf" srcId="{63E76B7E-6F0E-4F41-8814-151ED21BF0AB}" destId="{DFD4B518-C747-40A7-BAD6-1A62957E315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4EDCF-E30F-4FB6-957C-A3FB37E0C09C}">
      <dsp:nvSpPr>
        <dsp:cNvPr id="0" name=""/>
        <dsp:cNvSpPr/>
      </dsp:nvSpPr>
      <dsp:spPr>
        <a:xfrm>
          <a:off x="0" y="70082"/>
          <a:ext cx="10515600" cy="2569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kern="1200"/>
            <a:t>University of Calgary is known for being one of the Canada’s top 10 research institutions and stands out for how much it actively engages students in leadership development in all areas</a:t>
          </a:r>
          <a:endParaRPr lang="en-US" sz="3600" kern="1200"/>
        </a:p>
      </dsp:txBody>
      <dsp:txXfrm>
        <a:off x="125424" y="195506"/>
        <a:ext cx="10264752" cy="2318471"/>
      </dsp:txXfrm>
    </dsp:sp>
    <dsp:sp modelId="{DFD4B518-C747-40A7-BAD6-1A62957E3159}">
      <dsp:nvSpPr>
        <dsp:cNvPr id="0" name=""/>
        <dsp:cNvSpPr/>
      </dsp:nvSpPr>
      <dsp:spPr>
        <a:xfrm>
          <a:off x="0" y="2743082"/>
          <a:ext cx="10515600" cy="2569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kern="1200"/>
            <a:t>The main reason I chose this institution is the program that they offer Mechanical Engineering: Bachelor’s of Science degree </a:t>
          </a:r>
          <a:endParaRPr lang="en-US" sz="3600" kern="1200"/>
        </a:p>
      </dsp:txBody>
      <dsp:txXfrm>
        <a:off x="125424" y="2868506"/>
        <a:ext cx="10264752" cy="23184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2617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410570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08661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39384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BEABD0-11ED-439D-9839-EA7FBB3422CA}" type="datetimeFigureOut">
              <a:rPr lang="en-CA" smtClean="0"/>
              <a:t>2021-06-21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6937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CBEABD0-11ED-439D-9839-EA7FBB3422CA}"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70278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CBEABD0-11ED-439D-9839-EA7FBB3422CA}" type="datetimeFigureOut">
              <a:rPr lang="en-CA" smtClean="0"/>
              <a:t>2021-06-21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9068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CBEABD0-11ED-439D-9839-EA7FBB3422CA}" type="datetimeFigureOut">
              <a:rPr lang="en-CA" smtClean="0"/>
              <a:t>2021-06-21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92269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EABD0-11ED-439D-9839-EA7FBB3422CA}" type="datetimeFigureOut">
              <a:rPr lang="en-CA" smtClean="0"/>
              <a:t>2021-06-21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94591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EABD0-11ED-439D-9839-EA7FBB3422CA}"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6013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EABD0-11ED-439D-9839-EA7FBB3422CA}" type="datetimeFigureOut">
              <a:rPr lang="en-CA" smtClean="0"/>
              <a:t>2021-06-21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09187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EABD0-11ED-439D-9839-EA7FBB3422CA}" type="datetimeFigureOut">
              <a:rPr lang="en-CA" smtClean="0"/>
              <a:t>2021-06-21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2D40-1486-47A5-B983-FAF52D5C3FCA}" type="slidenum">
              <a:rPr lang="en-CA" smtClean="0"/>
              <a:t>‹#›</a:t>
            </a:fld>
            <a:endParaRPr lang="en-CA"/>
          </a:p>
        </p:txBody>
      </p:sp>
    </p:spTree>
    <p:extLst>
      <p:ext uri="{BB962C8B-B14F-4D97-AF65-F5344CB8AC3E}">
        <p14:creationId xmlns:p14="http://schemas.microsoft.com/office/powerpoint/2010/main" val="413919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100669" y="1097339"/>
            <a:ext cx="10011831" cy="2623885"/>
          </a:xfrm>
        </p:spPr>
        <p:txBody>
          <a:bodyPr anchor="ctr">
            <a:normAutofit/>
          </a:bodyPr>
          <a:lstStyle/>
          <a:p>
            <a:r>
              <a:rPr lang="en-CA" sz="6600">
                <a:solidFill>
                  <a:srgbClr val="FFFFFF"/>
                </a:solidFill>
              </a:rPr>
              <a:t>Catriona’s Career Path</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p:cNvSpPr>
            <a:spLocks noGrp="1"/>
          </p:cNvSpPr>
          <p:nvPr>
            <p:ph type="subTitle" idx="1"/>
          </p:nvPr>
        </p:nvSpPr>
        <p:spPr>
          <a:xfrm>
            <a:off x="3226159" y="4843002"/>
            <a:ext cx="5760850" cy="1234345"/>
          </a:xfrm>
        </p:spPr>
        <p:txBody>
          <a:bodyPr anchor="ctr">
            <a:normAutofit/>
          </a:bodyPr>
          <a:lstStyle/>
          <a:p>
            <a:r>
              <a:rPr lang="en-CA" sz="2600">
                <a:solidFill>
                  <a:schemeClr val="tx1">
                    <a:lumMod val="95000"/>
                    <a:lumOff val="5000"/>
                  </a:schemeClr>
                </a:solidFill>
              </a:rPr>
              <a:t>How to become a Mechanical Engineer</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9300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CA" dirty="0">
                <a:solidFill>
                  <a:srgbClr val="FFFFFF"/>
                </a:solidFill>
              </a:rPr>
              <a:t>Job Outlook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r>
              <a:rPr lang="en-CA" sz="2700"/>
              <a:t>In BC, the job outlook is 2 of 3 stars.</a:t>
            </a:r>
          </a:p>
          <a:p>
            <a:r>
              <a:rPr lang="en-CA" sz="2700"/>
              <a:t>Here are 2 reasons why:</a:t>
            </a:r>
          </a:p>
          <a:p>
            <a:r>
              <a:rPr lang="en-CA" sz="2700"/>
              <a:t>Employment growth is leading into moderate about of new positions</a:t>
            </a:r>
          </a:p>
          <a:p>
            <a:r>
              <a:rPr lang="en-CA" sz="2700"/>
              <a:t>Not many new positions due to people not retiring </a:t>
            </a:r>
          </a:p>
          <a:p>
            <a:pPr lvl="1"/>
            <a:endParaRPr lang="en-CA" sz="2700"/>
          </a:p>
        </p:txBody>
      </p:sp>
    </p:spTree>
    <p:extLst>
      <p:ext uri="{BB962C8B-B14F-4D97-AF65-F5344CB8AC3E}">
        <p14:creationId xmlns:p14="http://schemas.microsoft.com/office/powerpoint/2010/main" val="393890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6" y="712268"/>
            <a:ext cx="10410524" cy="1193533"/>
          </a:xfrm>
        </p:spPr>
        <p:txBody>
          <a:bodyPr>
            <a:normAutofit/>
          </a:bodyPr>
          <a:lstStyle/>
          <a:p>
            <a:r>
              <a:rPr lang="en-CA">
                <a:solidFill>
                  <a:srgbClr val="FFFFFF"/>
                </a:solidFill>
              </a:rPr>
              <a:t>Safety in the Workplace</a:t>
            </a:r>
          </a:p>
        </p:txBody>
      </p:sp>
      <p:cxnSp>
        <p:nvCxnSpPr>
          <p:cNvPr id="35"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43276" y="2050181"/>
            <a:ext cx="10410524" cy="4126782"/>
          </a:xfrm>
        </p:spPr>
        <p:txBody>
          <a:bodyPr>
            <a:normAutofit/>
          </a:bodyPr>
          <a:lstStyle/>
          <a:p>
            <a:pPr marL="0" indent="0">
              <a:buNone/>
            </a:pPr>
            <a:r>
              <a:rPr lang="en-CA" sz="2400" dirty="0">
                <a:solidFill>
                  <a:srgbClr val="FFFFFF"/>
                </a:solidFill>
              </a:rPr>
              <a:t>In this career, I need to:</a:t>
            </a:r>
          </a:p>
          <a:p>
            <a:r>
              <a:rPr lang="en-CA" sz="2400" dirty="0">
                <a:solidFill>
                  <a:srgbClr val="FFFFFF"/>
                </a:solidFill>
              </a:rPr>
              <a:t>Have personal protection equipment on when needed</a:t>
            </a:r>
          </a:p>
          <a:p>
            <a:r>
              <a:rPr lang="en-CA" sz="2400" dirty="0">
                <a:solidFill>
                  <a:srgbClr val="FFFFFF"/>
                </a:solidFill>
              </a:rPr>
              <a:t>Being aware of companies/ schools safety resources and where to find them</a:t>
            </a:r>
          </a:p>
          <a:p>
            <a:r>
              <a:rPr lang="en-CA" sz="2400" dirty="0">
                <a:solidFill>
                  <a:srgbClr val="FFFFFF"/>
                </a:solidFill>
              </a:rPr>
              <a:t>Ask for assistance when needed</a:t>
            </a:r>
          </a:p>
          <a:p>
            <a:r>
              <a:rPr lang="en-CA" sz="2400" dirty="0">
                <a:solidFill>
                  <a:srgbClr val="FFFFFF"/>
                </a:solidFill>
              </a:rPr>
              <a:t>Get the appropriate training to complete tasks or use machinery if not already known</a:t>
            </a:r>
          </a:p>
        </p:txBody>
      </p:sp>
    </p:spTree>
    <p:extLst>
      <p:ext uri="{BB962C8B-B14F-4D97-AF65-F5344CB8AC3E}">
        <p14:creationId xmlns:p14="http://schemas.microsoft.com/office/powerpoint/2010/main" val="227463042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CA" sz="4000">
                <a:solidFill>
                  <a:srgbClr val="FFFFFF"/>
                </a:solidFill>
              </a:rPr>
              <a:t>This is what appeals to me with this career…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CA" sz="2400">
                <a:solidFill>
                  <a:srgbClr val="FEFFFF"/>
                </a:solidFill>
              </a:rPr>
              <a:t>Constant learning because there are always more things being learned and won’t always be the same and consistent.</a:t>
            </a:r>
          </a:p>
          <a:p>
            <a:r>
              <a:rPr lang="en-CA" sz="2400">
                <a:solidFill>
                  <a:srgbClr val="FEFFFF"/>
                </a:solidFill>
              </a:rPr>
              <a:t>The ability to go to different areas in engineering because you can have a mechanical engineering degree but, you can work more like an aerospace engineer or a civil engineer with certain projects.</a:t>
            </a:r>
          </a:p>
        </p:txBody>
      </p:sp>
    </p:spTree>
    <p:extLst>
      <p:ext uri="{BB962C8B-B14F-4D97-AF65-F5344CB8AC3E}">
        <p14:creationId xmlns:p14="http://schemas.microsoft.com/office/powerpoint/2010/main" val="142703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7450" y="521208"/>
            <a:ext cx="10754437" cy="1627632"/>
          </a:xfrm>
        </p:spPr>
        <p:txBody>
          <a:bodyPr>
            <a:normAutofit/>
          </a:bodyPr>
          <a:lstStyle/>
          <a:p>
            <a:r>
              <a:rPr lang="en-CA" sz="4800">
                <a:solidFill>
                  <a:srgbClr val="FFFFFF"/>
                </a:solidFill>
              </a:rPr>
              <a:t>These are some things I find less appealing about this career…</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7451" y="2776737"/>
            <a:ext cx="10754436" cy="3429234"/>
          </a:xfrm>
        </p:spPr>
        <p:txBody>
          <a:bodyPr anchor="ctr">
            <a:normAutofit/>
          </a:bodyPr>
          <a:lstStyle/>
          <a:p>
            <a:r>
              <a:rPr lang="en-CA" sz="3000">
                <a:solidFill>
                  <a:srgbClr val="FFFFFF"/>
                </a:solidFill>
              </a:rPr>
              <a:t>How long I have to be in school because that is time away from opportunities but, with the extra schooling it will improve my future in this career.</a:t>
            </a:r>
          </a:p>
          <a:p>
            <a:r>
              <a:rPr lang="en-CA" sz="3000">
                <a:solidFill>
                  <a:srgbClr val="FFFFFF"/>
                </a:solidFill>
              </a:rPr>
              <a:t>The field is very male dominating still so I will need to cope with that part of it and find a good network of support.</a:t>
            </a:r>
          </a:p>
          <a:p>
            <a:endParaRPr lang="en-CA" sz="3000">
              <a:solidFill>
                <a:srgbClr val="FFFFFF"/>
              </a:solidFill>
            </a:endParaRPr>
          </a:p>
          <a:p>
            <a:endParaRPr lang="en-CA" sz="3000">
              <a:solidFill>
                <a:srgbClr val="FFFFFF"/>
              </a:solidFill>
            </a:endParaRPr>
          </a:p>
        </p:txBody>
      </p:sp>
    </p:spTree>
    <p:extLst>
      <p:ext uri="{BB962C8B-B14F-4D97-AF65-F5344CB8AC3E}">
        <p14:creationId xmlns:p14="http://schemas.microsoft.com/office/powerpoint/2010/main" val="344417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20" name="Picture 19">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1" name="Oval 20">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79226" y="448056"/>
            <a:ext cx="9833548" cy="1066802"/>
          </a:xfrm>
        </p:spPr>
        <p:txBody>
          <a:bodyPr>
            <a:normAutofit/>
          </a:bodyPr>
          <a:lstStyle/>
          <a:p>
            <a:r>
              <a:rPr lang="en-CA" sz="4000">
                <a:solidFill>
                  <a:srgbClr val="3F3F3F"/>
                </a:solidFill>
              </a:rPr>
              <a:t>Potential obstacles to getting this career</a:t>
            </a:r>
          </a:p>
        </p:txBody>
      </p:sp>
      <p:sp>
        <p:nvSpPr>
          <p:cNvPr id="3" name="Content Placeholder 2"/>
          <p:cNvSpPr>
            <a:spLocks noGrp="1"/>
          </p:cNvSpPr>
          <p:nvPr>
            <p:ph idx="1"/>
          </p:nvPr>
        </p:nvSpPr>
        <p:spPr>
          <a:xfrm>
            <a:off x="1179226" y="3049325"/>
            <a:ext cx="9833548" cy="2945574"/>
          </a:xfrm>
        </p:spPr>
        <p:txBody>
          <a:bodyPr numCol="2" anchor="ctr">
            <a:normAutofit/>
          </a:bodyPr>
          <a:lstStyle/>
          <a:p>
            <a:r>
              <a:rPr lang="en-CA" sz="2000" dirty="0">
                <a:solidFill>
                  <a:srgbClr val="FFFFFF"/>
                </a:solidFill>
              </a:rPr>
              <a:t>The possible obstacles:</a:t>
            </a:r>
          </a:p>
          <a:p>
            <a:r>
              <a:rPr lang="en-CA" sz="2000" dirty="0">
                <a:solidFill>
                  <a:srgbClr val="FFFFFF"/>
                </a:solidFill>
              </a:rPr>
              <a:t>Getting into university to get my degrees</a:t>
            </a:r>
          </a:p>
          <a:p>
            <a:r>
              <a:rPr lang="en-CA" sz="2000" dirty="0">
                <a:solidFill>
                  <a:srgbClr val="FFFFFF"/>
                </a:solidFill>
              </a:rPr>
              <a:t>Not having the right network to find potential jobs</a:t>
            </a:r>
          </a:p>
          <a:p>
            <a:r>
              <a:rPr lang="en-CA" sz="2000" dirty="0">
                <a:solidFill>
                  <a:srgbClr val="FFFFFF"/>
                </a:solidFill>
              </a:rPr>
              <a:t>Not being able to get a job when I am in school even after getting my bachelor’s</a:t>
            </a:r>
          </a:p>
          <a:p>
            <a:pPr marL="0" indent="0">
              <a:buNone/>
            </a:pPr>
            <a:endParaRPr lang="en-CA" sz="2000" dirty="0">
              <a:solidFill>
                <a:srgbClr val="FFFFFF"/>
              </a:solidFill>
            </a:endParaRPr>
          </a:p>
          <a:p>
            <a:pPr marL="0" indent="0">
              <a:buNone/>
            </a:pPr>
            <a:endParaRPr lang="en-CA" sz="2000" dirty="0">
              <a:solidFill>
                <a:srgbClr val="FFFFFF"/>
              </a:solidFill>
            </a:endParaRPr>
          </a:p>
          <a:p>
            <a:r>
              <a:rPr lang="en-CA" sz="2000" dirty="0">
                <a:solidFill>
                  <a:srgbClr val="FFFFFF"/>
                </a:solidFill>
              </a:rPr>
              <a:t>My plan to overcome them:</a:t>
            </a:r>
          </a:p>
          <a:p>
            <a:r>
              <a:rPr lang="en-CA" sz="2000" dirty="0">
                <a:solidFill>
                  <a:srgbClr val="FFFFFF"/>
                </a:solidFill>
              </a:rPr>
              <a:t>Working hard in school for my grades to meet qualifications</a:t>
            </a:r>
          </a:p>
          <a:p>
            <a:r>
              <a:rPr lang="en-CA" sz="2000" dirty="0">
                <a:solidFill>
                  <a:srgbClr val="FFFFFF"/>
                </a:solidFill>
              </a:rPr>
              <a:t>Work to expand my network to get those opportunities</a:t>
            </a:r>
          </a:p>
          <a:p>
            <a:r>
              <a:rPr lang="en-CA" sz="2000" dirty="0">
                <a:solidFill>
                  <a:srgbClr val="FFFFFF"/>
                </a:solidFill>
              </a:rPr>
              <a:t>Continue to expand my resume and target jobs that interest me and that I am fully qualified for</a:t>
            </a:r>
          </a:p>
          <a:p>
            <a:endParaRPr lang="en-CA" sz="2000" dirty="0">
              <a:solidFill>
                <a:srgbClr val="FFFFFF"/>
              </a:solidFill>
            </a:endParaRPr>
          </a:p>
        </p:txBody>
      </p:sp>
    </p:spTree>
    <p:extLst>
      <p:ext uri="{BB962C8B-B14F-4D97-AF65-F5344CB8AC3E}">
        <p14:creationId xmlns:p14="http://schemas.microsoft.com/office/powerpoint/2010/main" val="331970129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CA" sz="4000">
                <a:solidFill>
                  <a:srgbClr val="FFFFFF"/>
                </a:solidFill>
              </a:rPr>
              <a:t>Potential obstacles to being successful within this career</a:t>
            </a:r>
          </a:p>
        </p:txBody>
      </p:sp>
      <p:sp>
        <p:nvSpPr>
          <p:cNvPr id="3" name="Content Placeholder 2"/>
          <p:cNvSpPr>
            <a:spLocks noGrp="1"/>
          </p:cNvSpPr>
          <p:nvPr>
            <p:ph idx="1"/>
          </p:nvPr>
        </p:nvSpPr>
        <p:spPr>
          <a:xfrm>
            <a:off x="1179226" y="3092970"/>
            <a:ext cx="9833548" cy="2693976"/>
          </a:xfrm>
        </p:spPr>
        <p:txBody>
          <a:bodyPr numCol="2">
            <a:normAutofit/>
          </a:bodyPr>
          <a:lstStyle/>
          <a:p>
            <a:r>
              <a:rPr lang="en-CA" sz="2000">
                <a:solidFill>
                  <a:srgbClr val="000000"/>
                </a:solidFill>
              </a:rPr>
              <a:t>The possible obstacles:</a:t>
            </a:r>
          </a:p>
          <a:p>
            <a:r>
              <a:rPr lang="en-CA" sz="2000">
                <a:solidFill>
                  <a:srgbClr val="000000"/>
                </a:solidFill>
              </a:rPr>
              <a:t>Being a female in a male dominated profession </a:t>
            </a:r>
          </a:p>
          <a:p>
            <a:r>
              <a:rPr lang="en-CA" sz="2000">
                <a:solidFill>
                  <a:srgbClr val="000000"/>
                </a:solidFill>
              </a:rPr>
              <a:t>Being overlooked and not taking chances</a:t>
            </a:r>
          </a:p>
          <a:p>
            <a:endParaRPr lang="en-CA" sz="2000">
              <a:solidFill>
                <a:srgbClr val="000000"/>
              </a:solidFill>
            </a:endParaRPr>
          </a:p>
          <a:p>
            <a:endParaRPr lang="en-CA" sz="2000">
              <a:solidFill>
                <a:srgbClr val="000000"/>
              </a:solidFill>
            </a:endParaRPr>
          </a:p>
          <a:p>
            <a:endParaRPr lang="en-CA" sz="2000">
              <a:solidFill>
                <a:srgbClr val="000000"/>
              </a:solidFill>
            </a:endParaRPr>
          </a:p>
          <a:p>
            <a:r>
              <a:rPr lang="en-CA" sz="2000">
                <a:solidFill>
                  <a:srgbClr val="000000"/>
                </a:solidFill>
              </a:rPr>
              <a:t>My plan to overcome them:</a:t>
            </a:r>
          </a:p>
          <a:p>
            <a:r>
              <a:rPr lang="en-CA" sz="2000">
                <a:solidFill>
                  <a:srgbClr val="000000"/>
                </a:solidFill>
              </a:rPr>
              <a:t>Work hard on what I am doing and let my work show for myself</a:t>
            </a:r>
          </a:p>
          <a:p>
            <a:r>
              <a:rPr lang="en-CA" sz="2000">
                <a:solidFill>
                  <a:srgbClr val="000000"/>
                </a:solidFill>
              </a:rPr>
              <a:t>Make myself known for the right reasons and not being afraid to take some risks</a:t>
            </a:r>
          </a:p>
        </p:txBody>
      </p:sp>
    </p:spTree>
    <p:extLst>
      <p:ext uri="{BB962C8B-B14F-4D97-AF65-F5344CB8AC3E}">
        <p14:creationId xmlns:p14="http://schemas.microsoft.com/office/powerpoint/2010/main" val="186674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rPr>
              <a:t>The training/education required for my career is:</a:t>
            </a:r>
          </a:p>
        </p:txBody>
      </p:sp>
      <p:sp>
        <p:nvSpPr>
          <p:cNvPr id="3" name="Content Placeholder 2"/>
          <p:cNvSpPr>
            <a:spLocks noGrp="1"/>
          </p:cNvSpPr>
          <p:nvPr>
            <p:ph idx="1"/>
          </p:nvPr>
        </p:nvSpPr>
        <p:spPr>
          <a:xfrm>
            <a:off x="1367624" y="2490436"/>
            <a:ext cx="9708995" cy="3567173"/>
          </a:xfrm>
        </p:spPr>
        <p:txBody>
          <a:bodyPr anchor="ctr">
            <a:normAutofit/>
          </a:bodyPr>
          <a:lstStyle/>
          <a:p>
            <a:r>
              <a:rPr lang="en-CA" sz="2400" dirty="0"/>
              <a:t>A Dogwood diploma</a:t>
            </a:r>
          </a:p>
          <a:p>
            <a:r>
              <a:rPr lang="en-CA" sz="2400" dirty="0"/>
              <a:t>A Bachelor’s degree in Mechanical Engineering </a:t>
            </a:r>
          </a:p>
          <a:p>
            <a:r>
              <a:rPr lang="en-CA" sz="2400" dirty="0"/>
              <a:t>An engineering licence by provincial or territorial associations to practise as a Professional Engineer (</a:t>
            </a:r>
            <a:r>
              <a:rPr lang="en-CA" sz="2400" dirty="0" err="1"/>
              <a:t>P.Eng</a:t>
            </a:r>
            <a:r>
              <a:rPr lang="en-CA" sz="2400" dirty="0"/>
              <a:t>)</a:t>
            </a:r>
          </a:p>
          <a:p>
            <a:r>
              <a:rPr lang="en-CA" sz="2400" dirty="0"/>
              <a:t>Possible Masters and Doctorate </a:t>
            </a:r>
          </a:p>
          <a:p>
            <a:r>
              <a:rPr lang="en-CA" sz="2400" dirty="0"/>
              <a:t>3 to 4 years of supervised work experience </a:t>
            </a:r>
          </a:p>
          <a:p>
            <a:r>
              <a:rPr lang="en-CA" sz="2400" dirty="0"/>
              <a:t>Passing a professional practice exam</a:t>
            </a:r>
          </a:p>
        </p:txBody>
      </p:sp>
    </p:spTree>
    <p:extLst>
      <p:ext uri="{BB962C8B-B14F-4D97-AF65-F5344CB8AC3E}">
        <p14:creationId xmlns:p14="http://schemas.microsoft.com/office/powerpoint/2010/main" val="369612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83000">
              <a:schemeClr val="accent1">
                <a:lumMod val="60000"/>
                <a:lumOff val="40000"/>
              </a:schemeClr>
            </a:gs>
            <a:gs pos="100000">
              <a:schemeClr val="accent1">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options for acquiring this training/education:</a:t>
            </a:r>
          </a:p>
        </p:txBody>
      </p:sp>
      <p:sp>
        <p:nvSpPr>
          <p:cNvPr id="4" name="Text Placeholder 3"/>
          <p:cNvSpPr>
            <a:spLocks noGrp="1"/>
          </p:cNvSpPr>
          <p:nvPr>
            <p:ph type="body" idx="1"/>
          </p:nvPr>
        </p:nvSpPr>
        <p:spPr/>
        <p:txBody>
          <a:bodyPr/>
          <a:lstStyle/>
          <a:p>
            <a:r>
              <a:rPr lang="en-CA" dirty="0"/>
              <a:t>Option #1</a:t>
            </a:r>
          </a:p>
        </p:txBody>
      </p:sp>
      <p:sp>
        <p:nvSpPr>
          <p:cNvPr id="5" name="Content Placeholder 4"/>
          <p:cNvSpPr>
            <a:spLocks noGrp="1"/>
          </p:cNvSpPr>
          <p:nvPr>
            <p:ph sz="half" idx="2"/>
          </p:nvPr>
        </p:nvSpPr>
        <p:spPr/>
        <p:txBody>
          <a:bodyPr>
            <a:normAutofit fontScale="77500" lnSpcReduction="20000"/>
          </a:bodyPr>
          <a:lstStyle/>
          <a:p>
            <a:r>
              <a:rPr lang="en-CA" dirty="0"/>
              <a:t>Mechanical Engineering, Bachelor’s of science degree</a:t>
            </a:r>
          </a:p>
          <a:p>
            <a:r>
              <a:rPr lang="en-CA" dirty="0"/>
              <a:t>University of Calgary- main campus</a:t>
            </a:r>
          </a:p>
          <a:p>
            <a:r>
              <a:rPr lang="en-CA" dirty="0"/>
              <a:t>English 12, Chemistry 12, Pre-calculus 12</a:t>
            </a:r>
          </a:p>
          <a:p>
            <a:r>
              <a:rPr lang="en-CA" dirty="0"/>
              <a:t>4 year program length</a:t>
            </a:r>
          </a:p>
          <a:p>
            <a:r>
              <a:rPr lang="en-CA" dirty="0"/>
              <a:t>Credential level of a degree</a:t>
            </a:r>
          </a:p>
          <a:p>
            <a:r>
              <a:rPr lang="en-CA" dirty="0"/>
              <a:t>Campus in Calgary</a:t>
            </a:r>
          </a:p>
          <a:p>
            <a:r>
              <a:rPr lang="en-CA" dirty="0"/>
              <a:t>Program starts in the fall the deadline in March</a:t>
            </a:r>
          </a:p>
          <a:p>
            <a:pPr marL="0" indent="0">
              <a:buNone/>
            </a:pPr>
            <a:endParaRPr lang="en-CA" dirty="0"/>
          </a:p>
          <a:p>
            <a:endParaRPr lang="en-CA" dirty="0"/>
          </a:p>
        </p:txBody>
      </p:sp>
      <p:sp>
        <p:nvSpPr>
          <p:cNvPr id="6" name="Text Placeholder 5"/>
          <p:cNvSpPr>
            <a:spLocks noGrp="1"/>
          </p:cNvSpPr>
          <p:nvPr>
            <p:ph type="body" sz="quarter" idx="3"/>
          </p:nvPr>
        </p:nvSpPr>
        <p:spPr/>
        <p:txBody>
          <a:bodyPr/>
          <a:lstStyle/>
          <a:p>
            <a:r>
              <a:rPr lang="en-CA" dirty="0"/>
              <a:t>Option #2</a:t>
            </a:r>
          </a:p>
        </p:txBody>
      </p:sp>
      <p:sp>
        <p:nvSpPr>
          <p:cNvPr id="7" name="Content Placeholder 6"/>
          <p:cNvSpPr>
            <a:spLocks noGrp="1"/>
          </p:cNvSpPr>
          <p:nvPr>
            <p:ph sz="quarter" idx="4"/>
          </p:nvPr>
        </p:nvSpPr>
        <p:spPr/>
        <p:txBody>
          <a:bodyPr>
            <a:normAutofit fontScale="77500" lnSpcReduction="20000"/>
          </a:bodyPr>
          <a:lstStyle/>
          <a:p>
            <a:r>
              <a:rPr lang="en-CA" dirty="0"/>
              <a:t>Mechanical Engineering, Bachelor’s of science degree</a:t>
            </a:r>
          </a:p>
          <a:p>
            <a:r>
              <a:rPr lang="en-CA" dirty="0"/>
              <a:t>University of Alberta- Saint-Jean campus</a:t>
            </a:r>
          </a:p>
          <a:p>
            <a:r>
              <a:rPr lang="en-CA" dirty="0"/>
              <a:t>English 12, Chemistry 12, Pre-calculus 12</a:t>
            </a:r>
          </a:p>
          <a:p>
            <a:r>
              <a:rPr lang="en-CA" dirty="0"/>
              <a:t>5 year program length</a:t>
            </a:r>
          </a:p>
          <a:p>
            <a:r>
              <a:rPr lang="en-CA" dirty="0"/>
              <a:t>Credential level of a degree</a:t>
            </a:r>
          </a:p>
          <a:p>
            <a:r>
              <a:rPr lang="en-CA" dirty="0"/>
              <a:t>Campus in Edmonton</a:t>
            </a:r>
          </a:p>
          <a:p>
            <a:r>
              <a:rPr lang="en-CA" dirty="0"/>
              <a:t>Program starts in the fall and the deadline is July</a:t>
            </a:r>
          </a:p>
        </p:txBody>
      </p:sp>
      <p:sp>
        <p:nvSpPr>
          <p:cNvPr id="8" name="Text Placeholder 5"/>
          <p:cNvSpPr txBox="1">
            <a:spLocks/>
          </p:cNvSpPr>
          <p:nvPr/>
        </p:nvSpPr>
        <p:spPr>
          <a:xfrm>
            <a:off x="8334103" y="1608365"/>
            <a:ext cx="363800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CA" dirty="0"/>
          </a:p>
        </p:txBody>
      </p:sp>
      <p:pic>
        <p:nvPicPr>
          <p:cNvPr id="10" name="Picture 9"/>
          <p:cNvPicPr>
            <a:picLocks noChangeAspect="1"/>
          </p:cNvPicPr>
          <p:nvPr/>
        </p:nvPicPr>
        <p:blipFill>
          <a:blip r:embed="rId2"/>
          <a:stretch>
            <a:fillRect/>
          </a:stretch>
        </p:blipFill>
        <p:spPr>
          <a:xfrm>
            <a:off x="8228217" y="2505075"/>
            <a:ext cx="3639627" cy="3682303"/>
          </a:xfrm>
          <a:prstGeom prst="rect">
            <a:avLst/>
          </a:prstGeom>
        </p:spPr>
      </p:pic>
    </p:spTree>
    <p:extLst>
      <p:ext uri="{BB962C8B-B14F-4D97-AF65-F5344CB8AC3E}">
        <p14:creationId xmlns:p14="http://schemas.microsoft.com/office/powerpoint/2010/main" val="151976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2"/>
            <a:ext cx="9783174"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4699" y="762000"/>
            <a:ext cx="9167695" cy="2144162"/>
          </a:xfrm>
        </p:spPr>
        <p:txBody>
          <a:bodyPr>
            <a:normAutofit/>
          </a:bodyPr>
          <a:lstStyle/>
          <a:p>
            <a:r>
              <a:rPr lang="en-CA" sz="4800">
                <a:solidFill>
                  <a:srgbClr val="FFFFFF"/>
                </a:solidFill>
              </a:rPr>
              <a:t>I intend to go to University of Calgary for that career</a:t>
            </a:r>
          </a:p>
        </p:txBody>
      </p:sp>
      <p:sp>
        <p:nvSpPr>
          <p:cNvPr id="10" name="Rectangle 9">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15992" y="459771"/>
            <a:ext cx="1294599" cy="1296997"/>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10542" y="1935089"/>
            <a:ext cx="1294599" cy="129699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7" y="3395974"/>
            <a:ext cx="11243083" cy="300666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74697" y="3648548"/>
            <a:ext cx="10580239" cy="2481864"/>
          </a:xfrm>
        </p:spPr>
        <p:txBody>
          <a:bodyPr anchor="ctr">
            <a:normAutofit/>
          </a:bodyPr>
          <a:lstStyle/>
          <a:p>
            <a:r>
              <a:rPr lang="en-CA" sz="2600"/>
              <a:t>The University is in Calgary, Alberta, Canada</a:t>
            </a:r>
          </a:p>
          <a:p>
            <a:r>
              <a:rPr lang="en-CA" sz="2600"/>
              <a:t>I would take a Bachelor’s and a Masters of Mechanical engineering </a:t>
            </a:r>
          </a:p>
          <a:p>
            <a:r>
              <a:rPr lang="en-CA" sz="2600"/>
              <a:t>The Bachelor’s is 4 years and the Masters is 2 years</a:t>
            </a:r>
          </a:p>
          <a:p>
            <a:r>
              <a:rPr lang="en-CA" sz="2600"/>
              <a:t>I would earn a Bachelor’s and Masters degree in Mechanical engineering</a:t>
            </a:r>
          </a:p>
          <a:p>
            <a:pPr marL="0" indent="0">
              <a:buNone/>
            </a:pPr>
            <a:endParaRPr lang="en-CA" sz="2600"/>
          </a:p>
        </p:txBody>
      </p:sp>
    </p:spTree>
    <p:extLst>
      <p:ext uri="{BB962C8B-B14F-4D97-AF65-F5344CB8AC3E}">
        <p14:creationId xmlns:p14="http://schemas.microsoft.com/office/powerpoint/2010/main" val="3726152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1EA461-73EB-4E13-90D3-6E34175FBE74}"/>
              </a:ext>
            </a:extLst>
          </p:cNvPr>
          <p:cNvPicPr>
            <a:picLocks noChangeAspect="1"/>
          </p:cNvPicPr>
          <p:nvPr/>
        </p:nvPicPr>
        <p:blipFill>
          <a:blip r:embed="rId2"/>
          <a:stretch>
            <a:fillRect/>
          </a:stretch>
        </p:blipFill>
        <p:spPr>
          <a:xfrm>
            <a:off x="643467" y="1661888"/>
            <a:ext cx="5294716" cy="3534222"/>
          </a:xfrm>
          <a:prstGeom prst="rect">
            <a:avLst/>
          </a:prstGeom>
        </p:spPr>
      </p:pic>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1875521-3B72-47DF-9700-407EBFE0CEC6}"/>
              </a:ext>
            </a:extLst>
          </p:cNvPr>
          <p:cNvPicPr>
            <a:picLocks noChangeAspect="1"/>
          </p:cNvPicPr>
          <p:nvPr/>
        </p:nvPicPr>
        <p:blipFill>
          <a:blip r:embed="rId3"/>
          <a:stretch>
            <a:fillRect/>
          </a:stretch>
        </p:blipFill>
        <p:spPr>
          <a:xfrm>
            <a:off x="6253817" y="1456719"/>
            <a:ext cx="5294715" cy="3944562"/>
          </a:xfrm>
          <a:prstGeom prst="rect">
            <a:avLst/>
          </a:prstGeom>
        </p:spPr>
      </p:pic>
    </p:spTree>
    <p:extLst>
      <p:ext uri="{BB962C8B-B14F-4D97-AF65-F5344CB8AC3E}">
        <p14:creationId xmlns:p14="http://schemas.microsoft.com/office/powerpoint/2010/main" val="146206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CA">
                <a:solidFill>
                  <a:srgbClr val="FFFFFF"/>
                </a:solidFill>
              </a:rPr>
              <a:t>My Career Goal</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r>
              <a:rPr lang="en-CA" sz="1900" dirty="0"/>
              <a:t>I want to become a Mechanical Engineer by 2034.</a:t>
            </a:r>
          </a:p>
          <a:p>
            <a:pPr marL="0" indent="0">
              <a:buNone/>
            </a:pPr>
            <a:endParaRPr lang="en-CA" sz="1900" dirty="0"/>
          </a:p>
          <a:p>
            <a:r>
              <a:rPr lang="en-CA" sz="1900" dirty="0"/>
              <a:t>To get there, I will need to:</a:t>
            </a:r>
          </a:p>
          <a:p>
            <a:pPr lvl="1"/>
            <a:r>
              <a:rPr lang="en-CA" sz="1900" dirty="0"/>
              <a:t>Graduate high school by June 2023</a:t>
            </a:r>
          </a:p>
          <a:p>
            <a:pPr lvl="1"/>
            <a:r>
              <a:rPr lang="en-CA" sz="1900" dirty="0"/>
              <a:t>Get accepted into a University </a:t>
            </a:r>
          </a:p>
          <a:p>
            <a:pPr lvl="1"/>
            <a:r>
              <a:rPr lang="en-CA" sz="1900" dirty="0"/>
              <a:t>Succeed in getting my Bachelors Degree</a:t>
            </a:r>
          </a:p>
          <a:p>
            <a:pPr lvl="1"/>
            <a:r>
              <a:rPr lang="en-CA" sz="1900" dirty="0"/>
              <a:t>Succeed by also getting my Masters</a:t>
            </a:r>
          </a:p>
          <a:p>
            <a:pPr lvl="1"/>
            <a:r>
              <a:rPr lang="en-CA" sz="1900" dirty="0"/>
              <a:t>3-4 years of supervised work experience</a:t>
            </a:r>
          </a:p>
          <a:p>
            <a:pPr lvl="1"/>
            <a:r>
              <a:rPr lang="en-CA" sz="1900" dirty="0"/>
              <a:t>Work full time as a Mechanical Engineer </a:t>
            </a:r>
          </a:p>
        </p:txBody>
      </p:sp>
    </p:spTree>
    <p:extLst>
      <p:ext uri="{BB962C8B-B14F-4D97-AF65-F5344CB8AC3E}">
        <p14:creationId xmlns:p14="http://schemas.microsoft.com/office/powerpoint/2010/main" val="230627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CA" sz="4000">
                <a:solidFill>
                  <a:srgbClr val="FFFFFF"/>
                </a:solidFill>
              </a:rPr>
              <a:t>High school courses required</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numCol="2" anchor="ctr">
            <a:normAutofit/>
          </a:bodyPr>
          <a:lstStyle/>
          <a:p>
            <a:r>
              <a:rPr lang="en-CA" sz="2200" u="sng">
                <a:solidFill>
                  <a:srgbClr val="FEFFFF"/>
                </a:solidFill>
              </a:rPr>
              <a:t>Grade 11 courses:</a:t>
            </a:r>
          </a:p>
          <a:p>
            <a:r>
              <a:rPr lang="en-CA" sz="2200">
                <a:solidFill>
                  <a:srgbClr val="FEFFFF"/>
                </a:solidFill>
              </a:rPr>
              <a:t>Pre-Calculus 11</a:t>
            </a:r>
          </a:p>
          <a:p>
            <a:r>
              <a:rPr lang="en-CA" sz="2200">
                <a:solidFill>
                  <a:srgbClr val="FEFFFF"/>
                </a:solidFill>
              </a:rPr>
              <a:t>English/English First Peoples 11</a:t>
            </a:r>
          </a:p>
          <a:p>
            <a:r>
              <a:rPr lang="en-CA" sz="2200">
                <a:solidFill>
                  <a:srgbClr val="FEFFFF"/>
                </a:solidFill>
              </a:rPr>
              <a:t>Chemistry 11</a:t>
            </a:r>
          </a:p>
          <a:p>
            <a:r>
              <a:rPr lang="en-CA" sz="2200">
                <a:solidFill>
                  <a:srgbClr val="FEFFFF"/>
                </a:solidFill>
              </a:rPr>
              <a:t>Physics 11</a:t>
            </a:r>
          </a:p>
          <a:p>
            <a:r>
              <a:rPr lang="en-CA" sz="2200">
                <a:solidFill>
                  <a:srgbClr val="FEFFFF"/>
                </a:solidFill>
              </a:rPr>
              <a:t>French 11</a:t>
            </a:r>
          </a:p>
          <a:p>
            <a:pPr marL="0" indent="0">
              <a:buNone/>
            </a:pPr>
            <a:endParaRPr lang="en-CA" sz="2200">
              <a:solidFill>
                <a:srgbClr val="FEFFFF"/>
              </a:solidFill>
            </a:endParaRPr>
          </a:p>
          <a:p>
            <a:endParaRPr lang="en-CA" sz="2200">
              <a:solidFill>
                <a:srgbClr val="FEFFFF"/>
              </a:solidFill>
            </a:endParaRPr>
          </a:p>
          <a:p>
            <a:endParaRPr lang="en-CA" sz="2200">
              <a:solidFill>
                <a:srgbClr val="FEFFFF"/>
              </a:solidFill>
            </a:endParaRPr>
          </a:p>
          <a:p>
            <a:r>
              <a:rPr lang="en-CA" sz="2200" u="sng">
                <a:solidFill>
                  <a:srgbClr val="FEFFFF"/>
                </a:solidFill>
              </a:rPr>
              <a:t>Grade 12 courses:</a:t>
            </a:r>
          </a:p>
          <a:p>
            <a:r>
              <a:rPr lang="en-CA" sz="2200">
                <a:solidFill>
                  <a:srgbClr val="FEFFFF"/>
                </a:solidFill>
              </a:rPr>
              <a:t>Pre-Calculus 12</a:t>
            </a:r>
          </a:p>
          <a:p>
            <a:r>
              <a:rPr lang="en-CA" sz="2200">
                <a:solidFill>
                  <a:srgbClr val="FEFFFF"/>
                </a:solidFill>
              </a:rPr>
              <a:t>Calculus 12</a:t>
            </a:r>
          </a:p>
          <a:p>
            <a:r>
              <a:rPr lang="en-CA" sz="2200">
                <a:solidFill>
                  <a:srgbClr val="FEFFFF"/>
                </a:solidFill>
              </a:rPr>
              <a:t>English/English First Peoples 12</a:t>
            </a:r>
          </a:p>
          <a:p>
            <a:r>
              <a:rPr lang="en-CA" sz="2200">
                <a:solidFill>
                  <a:srgbClr val="FEFFFF"/>
                </a:solidFill>
              </a:rPr>
              <a:t>Chemistry 12</a:t>
            </a:r>
          </a:p>
          <a:p>
            <a:r>
              <a:rPr lang="en-CA" sz="2200">
                <a:solidFill>
                  <a:srgbClr val="FEFFFF"/>
                </a:solidFill>
              </a:rPr>
              <a:t>Physics 12</a:t>
            </a:r>
          </a:p>
          <a:p>
            <a:r>
              <a:rPr lang="en-CA" sz="2200">
                <a:solidFill>
                  <a:srgbClr val="FEFFFF"/>
                </a:solidFill>
              </a:rPr>
              <a:t>Socials Studies 12</a:t>
            </a:r>
          </a:p>
          <a:p>
            <a:endParaRPr lang="en-CA" sz="2200">
              <a:solidFill>
                <a:srgbClr val="FEFFFF"/>
              </a:solidFill>
            </a:endParaRPr>
          </a:p>
        </p:txBody>
      </p:sp>
    </p:spTree>
    <p:extLst>
      <p:ext uri="{BB962C8B-B14F-4D97-AF65-F5344CB8AC3E}">
        <p14:creationId xmlns:p14="http://schemas.microsoft.com/office/powerpoint/2010/main" val="58118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CA" sz="3700">
                <a:solidFill>
                  <a:srgbClr val="FFFFFF"/>
                </a:solidFill>
              </a:rPr>
              <a:t>Scholarships/Bursaries/Grants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r>
              <a:rPr lang="en-CA" sz="2700" dirty="0"/>
              <a:t>University of Calgary: Schulich School of Engineering Scholarship, $5,000. Undergraduate, citizenship, 1</a:t>
            </a:r>
            <a:r>
              <a:rPr lang="en-CA" sz="2700" baseline="30000" dirty="0"/>
              <a:t>st</a:t>
            </a:r>
            <a:r>
              <a:rPr lang="en-CA" sz="2700" dirty="0"/>
              <a:t> year entry, Engineering Faculty</a:t>
            </a:r>
          </a:p>
          <a:p>
            <a:r>
              <a:rPr lang="en-CA" sz="2700" dirty="0"/>
              <a:t>University of Calgary: Schulich School of Engineering Dean’s Entrance Scholarship, $7,150. Undergraduate, Citizenship, 1</a:t>
            </a:r>
            <a:r>
              <a:rPr lang="en-CA" sz="2700" baseline="30000" dirty="0"/>
              <a:t>st</a:t>
            </a:r>
            <a:r>
              <a:rPr lang="en-CA" sz="2700" dirty="0"/>
              <a:t> year entry, Engineering Faculty, Indigenous student</a:t>
            </a:r>
          </a:p>
          <a:p>
            <a:endParaRPr lang="en-US" sz="2700" b="1" i="0" dirty="0">
              <a:effectLst/>
              <a:latin typeface="Proxima Nova"/>
            </a:endParaRPr>
          </a:p>
          <a:p>
            <a:endParaRPr lang="en-CA" sz="2700" dirty="0"/>
          </a:p>
        </p:txBody>
      </p:sp>
    </p:spTree>
    <p:extLst>
      <p:ext uri="{BB962C8B-B14F-4D97-AF65-F5344CB8AC3E}">
        <p14:creationId xmlns:p14="http://schemas.microsoft.com/office/powerpoint/2010/main" val="152361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EE79F52-9A18-40BA-BB7A-2BCB47868911}"/>
              </a:ext>
            </a:extLst>
          </p:cNvPr>
          <p:cNvGraphicFramePr>
            <a:graphicFrameLocks noGrp="1"/>
          </p:cNvGraphicFramePr>
          <p:nvPr>
            <p:ph idx="1"/>
            <p:extLst>
              <p:ext uri="{D42A27DB-BD31-4B8C-83A1-F6EECF244321}">
                <p14:modId xmlns:p14="http://schemas.microsoft.com/office/powerpoint/2010/main" val="2878188921"/>
              </p:ext>
            </p:extLst>
          </p:nvPr>
        </p:nvGraphicFramePr>
        <p:xfrm>
          <a:off x="838200" y="794479"/>
          <a:ext cx="10515600" cy="538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89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CA">
                <a:solidFill>
                  <a:srgbClr val="FFFFFF"/>
                </a:solidFill>
              </a:rPr>
              <a:t>Financial Plan - Tuition</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r>
              <a:rPr lang="en-CA" sz="1800" dirty="0">
                <a:solidFill>
                  <a:srgbClr val="FFFFFF"/>
                </a:solidFill>
              </a:rPr>
              <a:t>Bachelor’s degree total fees, tuition, meal plan, housing: total program costs </a:t>
            </a:r>
            <a:r>
              <a:rPr lang="en-CA" sz="1800">
                <a:solidFill>
                  <a:srgbClr val="FFFFFF"/>
                </a:solidFill>
              </a:rPr>
              <a:t>$85,444.96</a:t>
            </a:r>
            <a:endParaRPr lang="en-CA" sz="1800" dirty="0">
              <a:solidFill>
                <a:srgbClr val="FFFFFF"/>
              </a:solidFill>
            </a:endParaRPr>
          </a:p>
          <a:p>
            <a:r>
              <a:rPr lang="en-CA" sz="1800" dirty="0">
                <a:solidFill>
                  <a:srgbClr val="FFFFFF"/>
                </a:solidFill>
              </a:rPr>
              <a:t>Master’s degree total fees, tuition: total program costs $21,806</a:t>
            </a:r>
          </a:p>
          <a:p>
            <a:r>
              <a:rPr lang="en-CA" sz="1800" dirty="0">
                <a:solidFill>
                  <a:srgbClr val="FFFFFF"/>
                </a:solidFill>
              </a:rPr>
              <a:t>I am going to pay for my program:</a:t>
            </a:r>
          </a:p>
          <a:p>
            <a:pPr lvl="1"/>
            <a:endParaRPr lang="en-CA" sz="1800" dirty="0">
              <a:solidFill>
                <a:srgbClr val="FFFFFF"/>
              </a:solidFill>
            </a:endParaRPr>
          </a:p>
          <a:p>
            <a:pPr lvl="1"/>
            <a:r>
              <a:rPr lang="en-CA" sz="1800" dirty="0">
                <a:solidFill>
                  <a:srgbClr val="FFFFFF"/>
                </a:solidFill>
              </a:rPr>
              <a:t>I can get some scholarship and or bursaries. Like if I get Schulich School of Engineering Scholarship and the Schulich School of Engineering Dean’s Entrance Scholarship then I would have paid for over half of my first year costs. Then in the following years get more scholarships and or bursaries.</a:t>
            </a:r>
          </a:p>
          <a:p>
            <a:pPr lvl="1"/>
            <a:r>
              <a:rPr lang="en-CA" sz="1800" dirty="0">
                <a:solidFill>
                  <a:srgbClr val="FFFFFF"/>
                </a:solidFill>
              </a:rPr>
              <a:t>I will also get assistance from my family to pay for my schooling</a:t>
            </a:r>
          </a:p>
          <a:p>
            <a:pPr lvl="1"/>
            <a:r>
              <a:rPr lang="en-CA" sz="1800" dirty="0">
                <a:solidFill>
                  <a:srgbClr val="FFFFFF"/>
                </a:solidFill>
              </a:rPr>
              <a:t>Then I will have savings from my part time job paying for it</a:t>
            </a:r>
          </a:p>
        </p:txBody>
      </p:sp>
    </p:spTree>
    <p:extLst>
      <p:ext uri="{BB962C8B-B14F-4D97-AF65-F5344CB8AC3E}">
        <p14:creationId xmlns:p14="http://schemas.microsoft.com/office/powerpoint/2010/main" val="255640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4F9278A3-BD88-48E9-ADA8-DFA54F8B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06979E64-410D-4CA1-A8A9-ACDE6986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021DE2B2-9F4C-4BE0-88D6-90B781F1D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F67B68C-C0B1-4DD8-AABD-997CD6A178C1}"/>
              </a:ext>
            </a:extLst>
          </p:cNvPr>
          <p:cNvPicPr>
            <a:picLocks noChangeAspect="1"/>
          </p:cNvPicPr>
          <p:nvPr/>
        </p:nvPicPr>
        <p:blipFill rotWithShape="1">
          <a:blip r:embed="rId2"/>
          <a:srcRect t="13668" r="3" b="13671"/>
          <a:stretch/>
        </p:blipFill>
        <p:spPr>
          <a:xfrm>
            <a:off x="644197" y="637901"/>
            <a:ext cx="5441048" cy="2639028"/>
          </a:xfrm>
          <a:prstGeom prst="rect">
            <a:avLst/>
          </a:prstGeom>
        </p:spPr>
      </p:pic>
      <p:pic>
        <p:nvPicPr>
          <p:cNvPr id="6" name="Picture 5">
            <a:extLst>
              <a:ext uri="{FF2B5EF4-FFF2-40B4-BE49-F238E27FC236}">
                <a16:creationId xmlns:a16="http://schemas.microsoft.com/office/drawing/2014/main" id="{0D43AEA5-A30B-47AC-ABC7-A1D59AFA0A6C}"/>
              </a:ext>
            </a:extLst>
          </p:cNvPr>
          <p:cNvPicPr>
            <a:picLocks noChangeAspect="1"/>
          </p:cNvPicPr>
          <p:nvPr/>
        </p:nvPicPr>
        <p:blipFill rotWithShape="1">
          <a:blip r:embed="rId3"/>
          <a:srcRect t="4218" r="3" b="31639"/>
          <a:stretch/>
        </p:blipFill>
        <p:spPr>
          <a:xfrm>
            <a:off x="644197" y="3276929"/>
            <a:ext cx="5441048" cy="2617592"/>
          </a:xfrm>
          <a:prstGeom prst="rect">
            <a:avLst/>
          </a:prstGeom>
        </p:spPr>
      </p:pic>
      <p:sp>
        <p:nvSpPr>
          <p:cNvPr id="23" name="Rectangle 8">
            <a:extLst>
              <a:ext uri="{FF2B5EF4-FFF2-40B4-BE49-F238E27FC236}">
                <a16:creationId xmlns:a16="http://schemas.microsoft.com/office/drawing/2014/main" id="{F4CBF41C-B31A-498E-8DE8-06450A0BE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18205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850221" y="1833036"/>
            <a:ext cx="4330061" cy="1541083"/>
          </a:xfrm>
        </p:spPr>
        <p:txBody>
          <a:bodyPr>
            <a:normAutofit/>
          </a:bodyPr>
          <a:lstStyle/>
          <a:p>
            <a:r>
              <a:rPr lang="en-CA" sz="3600">
                <a:solidFill>
                  <a:srgbClr val="FFFFFF"/>
                </a:solidFill>
              </a:rPr>
              <a:t>Some related occupations:</a:t>
            </a:r>
          </a:p>
        </p:txBody>
      </p:sp>
      <p:cxnSp>
        <p:nvCxnSpPr>
          <p:cNvPr id="25" name="Straight Connector 24">
            <a:extLst>
              <a:ext uri="{FF2B5EF4-FFF2-40B4-BE49-F238E27FC236}">
                <a16:creationId xmlns:a16="http://schemas.microsoft.com/office/drawing/2014/main" id="{AC39C20E-446B-4706-9FAB-EB5663931D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44197" y="3276929"/>
            <a:ext cx="5423419"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850853" y="3435931"/>
            <a:ext cx="4329244" cy="2718648"/>
          </a:xfrm>
        </p:spPr>
        <p:txBody>
          <a:bodyPr anchor="t">
            <a:normAutofit/>
          </a:bodyPr>
          <a:lstStyle/>
          <a:p>
            <a:r>
              <a:rPr lang="en-CA" sz="2400" dirty="0">
                <a:solidFill>
                  <a:srgbClr val="FEFFFF"/>
                </a:solidFill>
              </a:rPr>
              <a:t>Aerospace engineering</a:t>
            </a:r>
          </a:p>
          <a:p>
            <a:r>
              <a:rPr lang="en-CA" sz="2400" dirty="0">
                <a:solidFill>
                  <a:srgbClr val="FEFFFF"/>
                </a:solidFill>
              </a:rPr>
              <a:t>Biomechanics </a:t>
            </a:r>
          </a:p>
        </p:txBody>
      </p:sp>
    </p:spTree>
    <p:extLst>
      <p:ext uri="{BB962C8B-B14F-4D97-AF65-F5344CB8AC3E}">
        <p14:creationId xmlns:p14="http://schemas.microsoft.com/office/powerpoint/2010/main" val="66333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0295" y="1396289"/>
            <a:ext cx="4668257" cy="1325563"/>
          </a:xfrm>
        </p:spPr>
        <p:txBody>
          <a:bodyPr>
            <a:normAutofit/>
          </a:bodyPr>
          <a:lstStyle/>
          <a:p>
            <a:r>
              <a:rPr lang="en-CA" sz="3700"/>
              <a:t>Mechanical Engineers are awesome!!!</a:t>
            </a:r>
          </a:p>
        </p:txBody>
      </p:sp>
      <p:sp>
        <p:nvSpPr>
          <p:cNvPr id="12" name="Freeform: Shape 1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9380214-DB76-48FB-A04F-B631407687F5}"/>
              </a:ext>
            </a:extLst>
          </p:cNvPr>
          <p:cNvPicPr>
            <a:picLocks noChangeAspect="1"/>
          </p:cNvPicPr>
          <p:nvPr/>
        </p:nvPicPr>
        <p:blipFill rotWithShape="1">
          <a:blip r:embed="rId2"/>
          <a:srcRect l="7874" r="18872" b="-5"/>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3">
            <a:extLst>
              <a:ext uri="{FF2B5EF4-FFF2-40B4-BE49-F238E27FC236}">
                <a16:creationId xmlns:a16="http://schemas.microsoft.com/office/drawing/2014/main" id="{74566961-B430-4A55-ADE3-58E179B3F1DF}"/>
              </a:ext>
            </a:extLst>
          </p:cNvPr>
          <p:cNvPicPr>
            <a:picLocks noChangeAspect="1"/>
          </p:cNvPicPr>
          <p:nvPr/>
        </p:nvPicPr>
        <p:blipFill rotWithShape="1">
          <a:blip r:embed="rId3"/>
          <a:srcRect l="17838" r="3874"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Picture 6" descr="A group of people sitting around a table with laptops&#10;&#10;Description automatically generated with medium confidence">
            <a:extLst>
              <a:ext uri="{FF2B5EF4-FFF2-40B4-BE49-F238E27FC236}">
                <a16:creationId xmlns:a16="http://schemas.microsoft.com/office/drawing/2014/main" id="{8BC7C1E6-4C1C-4FDD-830D-1598357DA5A2}"/>
              </a:ext>
            </a:extLst>
          </p:cNvPr>
          <p:cNvPicPr>
            <a:picLocks noChangeAspect="1"/>
          </p:cNvPicPr>
          <p:nvPr/>
        </p:nvPicPr>
        <p:blipFill rotWithShape="1">
          <a:blip r:embed="rId4"/>
          <a:srcRect l="14523" r="1160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p:cNvSpPr>
            <a:spLocks noGrp="1"/>
          </p:cNvSpPr>
          <p:nvPr>
            <p:ph idx="1"/>
          </p:nvPr>
        </p:nvSpPr>
        <p:spPr>
          <a:xfrm>
            <a:off x="6940296" y="2871982"/>
            <a:ext cx="4668256" cy="3181684"/>
          </a:xfrm>
        </p:spPr>
        <p:txBody>
          <a:bodyPr anchor="t">
            <a:normAutofit/>
          </a:bodyPr>
          <a:lstStyle/>
          <a:p>
            <a:r>
              <a:rPr lang="en-CA" sz="1800" dirty="0"/>
              <a:t>Things I’m excited for in this career:</a:t>
            </a:r>
          </a:p>
          <a:p>
            <a:r>
              <a:rPr lang="en-CA" sz="1800" dirty="0"/>
              <a:t>Being able to build and create new things</a:t>
            </a:r>
          </a:p>
          <a:p>
            <a:r>
              <a:rPr lang="en-CA" sz="1800" dirty="0"/>
              <a:t>Constantly learning more because the knowledge is constantly growing</a:t>
            </a:r>
          </a:p>
          <a:p>
            <a:r>
              <a:rPr lang="en-CA" sz="1800" dirty="0"/>
              <a:t>The ability to be involved in other branches of engineering and collaborate with others</a:t>
            </a:r>
          </a:p>
          <a:p>
            <a:endParaRPr lang="en-CA" sz="1800" dirty="0"/>
          </a:p>
        </p:txBody>
      </p:sp>
    </p:spTree>
    <p:extLst>
      <p:ext uri="{BB962C8B-B14F-4D97-AF65-F5344CB8AC3E}">
        <p14:creationId xmlns:p14="http://schemas.microsoft.com/office/powerpoint/2010/main" val="6905599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a:t>My Career Goal Statement</a:t>
            </a:r>
            <a:endParaRPr lang="en-CA" dirty="0"/>
          </a:p>
        </p:txBody>
      </p:sp>
      <p:sp>
        <p:nvSpPr>
          <p:cNvPr id="3" name="Content Placeholder 2"/>
          <p:cNvSpPr>
            <a:spLocks noGrp="1"/>
          </p:cNvSpPr>
          <p:nvPr>
            <p:ph idx="1"/>
          </p:nvPr>
        </p:nvSpPr>
        <p:spPr/>
        <p:txBody>
          <a:bodyPr/>
          <a:lstStyle/>
          <a:p>
            <a:pPr marL="0" indent="0">
              <a:buNone/>
            </a:pPr>
            <a:r>
              <a:rPr lang="en-CA" dirty="0">
                <a:solidFill>
                  <a:srgbClr val="0070C0"/>
                </a:solidFill>
              </a:rPr>
              <a:t>By 2030, </a:t>
            </a:r>
            <a:r>
              <a:rPr lang="en-CA" dirty="0">
                <a:solidFill>
                  <a:schemeClr val="accent6"/>
                </a:solidFill>
              </a:rPr>
              <a:t>I want to become a Mechanical Engineer by </a:t>
            </a:r>
            <a:r>
              <a:rPr lang="en-CA" dirty="0"/>
              <a:t>getting accepted into a University,  succeed in getting my Bachelors degree, also succeeding by getting my Masters, doing 3 to 4 years of supervised work experience and then working as a Mechanical Engineer full time as my career.</a:t>
            </a:r>
          </a:p>
        </p:txBody>
      </p:sp>
    </p:spTree>
    <p:extLst>
      <p:ext uri="{BB962C8B-B14F-4D97-AF65-F5344CB8AC3E}">
        <p14:creationId xmlns:p14="http://schemas.microsoft.com/office/powerpoint/2010/main" val="324014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ere&amp;#39;s How Much Money Mechanical Engineers Make In Every State">
            <a:extLst>
              <a:ext uri="{FF2B5EF4-FFF2-40B4-BE49-F238E27FC236}">
                <a16:creationId xmlns:a16="http://schemas.microsoft.com/office/drawing/2014/main" id="{4F62A9D6-3C0C-42DE-9461-B6F5F66AE929}"/>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l="23036" r="14728"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CA" sz="4100">
                <a:solidFill>
                  <a:srgbClr val="000000"/>
                </a:solidFill>
              </a:rPr>
              <a:t>What is a Mechanical Engineer?</a:t>
            </a:r>
          </a:p>
        </p:txBody>
      </p:sp>
      <p:sp>
        <p:nvSpPr>
          <p:cNvPr id="3" name="Content Placeholder 2"/>
          <p:cNvSpPr>
            <a:spLocks noGrp="1"/>
          </p:cNvSpPr>
          <p:nvPr>
            <p:ph idx="1"/>
          </p:nvPr>
        </p:nvSpPr>
        <p:spPr>
          <a:xfrm>
            <a:off x="804997" y="2272143"/>
            <a:ext cx="4706803" cy="3788830"/>
          </a:xfrm>
        </p:spPr>
        <p:txBody>
          <a:bodyPr anchor="ctr">
            <a:normAutofit/>
          </a:bodyPr>
          <a:lstStyle/>
          <a:p>
            <a:r>
              <a:rPr lang="en-CA" sz="2000" dirty="0">
                <a:solidFill>
                  <a:srgbClr val="000000"/>
                </a:solidFill>
              </a:rPr>
              <a:t>Mechanical Engineers design, build, develop and test many products which can be as different as new batteries to medical devices. They design power-producing machines like internal combustion engines while also designing other machines that could be in buildings like elevator and much more.</a:t>
            </a:r>
          </a:p>
          <a:p>
            <a:r>
              <a:rPr lang="en-CA" sz="2000" dirty="0">
                <a:solidFill>
                  <a:srgbClr val="000000"/>
                </a:solidFill>
              </a:rPr>
              <a:t>Mechanical Engineers will regularly design engines, turbines, power producing products and power using products like air conditioners</a:t>
            </a:r>
          </a:p>
          <a:p>
            <a:endParaRPr lang="en-CA" sz="2000" dirty="0">
              <a:solidFill>
                <a:srgbClr val="000000"/>
              </a:solidFill>
            </a:endParaRPr>
          </a:p>
          <a:p>
            <a:pPr marL="0" indent="0">
              <a:buNone/>
            </a:pPr>
            <a:endParaRPr lang="en-CA" sz="2000" dirty="0">
              <a:solidFill>
                <a:srgbClr val="000000"/>
              </a:solidFill>
            </a:endParaRPr>
          </a:p>
        </p:txBody>
      </p:sp>
    </p:spTree>
    <p:extLst>
      <p:ext uri="{BB962C8B-B14F-4D97-AF65-F5344CB8AC3E}">
        <p14:creationId xmlns:p14="http://schemas.microsoft.com/office/powerpoint/2010/main" val="17191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7" y="450222"/>
            <a:ext cx="11248533"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4698" y="762000"/>
            <a:ext cx="10622327" cy="2144162"/>
          </a:xfrm>
        </p:spPr>
        <p:txBody>
          <a:bodyPr>
            <a:normAutofit/>
          </a:bodyPr>
          <a:lstStyle/>
          <a:p>
            <a:r>
              <a:rPr lang="en-CA" sz="5400">
                <a:solidFill>
                  <a:srgbClr val="FFFFFF"/>
                </a:solidFill>
              </a:rPr>
              <a:t>About my future career</a:t>
            </a:r>
          </a:p>
        </p:txBody>
      </p:sp>
      <p:sp>
        <p:nvSpPr>
          <p:cNvPr id="10" name="Rectangle 9">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05" y="3395972"/>
            <a:ext cx="1332806" cy="141732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4" y="4965191"/>
            <a:ext cx="1338257" cy="143777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5100" y="3395974"/>
            <a:ext cx="9735491" cy="300699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0" y="3648548"/>
            <a:ext cx="9111025" cy="2481864"/>
          </a:xfrm>
        </p:spPr>
        <p:txBody>
          <a:bodyPr anchor="ctr">
            <a:normAutofit/>
          </a:bodyPr>
          <a:lstStyle/>
          <a:p>
            <a:r>
              <a:rPr lang="en-CA" sz="2400" dirty="0"/>
              <a:t>Mechanical Engineers usually work in offices and visit job sites.</a:t>
            </a:r>
          </a:p>
          <a:p>
            <a:r>
              <a:rPr lang="en-CA" sz="2400" dirty="0"/>
              <a:t>The salary range in BC is $42, 661 – $119,995</a:t>
            </a:r>
          </a:p>
          <a:p>
            <a:r>
              <a:rPr lang="en-CA" sz="2400" dirty="0"/>
              <a:t>The job will be about 8-9 hours a day or 45-50 per week but, that will change on how long you have been working their, and what you are working on which will usually result in working more in certain weeks and times.</a:t>
            </a:r>
          </a:p>
          <a:p>
            <a:endParaRPr lang="en-CA" sz="2400" dirty="0"/>
          </a:p>
        </p:txBody>
      </p:sp>
    </p:spTree>
    <p:extLst>
      <p:ext uri="{BB962C8B-B14F-4D97-AF65-F5344CB8AC3E}">
        <p14:creationId xmlns:p14="http://schemas.microsoft.com/office/powerpoint/2010/main" val="66190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64760" y="804328"/>
            <a:ext cx="6091312" cy="1205821"/>
          </a:xfrm>
        </p:spPr>
        <p:txBody>
          <a:bodyPr>
            <a:normAutofit/>
          </a:bodyPr>
          <a:lstStyle/>
          <a:p>
            <a:r>
              <a:rPr lang="en-CA" sz="4000">
                <a:solidFill>
                  <a:srgbClr val="FEFFFF"/>
                </a:solidFill>
              </a:rPr>
              <a:t>My job has a 1.1% chance of becoming automated</a:t>
            </a:r>
          </a:p>
        </p:txBody>
      </p:sp>
      <p:sp>
        <p:nvSpPr>
          <p:cNvPr id="3" name="Content Placeholder 2"/>
          <p:cNvSpPr>
            <a:spLocks noGrp="1"/>
          </p:cNvSpPr>
          <p:nvPr>
            <p:ph idx="1"/>
          </p:nvPr>
        </p:nvSpPr>
        <p:spPr>
          <a:xfrm>
            <a:off x="1282189" y="2494450"/>
            <a:ext cx="5773883" cy="3563159"/>
          </a:xfrm>
        </p:spPr>
        <p:txBody>
          <a:bodyPr>
            <a:normAutofit/>
          </a:bodyPr>
          <a:lstStyle/>
          <a:p>
            <a:r>
              <a:rPr lang="en-CA" sz="2400" dirty="0"/>
              <a:t>I don’t think my job will become automated because:</a:t>
            </a:r>
          </a:p>
          <a:p>
            <a:r>
              <a:rPr lang="en-CA" sz="2400" dirty="0"/>
              <a:t>Computers lack the creativity to be a mechanical engineer</a:t>
            </a:r>
          </a:p>
          <a:p>
            <a:r>
              <a:rPr lang="en-CA" sz="2400" dirty="0"/>
              <a:t>Mechanical engineers are the one who fix and build the machines not the other way around</a:t>
            </a:r>
          </a:p>
          <a:p>
            <a:pPr marL="0" indent="0">
              <a:buNone/>
            </a:pPr>
            <a:endParaRPr lang="en-CA" sz="2400" dirty="0"/>
          </a:p>
        </p:txBody>
      </p:sp>
      <p:pic>
        <p:nvPicPr>
          <p:cNvPr id="4" name="Picture 3">
            <a:extLst>
              <a:ext uri="{FF2B5EF4-FFF2-40B4-BE49-F238E27FC236}">
                <a16:creationId xmlns:a16="http://schemas.microsoft.com/office/drawing/2014/main" id="{63E6CA13-5188-4593-B33C-DA067CB92997}"/>
              </a:ext>
            </a:extLst>
          </p:cNvPr>
          <p:cNvPicPr>
            <a:picLocks noChangeAspect="1"/>
          </p:cNvPicPr>
          <p:nvPr/>
        </p:nvPicPr>
        <p:blipFill>
          <a:blip r:embed="rId2"/>
          <a:stretch>
            <a:fillRect/>
          </a:stretch>
        </p:blipFill>
        <p:spPr>
          <a:xfrm>
            <a:off x="8024706" y="735004"/>
            <a:ext cx="3343407" cy="2504328"/>
          </a:xfrm>
          <a:prstGeom prst="rect">
            <a:avLst/>
          </a:prstGeom>
        </p:spPr>
      </p:pic>
      <p:pic>
        <p:nvPicPr>
          <p:cNvPr id="5" name="Picture 4">
            <a:extLst>
              <a:ext uri="{FF2B5EF4-FFF2-40B4-BE49-F238E27FC236}">
                <a16:creationId xmlns:a16="http://schemas.microsoft.com/office/drawing/2014/main" id="{23032DFB-A0AF-4437-86B3-78FF66B39D04}"/>
              </a:ext>
            </a:extLst>
          </p:cNvPr>
          <p:cNvPicPr>
            <a:picLocks noChangeAspect="1"/>
          </p:cNvPicPr>
          <p:nvPr/>
        </p:nvPicPr>
        <p:blipFill>
          <a:blip r:embed="rId3"/>
          <a:stretch>
            <a:fillRect/>
          </a:stretch>
        </p:blipFill>
        <p:spPr>
          <a:xfrm>
            <a:off x="8312694" y="3511296"/>
            <a:ext cx="2764381" cy="2757470"/>
          </a:xfrm>
          <a:prstGeom prst="rect">
            <a:avLst/>
          </a:prstGeom>
        </p:spPr>
      </p:pic>
    </p:spTree>
    <p:extLst>
      <p:ext uri="{BB962C8B-B14F-4D97-AF65-F5344CB8AC3E}">
        <p14:creationId xmlns:p14="http://schemas.microsoft.com/office/powerpoint/2010/main" val="263885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CA" sz="3500" dirty="0">
                <a:solidFill>
                  <a:srgbClr val="FFFFFF"/>
                </a:solidFill>
              </a:rPr>
              <a:t>My compatibility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r>
              <a:rPr lang="en-CA" sz="2600"/>
              <a:t>Based on the myBlueprint quiz, I am 79% compatible with this job.</a:t>
            </a:r>
          </a:p>
          <a:p>
            <a:pPr marL="0" indent="0">
              <a:buNone/>
            </a:pPr>
            <a:endParaRPr lang="en-CA" sz="2600"/>
          </a:p>
          <a:p>
            <a:r>
              <a:rPr lang="en-CA" sz="2600"/>
              <a:t>The skills this job requires are:</a:t>
            </a:r>
          </a:p>
          <a:p>
            <a:r>
              <a:rPr lang="en-CA" sz="2600"/>
              <a:t>Creativity</a:t>
            </a:r>
          </a:p>
          <a:p>
            <a:r>
              <a:rPr lang="en-CA" sz="2600"/>
              <a:t>Listening skills</a:t>
            </a:r>
          </a:p>
          <a:p>
            <a:r>
              <a:rPr lang="en-CA" sz="2600"/>
              <a:t>Math skills </a:t>
            </a:r>
          </a:p>
          <a:p>
            <a:r>
              <a:rPr lang="en-CA" sz="2600"/>
              <a:t>Mechanical skills</a:t>
            </a:r>
          </a:p>
          <a:p>
            <a:r>
              <a:rPr lang="en-CA" sz="2600"/>
              <a:t>Problem-solving skills</a:t>
            </a:r>
          </a:p>
          <a:p>
            <a:pPr lvl="1"/>
            <a:endParaRPr lang="en-CA" sz="2600"/>
          </a:p>
        </p:txBody>
      </p:sp>
    </p:spTree>
    <p:extLst>
      <p:ext uri="{BB962C8B-B14F-4D97-AF65-F5344CB8AC3E}">
        <p14:creationId xmlns:p14="http://schemas.microsoft.com/office/powerpoint/2010/main" val="299685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Rectangle 8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64760" y="804328"/>
            <a:ext cx="6091312" cy="1205821"/>
          </a:xfrm>
        </p:spPr>
        <p:txBody>
          <a:bodyPr>
            <a:normAutofit/>
          </a:bodyPr>
          <a:lstStyle/>
          <a:p>
            <a:r>
              <a:rPr lang="en-CA" sz="3700">
                <a:solidFill>
                  <a:srgbClr val="FEFFFF"/>
                </a:solidFill>
              </a:rPr>
              <a:t>Mechanical Engineering would be great for me because…</a:t>
            </a:r>
          </a:p>
        </p:txBody>
      </p:sp>
      <p:sp>
        <p:nvSpPr>
          <p:cNvPr id="3" name="Content Placeholder 2"/>
          <p:cNvSpPr>
            <a:spLocks noGrp="1"/>
          </p:cNvSpPr>
          <p:nvPr>
            <p:ph idx="1"/>
          </p:nvPr>
        </p:nvSpPr>
        <p:spPr>
          <a:xfrm>
            <a:off x="1282189" y="2494450"/>
            <a:ext cx="5773883" cy="3563159"/>
          </a:xfrm>
        </p:spPr>
        <p:txBody>
          <a:bodyPr numCol="1">
            <a:normAutofit/>
          </a:bodyPr>
          <a:lstStyle/>
          <a:p>
            <a:r>
              <a:rPr lang="en-CA" sz="2400" dirty="0"/>
              <a:t>I already have:</a:t>
            </a:r>
          </a:p>
          <a:p>
            <a:r>
              <a:rPr lang="en-CA" sz="2400" dirty="0"/>
              <a:t>Problem-solving skills</a:t>
            </a:r>
          </a:p>
          <a:p>
            <a:r>
              <a:rPr lang="en-CA" sz="2400" dirty="0"/>
              <a:t>Creativity</a:t>
            </a:r>
          </a:p>
          <a:p>
            <a:pPr marL="0" indent="0">
              <a:buNone/>
            </a:pPr>
            <a:endParaRPr lang="en-CA" sz="2400" dirty="0"/>
          </a:p>
          <a:p>
            <a:endParaRPr lang="en-CA" sz="2400" dirty="0"/>
          </a:p>
          <a:p>
            <a:endParaRPr lang="en-CA" sz="2400" dirty="0"/>
          </a:p>
          <a:p>
            <a:endParaRPr lang="en-CA" sz="2400" dirty="0"/>
          </a:p>
          <a:p>
            <a:endParaRPr lang="en-CA" sz="2400" dirty="0"/>
          </a:p>
          <a:p>
            <a:endParaRPr lang="en-CA" sz="2400" dirty="0"/>
          </a:p>
          <a:p>
            <a:endParaRPr lang="en-CA" sz="2400" dirty="0"/>
          </a:p>
        </p:txBody>
      </p:sp>
      <p:pic>
        <p:nvPicPr>
          <p:cNvPr id="2052" name="Picture 4" descr="Female hand writing on a paper">
            <a:extLst>
              <a:ext uri="{FF2B5EF4-FFF2-40B4-BE49-F238E27FC236}">
                <a16:creationId xmlns:a16="http://schemas.microsoft.com/office/drawing/2014/main" id="{4D4DA5E6-31B6-49F3-B45F-D68AE7669D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24706" y="871306"/>
            <a:ext cx="3343407" cy="22317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rson Holding White Puzzle Piece">
            <a:extLst>
              <a:ext uri="{FF2B5EF4-FFF2-40B4-BE49-F238E27FC236}">
                <a16:creationId xmlns:a16="http://schemas.microsoft.com/office/drawing/2014/main" id="{FD8B0EA2-A0A2-428A-9E70-C58CF95FF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24706" y="3775187"/>
            <a:ext cx="3340358" cy="222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9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19" y="731520"/>
            <a:ext cx="10666145" cy="1426464"/>
          </a:xfrm>
        </p:spPr>
        <p:txBody>
          <a:bodyPr>
            <a:normAutofit/>
          </a:bodyPr>
          <a:lstStyle/>
          <a:p>
            <a:r>
              <a:rPr lang="en-CA" dirty="0">
                <a:solidFill>
                  <a:srgbClr val="FFFFFF"/>
                </a:solidFill>
              </a:rPr>
              <a:t>I am not quite ready for this career, but I will get there!</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89918"/>
            <a:ext cx="8370393" cy="3300196"/>
          </a:xfrm>
        </p:spPr>
        <p:txBody>
          <a:bodyPr numCol="2" anchor="ctr">
            <a:normAutofit lnSpcReduction="10000"/>
          </a:bodyPr>
          <a:lstStyle/>
          <a:p>
            <a:r>
              <a:rPr lang="en-CA" sz="2200" dirty="0"/>
              <a:t>Skills that I still need to develop:</a:t>
            </a:r>
          </a:p>
          <a:p>
            <a:endParaRPr lang="en-CA" sz="2200" dirty="0"/>
          </a:p>
          <a:p>
            <a:r>
              <a:rPr lang="en-CA" sz="2200" dirty="0"/>
              <a:t>Math Skills</a:t>
            </a:r>
          </a:p>
          <a:p>
            <a:endParaRPr lang="en-CA" sz="2200" dirty="0"/>
          </a:p>
          <a:p>
            <a:r>
              <a:rPr lang="en-CA" sz="2200" dirty="0"/>
              <a:t>Listening skills</a:t>
            </a:r>
          </a:p>
          <a:p>
            <a:endParaRPr lang="en-CA" sz="2200" dirty="0"/>
          </a:p>
          <a:p>
            <a:r>
              <a:rPr lang="en-CA" sz="2200" dirty="0"/>
              <a:t>Mechanical skills</a:t>
            </a:r>
          </a:p>
          <a:p>
            <a:endParaRPr lang="en-CA" sz="2200" dirty="0"/>
          </a:p>
          <a:p>
            <a:r>
              <a:rPr lang="en-CA" sz="2200" dirty="0"/>
              <a:t>How I will get these necessary skills:</a:t>
            </a:r>
          </a:p>
          <a:p>
            <a:r>
              <a:rPr lang="en-CA" sz="2200" dirty="0"/>
              <a:t>By taking the appropriate classes to learn them</a:t>
            </a:r>
          </a:p>
          <a:p>
            <a:r>
              <a:rPr lang="en-CA" sz="2200" dirty="0"/>
              <a:t>To work on communicating more with others and working in groups</a:t>
            </a:r>
          </a:p>
          <a:p>
            <a:r>
              <a:rPr lang="en-CA" sz="2200" dirty="0"/>
              <a:t>By taking the appropriate classes to learn them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8888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14356</TotalTime>
  <Words>1325</Words>
  <Application>Microsoft Office PowerPoint</Application>
  <PresentationFormat>Widescreen</PresentationFormat>
  <Paragraphs>161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Proxima Nova</vt:lpstr>
      <vt:lpstr>Office Theme</vt:lpstr>
      <vt:lpstr>Catriona’s Career Path</vt:lpstr>
      <vt:lpstr>My Career Goal</vt:lpstr>
      <vt:lpstr>My Career Goal Statement</vt:lpstr>
      <vt:lpstr>What is a Mechanical Engineer?</vt:lpstr>
      <vt:lpstr>About my future career</vt:lpstr>
      <vt:lpstr>My job has a 1.1% chance of becoming automated</vt:lpstr>
      <vt:lpstr>My compatibility</vt:lpstr>
      <vt:lpstr>Mechanical Engineering would be great for me because…</vt:lpstr>
      <vt:lpstr>I am not quite ready for this career, but I will get there!</vt:lpstr>
      <vt:lpstr>Job Outlook</vt:lpstr>
      <vt:lpstr>Safety in the Workplace</vt:lpstr>
      <vt:lpstr>This is what appeals to me with this career…</vt:lpstr>
      <vt:lpstr>These are some things I find less appealing about this career…</vt:lpstr>
      <vt:lpstr>Potential obstacles to getting this career</vt:lpstr>
      <vt:lpstr>Potential obstacles to being successful within this career</vt:lpstr>
      <vt:lpstr>The training/education required for my career is:</vt:lpstr>
      <vt:lpstr>2 options for acquiring this training/education:</vt:lpstr>
      <vt:lpstr>I intend to go to University of Calgary for that career</vt:lpstr>
      <vt:lpstr>PowerPoint Presentation</vt:lpstr>
      <vt:lpstr>High school courses required</vt:lpstr>
      <vt:lpstr>Scholarships/Bursaries/Grants</vt:lpstr>
      <vt:lpstr>PowerPoint Presentation</vt:lpstr>
      <vt:lpstr>Financial Plan - Tuition</vt:lpstr>
      <vt:lpstr>Some related occupations:</vt:lpstr>
      <vt:lpstr>Mechanical Engineers are awesome!!!</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name)’s Career Path</dc:title>
  <dc:creator>Chapell, Adrienne</dc:creator>
  <cp:lastModifiedBy>132S-Riddell, Catriona</cp:lastModifiedBy>
  <cp:revision>98</cp:revision>
  <dcterms:created xsi:type="dcterms:W3CDTF">2016-10-18T14:29:42Z</dcterms:created>
  <dcterms:modified xsi:type="dcterms:W3CDTF">2021-06-21T20:20:48Z</dcterms:modified>
</cp:coreProperties>
</file>