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1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4CC9C4-5ED0-4EC2-A8AF-4CA2FDDF0AF2}" v="26" dt="2019-11-21T18:25:34.889"/>
    <p1510:client id="{6F639055-30CA-D004-4F34-73126900653E}" v="4" dt="2019-11-21T18:41:21.510"/>
    <p1510:client id="{9390DABE-62EB-9894-9723-BE0194558005}" v="154" dt="2019-11-21T02:10:15.478"/>
    <p1510:client id="{A9BABF32-6E18-69B6-1374-BF599173F4AF}" v="272" dt="2019-11-21T18:16:59.140"/>
    <p1510:client id="{DDBCB05C-B21A-DCF1-88C8-55B52EDC1C75}" v="53" dt="2019-11-21T18:18:57.0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viewProps" Target="viewProps.xml" Id="rId8" /><Relationship Type="http://schemas.openxmlformats.org/officeDocument/2006/relationships/slide" Target="slides/slide2.xml" Id="rId3" /><Relationship Type="http://schemas.openxmlformats.org/officeDocument/2006/relationships/presProps" Target="presProps.xml" Id="rId7" /><Relationship Type="http://schemas.microsoft.com/office/2015/10/relationships/revisionInfo" Target="revisionInfo.xml" Id="rId12" /><Relationship Type="http://schemas.openxmlformats.org/officeDocument/2006/relationships/slide" Target="slides/slide1.xml" Id="rId2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4.xml" Id="rId5" /><Relationship Type="http://schemas.openxmlformats.org/officeDocument/2006/relationships/tableStyles" Target="tableStyles.xml" Id="rId10" /><Relationship Type="http://schemas.openxmlformats.org/officeDocument/2006/relationships/slide" Target="slides/slide3.xml" Id="rId4" /><Relationship Type="http://schemas.openxmlformats.org/officeDocument/2006/relationships/theme" Target="theme/theme1.xml" Id="rId9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esearchgate.net/figure/Conceptual-diagram-of-an-electrostatic-precipitator-Source-Data-from-Becker-30-C2010_fig3_313428450" TargetMode="External"/><Relationship Id="rId3" Type="http://schemas.openxmlformats.org/officeDocument/2006/relationships/hyperlink" Target="https://www.bing.com/images/search?view=detailV2&amp;ccid=IZ3sp2Yv&amp;id=22982D452B3008DDB76D728B016E5AB12EB10D96&amp;thid=OIP.IZ3sp2YvfpMRh7eqYqukJgHaEK&amp;mediaurl=https%3a%2f%2fd2v9y0dukr6mq2.cloudfront.net%2fvideo%2fthumbnail%2f2ovIcCg%2freal-dust-particles-moving-in-the-air-from-left-to-right_4jkua5ah__F0001.png&amp;exph=1080&amp;expw=1920&amp;q=dust&amp;simid=608043548767357179&amp;selectedIndex=21" TargetMode="External"/><Relationship Id="rId7" Type="http://schemas.openxmlformats.org/officeDocument/2006/relationships/hyperlink" Target="https://energyeducation.ca/encyclopedia/Electrostatic_precipitator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ing.com/images/search?view=detailV2&amp;ccid=Z1xVCtXX&amp;id=C7207F94C37F1D72CEFCC4DF8A17F6D69CB8BDE5&amp;thid=OIP.cS3kk8B4z5I_HPuYCEKIaQHaE9&amp;mediaurl=https%3a%2f%2fpolkadottango.files.wordpress.com%2f2012%2f03%2fopen-book.jpg&amp;exph=1072&amp;expw=1600&amp;q=books&amp;simid=608011345129179596&amp;selectedIndex=6" TargetMode="External"/><Relationship Id="rId5" Type="http://schemas.openxmlformats.org/officeDocument/2006/relationships/hyperlink" Target="https://www.bing.com/images/search?view=detailV2&amp;ccid=sKsmaPzz&amp;id=A1DEBD64DDD345A460BCB57EEFAF096F721CA53C&amp;thid=OIP.sKsmaPzzwEewYiT3dcshNgHaFj&amp;mediaurl=http%3a%2f%2fcanacopegdl.com%2fimages%2fdust%2fdust-16.jpg&amp;exph=2448&amp;expw=3264&amp;q=dust&amp;simid=608020897095156094&amp;selectedIndex=70" TargetMode="External"/><Relationship Id="rId10" Type="http://schemas.openxmlformats.org/officeDocument/2006/relationships/hyperlink" Target="https://www.explainthatstuff.com/electrostaticsmokeprecipitators.html" TargetMode="External"/><Relationship Id="rId4" Type="http://schemas.openxmlformats.org/officeDocument/2006/relationships/hyperlink" Target="https://www.bing.com/images/search?view=detailV2&amp;ccid=4mWZZChb&amp;id=63E0F81106EE8FB416588DF4EBE7BBEF6DAD40E6&amp;thid=OIP.4mWZZChbDoMuLV76QjrLgAHaHa&amp;mediaurl=https%3a%2f%2fwww.robovent.com%2fwp-content%2fuploads%2fFumed_Silica-502607612-1.jpg&amp;exph=1920&amp;expw=1920&amp;q=dust&amp;simid=608038042627739103&amp;selectedIndex=9" TargetMode="External"/><Relationship Id="rId9" Type="http://schemas.openxmlformats.org/officeDocument/2006/relationships/hyperlink" Target="https://www.britannica.com/technology/electrostatic-precipitato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water, surfing, riding, white&#10;&#10;Description generated with very high confidence">
            <a:extLst>
              <a:ext uri="{FF2B5EF4-FFF2-40B4-BE49-F238E27FC236}">
                <a16:creationId xmlns:a16="http://schemas.microsoft.com/office/drawing/2014/main" id="{ECB7C430-28F5-41FA-9E9E-25C48848D2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627" b="21123"/>
          <a:stretch/>
        </p:blipFill>
        <p:spPr>
          <a:xfrm>
            <a:off x="21" y="10"/>
            <a:ext cx="13428432" cy="6915499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4E36D0-5D7B-4AD3-B4D5-59D17F02F7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en-US" sz="4000">
                <a:cs typeface="Calibri Light"/>
              </a:rPr>
              <a:t>Electrostatic Dust Precipitators</a:t>
            </a:r>
            <a:endParaRPr lang="en-US" sz="40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DDAB2B-3B40-4BEE-B369-D19380B52B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cs typeface="Calibri"/>
              </a:rPr>
              <a:t>By Anita, Kaden, Andra, Shawn</a:t>
            </a:r>
            <a:endParaRPr lang="en-US" sz="20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41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A picture containing rain, nature, sitting, green&#10;&#10;Description generated with very high confidence">
            <a:extLst>
              <a:ext uri="{FF2B5EF4-FFF2-40B4-BE49-F238E27FC236}">
                <a16:creationId xmlns:a16="http://schemas.microsoft.com/office/drawing/2014/main" id="{0DB2EE21-8A59-47D1-A36A-46172F060B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4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047B7C-2148-4463-9E64-B89E80F26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996" y="1913950"/>
            <a:ext cx="5383079" cy="1342754"/>
          </a:xfrm>
        </p:spPr>
        <p:txBody>
          <a:bodyPr>
            <a:normAutofit fontScale="90000"/>
          </a:bodyPr>
          <a:lstStyle/>
          <a:p>
            <a:pPr algn="ctr"/>
            <a:r>
              <a:rPr lang="en-CA" sz="3600" b="1">
                <a:latin typeface="Algerian"/>
                <a:ea typeface="+mj-lt"/>
                <a:cs typeface="+mj-lt"/>
              </a:rPr>
              <a:t>What are electrostatic dust precipitators?</a:t>
            </a:r>
            <a:endParaRPr lang="en-US" sz="3600" b="1">
              <a:latin typeface="Algerian"/>
              <a:ea typeface="+mj-lt"/>
              <a:cs typeface="+mj-lt"/>
            </a:endParaRPr>
          </a:p>
          <a:p>
            <a:pPr algn="ctr"/>
            <a:endParaRPr lang="en-US" sz="3600">
              <a:cs typeface="Calibri Light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FCC19E9D-51F7-4ABF-A62B-BD6ECBDCA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458" y="3101271"/>
            <a:ext cx="5383078" cy="427323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CA" sz="1800">
                <a:latin typeface="Book Antiqua"/>
                <a:ea typeface="+mn-lt"/>
                <a:cs typeface="+mn-lt"/>
              </a:rPr>
              <a:t>Electrostatic dust precipitators are a type of filter that is used to remove soot and ash from exhaust fumes right before they exit the smokestacks </a:t>
            </a:r>
            <a:endParaRPr lang="en-US" sz="1800">
              <a:latin typeface="Book Antiqua"/>
              <a:ea typeface="+mn-lt"/>
              <a:cs typeface="+mn-lt"/>
            </a:endParaRPr>
          </a:p>
          <a:p>
            <a:pPr algn="ctr"/>
            <a:r>
              <a:rPr lang="en-CA" sz="1800">
                <a:latin typeface="Book Antiqua"/>
                <a:ea typeface="+mn-lt"/>
                <a:cs typeface="+mn-lt"/>
              </a:rPr>
              <a:t>It uses static electricity to control air pollution</a:t>
            </a:r>
            <a:endParaRPr lang="en-US" sz="1800">
              <a:latin typeface="Book Antiqua"/>
              <a:ea typeface="+mn-lt"/>
              <a:cs typeface="+mn-lt"/>
            </a:endParaRPr>
          </a:p>
          <a:p>
            <a:pPr algn="ctr"/>
            <a:r>
              <a:rPr lang="en-CA" sz="1800">
                <a:latin typeface="Book Antiqua"/>
                <a:ea typeface="+mn-lt"/>
                <a:cs typeface="+mn-lt"/>
              </a:rPr>
              <a:t>Power stations produce smoke from burning fossil fuels and coal that can be harmful for the environment and for humans</a:t>
            </a:r>
            <a:endParaRPr lang="en-US" sz="1800">
              <a:latin typeface="Book Antiqua"/>
              <a:ea typeface="+mn-lt"/>
              <a:cs typeface="+mn-lt"/>
            </a:endParaRPr>
          </a:p>
          <a:p>
            <a:pPr algn="ctr"/>
            <a:r>
              <a:rPr lang="en-CA" sz="1800">
                <a:latin typeface="Book Antiqua"/>
                <a:ea typeface="+mn-lt"/>
                <a:cs typeface="+mn-lt"/>
              </a:rPr>
              <a:t>Smoke has tiny particles of soot </a:t>
            </a:r>
            <a:endParaRPr lang="en-US" sz="1800">
              <a:ea typeface="+mn-lt"/>
              <a:cs typeface="+mn-lt"/>
            </a:endParaRPr>
          </a:p>
          <a:p>
            <a:pPr algn="ctr"/>
            <a:r>
              <a:rPr lang="en-CA" sz="1800">
                <a:latin typeface="Book Antiqua"/>
                <a:ea typeface="+mn-lt"/>
                <a:cs typeface="+mn-lt"/>
              </a:rPr>
              <a:t>It is able to collect as much as 99.9% of the particles from the gas exhaust before it is released into the air.</a:t>
            </a:r>
          </a:p>
          <a:p>
            <a:pPr algn="ctr"/>
            <a:endParaRPr lang="en-US" sz="1600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6EF518-1014-41DA-A50B-C6333C79B1BA}"/>
              </a:ext>
            </a:extLst>
          </p:cNvPr>
          <p:cNvSpPr txBox="1"/>
          <p:nvPr/>
        </p:nvSpPr>
        <p:spPr>
          <a:xfrm>
            <a:off x="7700513" y="192081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>
              <a:cs typeface="Calibri"/>
            </a:endParaRPr>
          </a:p>
        </p:txBody>
      </p:sp>
      <p:pic>
        <p:nvPicPr>
          <p:cNvPr id="4" name="Picture 4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75C9AC01-8E47-471A-99BC-B72B63F18D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438" y="250798"/>
            <a:ext cx="5460521" cy="352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55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1A75659-5A6F-4F77-9679-678A00B9D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6" descr="A picture containing water, sky, riding, star&#10;&#10;Description generated with very high confidence">
            <a:extLst>
              <a:ext uri="{FF2B5EF4-FFF2-40B4-BE49-F238E27FC236}">
                <a16:creationId xmlns:a16="http://schemas.microsoft.com/office/drawing/2014/main" id="{A8F6FDE4-61DC-4D84-8BEC-648DBA34B5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00"/>
          <a:stretch/>
        </p:blipFill>
        <p:spPr>
          <a:xfrm>
            <a:off x="20" y="10"/>
            <a:ext cx="8596606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30A3A45-140E-431E-AED0-07EF83631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bg1"/>
              </a:gs>
              <a:gs pos="35000">
                <a:schemeClr val="bg1">
                  <a:alpha val="76000"/>
                </a:schemeClr>
              </a:gs>
              <a:gs pos="19000">
                <a:schemeClr val="bg1">
                  <a:alpha val="4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78181C-0FFF-498E-8BB1-9E69B0E1C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868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3200" b="1">
                <a:latin typeface="Algerian"/>
                <a:cs typeface="Calibri Light"/>
              </a:rPr>
              <a:t>How do they work?</a:t>
            </a:r>
            <a:endParaRPr lang="en-US" sz="2800">
              <a:latin typeface="Algerian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018" y="2443480"/>
            <a:ext cx="321868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91F2AEF0-FAC5-4E69-93F6-B912702E9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1605" y="2718054"/>
            <a:ext cx="6573169" cy="389737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CA" sz="2000">
                <a:ea typeface="+mn-lt"/>
                <a:cs typeface="+mn-lt"/>
              </a:rPr>
              <a:t>The dirty gas passes through two conductors called electrodes</a:t>
            </a:r>
            <a:endParaRPr lang="en-US" sz="2000">
              <a:ea typeface="+mn-lt"/>
              <a:cs typeface="+mn-lt"/>
            </a:endParaRPr>
          </a:p>
          <a:p>
            <a:r>
              <a:rPr lang="en-CA" sz="2000">
                <a:ea typeface="+mn-lt"/>
                <a:cs typeface="+mn-lt"/>
              </a:rPr>
              <a:t>The electrodes can be either metal bars, wires, plates </a:t>
            </a:r>
            <a:endParaRPr lang="en-US" sz="2000">
              <a:ea typeface="+mn-lt"/>
              <a:cs typeface="+mn-lt"/>
            </a:endParaRPr>
          </a:p>
          <a:p>
            <a:r>
              <a:rPr lang="en-CA" sz="2000">
                <a:ea typeface="+mn-lt"/>
                <a:cs typeface="+mn-lt"/>
              </a:rPr>
              <a:t>Located in the inside of a pipe or in the actual smokestack</a:t>
            </a:r>
            <a:endParaRPr lang="en-US" sz="2000">
              <a:ea typeface="+mn-lt"/>
              <a:cs typeface="+mn-lt"/>
            </a:endParaRPr>
          </a:p>
          <a:p>
            <a:r>
              <a:rPr lang="en-CA" sz="2000">
                <a:ea typeface="+mn-lt"/>
                <a:cs typeface="+mn-lt"/>
              </a:rPr>
              <a:t>One of the electrodes is negatively charged which causes the particles in the smoke to be negatively charged </a:t>
            </a:r>
            <a:endParaRPr lang="en-US" sz="2000">
              <a:ea typeface="+mn-lt"/>
              <a:cs typeface="+mn-lt"/>
            </a:endParaRPr>
          </a:p>
          <a:p>
            <a:r>
              <a:rPr lang="en-CA" sz="2000">
                <a:ea typeface="+mn-lt"/>
                <a:cs typeface="+mn-lt"/>
              </a:rPr>
              <a:t>The next plate is positively charged and this attracts the negatively charged particles and makes them stick to the plate</a:t>
            </a:r>
            <a:endParaRPr lang="en-US" sz="2000">
              <a:ea typeface="+mn-lt"/>
              <a:cs typeface="+mn-lt"/>
            </a:endParaRPr>
          </a:p>
          <a:p>
            <a:r>
              <a:rPr lang="en-CA" sz="2000">
                <a:ea typeface="+mn-lt"/>
                <a:cs typeface="+mn-lt"/>
              </a:rPr>
              <a:t>These can take various shapes and sizes based on how big the particles are or what type they are</a:t>
            </a:r>
            <a:endParaRPr lang="en-US" sz="2000">
              <a:ea typeface="+mn-lt"/>
              <a:cs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CDD5C3-DD68-45C0-BA54-6F60C9A67997}"/>
              </a:ext>
            </a:extLst>
          </p:cNvPr>
          <p:cNvSpPr txBox="1"/>
          <p:nvPr/>
        </p:nvSpPr>
        <p:spPr>
          <a:xfrm>
            <a:off x="2064589" y="216523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>
              <a:cs typeface="Calibri"/>
            </a:endParaRPr>
          </a:p>
        </p:txBody>
      </p:sp>
      <p:pic>
        <p:nvPicPr>
          <p:cNvPr id="4" name="Picture 4" descr="A picture containing computer&#10;&#10;Description generated with very high confidence">
            <a:extLst>
              <a:ext uri="{FF2B5EF4-FFF2-40B4-BE49-F238E27FC236}">
                <a16:creationId xmlns:a16="http://schemas.microsoft.com/office/drawing/2014/main" id="{3DE6AF81-1BE5-488E-B46C-516092B97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6873" y="1022929"/>
            <a:ext cx="5273614" cy="394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6521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picture containing table, black, holding, animal&#10;&#10;Description generated with very high confidence">
            <a:extLst>
              <a:ext uri="{FF2B5EF4-FFF2-40B4-BE49-F238E27FC236}">
                <a16:creationId xmlns:a16="http://schemas.microsoft.com/office/drawing/2014/main" id="{D9353D75-DA25-4BB6-8858-092D717204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230" r="2" b="17740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CBC1F3-A34D-4C26-BE85-96B2D16FE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US" sz="3600">
                <a:cs typeface="Calibri Light"/>
              </a:rPr>
              <a:t>How do they use static electricity?</a:t>
            </a:r>
            <a:endParaRPr lang="en-US" sz="360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7AD0C-3344-45E5-A3C3-7EF607ADB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r>
              <a:rPr lang="en-CA" sz="2000" dirty="0">
                <a:cs typeface="Calibri"/>
              </a:rPr>
              <a:t>Static electricity is used by making the harmful particles negatively charged </a:t>
            </a:r>
          </a:p>
          <a:p>
            <a:r>
              <a:rPr lang="en-CA" sz="2000" dirty="0">
                <a:cs typeface="Calibri"/>
              </a:rPr>
              <a:t>Then the particles get attached to the plates on the insides of the smokestack</a:t>
            </a:r>
          </a:p>
          <a:p>
            <a:r>
              <a:rPr lang="en-CA" sz="2000" dirty="0">
                <a:cs typeface="Calibri"/>
              </a:rPr>
              <a:t>The plates have to get cleaned off once in a while so the negatively charged particles can stick to it better</a:t>
            </a:r>
          </a:p>
          <a:p>
            <a:r>
              <a:rPr lang="en-CA" sz="2000" dirty="0">
                <a:cs typeface="Calibri"/>
              </a:rPr>
              <a:t>This is similar to the sweater and how the negatively charged balloons are attracted to the sweater because </a:t>
            </a:r>
            <a:r>
              <a:rPr lang="en-CA" sz="2000">
                <a:cs typeface="Calibri"/>
              </a:rPr>
              <a:t>it’s positively charged </a:t>
            </a:r>
            <a:endParaRPr lang="en-US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392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id="{E11139E6-CD49-4507-B825-8C9E9141A7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6045"/>
          <a:stretch/>
        </p:blipFill>
        <p:spPr>
          <a:xfrm>
            <a:off x="20" y="0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4FD99C-A670-42D5-B25C-B398A13B5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24347"/>
            <a:ext cx="3010619" cy="133994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Bibliography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FE4482-6EB9-47A8-BA8E-1245625E8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7324"/>
            <a:ext cx="10515600" cy="542963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CA" sz="1500">
                <a:solidFill>
                  <a:srgbClr val="FFFFFF"/>
                </a:solidFill>
                <a:ea typeface="+mn-lt"/>
                <a:cs typeface="+mn-lt"/>
              </a:rPr>
              <a:t>Picture links:</a:t>
            </a:r>
          </a:p>
          <a:p>
            <a:pPr marL="0" indent="0">
              <a:buNone/>
            </a:pPr>
            <a:r>
              <a:rPr lang="en-CA" sz="1400" u="sng">
                <a:solidFill>
                  <a:srgbClr val="FFFFFF"/>
                </a:solidFill>
                <a:ea typeface="+mn-lt"/>
                <a:cs typeface="+mn-lt"/>
                <a:hlinkClick r:id="rId3"/>
              </a:rPr>
              <a:t>https://www.bing.com/images/search?view=detailV2&amp;ccid=IZ3sp2Yv&amp;id=22982D452B3008DDB76D728B016E5AB12EB10D96&amp;thid=OIP.IZ3sp2YvfpMRh7eqYqukJgHaEK&amp;mediaurl=https%3a%2f%2fd2v9y0dukr6mq2.cloudfront.net%2fvideo%2fthumbnail%2f2ovIcCg%2freal-dust-particles-moving-in-the-air-from-left-to-right_4jkua5ah__F0001.png&amp;exph=1080&amp;expw=1920&amp;q=dust&amp;simid=608043548767357179&amp;selectedIndex=21</a:t>
            </a:r>
            <a:endParaRPr lang="en-US" sz="1400">
              <a:solidFill>
                <a:srgbClr val="FFFFFF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en-CA" sz="1400" u="sng">
                <a:solidFill>
                  <a:srgbClr val="FFFFFF"/>
                </a:solidFill>
                <a:ea typeface="+mn-lt"/>
                <a:cs typeface="+mn-lt"/>
                <a:hlinkClick r:id="rId4"/>
              </a:rPr>
              <a:t>https://www.bing.com/images/search?view=detailV2&amp;ccid=4mWZZChb&amp;id=63E0F81106EE8FB416588DF4EBE7BBEF6DAD40E6&amp;thid=OIP.4mWZZChbDoMuLV76QjrLgAHaHa&amp;mediaurl=https%3a%2f%2fwww.robovent.com%2fwp-content%2fuploads%2fFumed_Silica-502607612-1.jpg&amp;exph=1920&amp;expw=1920&amp;q=dust&amp;simid=608038042627739103&amp;selectedIndex=9</a:t>
            </a:r>
            <a:endParaRPr lang="en-US" sz="1400">
              <a:solidFill>
                <a:srgbClr val="FFFFFF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en-CA" sz="1400" u="sng">
                <a:solidFill>
                  <a:srgbClr val="FFFFFF"/>
                </a:solidFill>
                <a:ea typeface="+mn-lt"/>
                <a:cs typeface="+mn-lt"/>
                <a:hlinkClick r:id="rId5"/>
              </a:rPr>
              <a:t>https://www.bing.com/images/search?view=detailV2&amp;ccid=sKsmaPzz&amp;id=A1DEBD64DDD345A460BCB57EEFAF096F721CA53C&amp;thid=OIP.sKsmaPzzwEewYiT3dcshNgHaFj&amp;mediaurl=http%3a%2f%2fcanacopegdl.com%2fimages%2fdust%2fdust-16.jpg&amp;exph=2448&amp;expw=3264&amp;q=dust&amp;simid=608020897095156094&amp;selectedIndex=70</a:t>
            </a:r>
            <a:endParaRPr lang="en-US" sz="1400">
              <a:solidFill>
                <a:srgbClr val="FFFFFF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en-CA" sz="1400" u="sng">
                <a:solidFill>
                  <a:srgbClr val="FFFFFF"/>
                </a:solidFill>
                <a:ea typeface="+mn-lt"/>
                <a:cs typeface="+mn-lt"/>
                <a:hlinkClick r:id="rId6"/>
              </a:rPr>
              <a:t>https://www.bing.com/images/search?view=detailV2&amp;ccid=Z1xVCtXX&amp;id=C7207F94C37F1D72CEFCC4DF8A17F6D69CB8BDE5&amp;thid=OIP.cS3kk8B4z5I_HPuYCEKIaQHaE9&amp;mediaurl=https%3a%2f%2fpolkadottango.files.wordpress.com%2f2012%2f03%2fopen-book.jpg&amp;exph=1072&amp;expw=1600&amp;q=books&amp;simid=608011345129179596&amp;selectedIndex=6</a:t>
            </a:r>
            <a:endParaRPr lang="en-US" sz="1400">
              <a:solidFill>
                <a:srgbClr val="FFFFFF"/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en-US" sz="1400">
              <a:solidFill>
                <a:srgbClr val="FFFFFF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en-CA" sz="1400" u="sng">
                <a:solidFill>
                  <a:srgbClr val="FFFFFF"/>
                </a:solidFill>
                <a:ea typeface="+mn-lt"/>
                <a:cs typeface="+mn-lt"/>
                <a:hlinkClick r:id="rId7"/>
              </a:rPr>
              <a:t>https://energyeducation.ca/encyclopedia/Electrostatic_precipitator</a:t>
            </a:r>
            <a:endParaRPr lang="en-US" sz="1400">
              <a:solidFill>
                <a:srgbClr val="FFFFFF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en-CA" sz="1400" u="sng">
                <a:solidFill>
                  <a:srgbClr val="FFFFFF"/>
                </a:solidFill>
                <a:ea typeface="+mn-lt"/>
                <a:cs typeface="+mn-lt"/>
                <a:hlinkClick r:id="rId8"/>
              </a:rPr>
              <a:t>https://www.researchgate.net/figure/Conceptual-diagram-of-an-electrostatic-precipitator-Source-Data-from-Becker-30-C2010_fig3_313428450</a:t>
            </a:r>
            <a:endParaRPr lang="en-US" sz="1400">
              <a:solidFill>
                <a:srgbClr val="FFFFFF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en-CA" sz="1500">
                <a:solidFill>
                  <a:srgbClr val="FFFFFF"/>
                </a:solidFill>
                <a:ea typeface="+mn-lt"/>
                <a:cs typeface="+mn-lt"/>
              </a:rPr>
              <a:t>Website links: </a:t>
            </a:r>
            <a:endParaRPr lang="en-US" sz="1500">
              <a:solidFill>
                <a:srgbClr val="FFFFFF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en-CA" sz="1500" u="sng">
                <a:solidFill>
                  <a:srgbClr val="FFFFFF"/>
                </a:solidFill>
                <a:ea typeface="+mn-lt"/>
                <a:cs typeface="+mn-lt"/>
                <a:hlinkClick r:id="rId7"/>
              </a:rPr>
              <a:t>https://energyeducation.ca/encyclopedia/Electrostatic_precipitator</a:t>
            </a:r>
            <a:endParaRPr lang="en-US" sz="1500">
              <a:solidFill>
                <a:srgbClr val="FFFFFF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en-CA" sz="1500" u="sng">
                <a:solidFill>
                  <a:srgbClr val="FFFFFF"/>
                </a:solidFill>
                <a:ea typeface="+mn-lt"/>
                <a:cs typeface="+mn-lt"/>
                <a:hlinkClick r:id="rId9"/>
              </a:rPr>
              <a:t>https://www.britannica.com/technology/electrostatic-precipitator</a:t>
            </a:r>
            <a:endParaRPr lang="en-US" sz="1500">
              <a:solidFill>
                <a:srgbClr val="FFFFFF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en-CA" sz="1500">
                <a:ea typeface="+mn-lt"/>
                <a:cs typeface="+mn-lt"/>
                <a:hlinkClick r:id="rId10"/>
              </a:rPr>
              <a:t>https://www.explainthatstuff.com/electrostaticsmokeprecipitators.html</a:t>
            </a:r>
            <a:endParaRPr lang="en-CA"/>
          </a:p>
          <a:p>
            <a:endParaRPr lang="en-US" sz="150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297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Electrostatic Dust Precipitators</vt:lpstr>
      <vt:lpstr>What are electrostatic dust precipitators? </vt:lpstr>
      <vt:lpstr>How do they work?</vt:lpstr>
      <vt:lpstr>How do they use static electricity?</vt:lpstr>
      <vt:lpstr>Bibliography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132S-Rosu, Estera-Andrada</cp:lastModifiedBy>
  <cp:revision>2</cp:revision>
  <dcterms:created xsi:type="dcterms:W3CDTF">2019-11-20T19:24:27Z</dcterms:created>
  <dcterms:modified xsi:type="dcterms:W3CDTF">2019-11-21T22:31:11Z</dcterms:modified>
</cp:coreProperties>
</file>