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F0DA"/>
          </a:solidFill>
        </a:fill>
      </a:tcStyle>
    </a:wholeTbl>
    <a:band2H>
      <a:tcTxStyle b="def" i="def"/>
      <a:tcStyle>
        <a:tcBdr/>
        <a:fill>
          <a:solidFill>
            <a:srgbClr val="F0F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2ED"/>
          </a:solidFill>
        </a:fill>
      </a:tcStyle>
    </a:wholeTbl>
    <a:band2H>
      <a:tcTxStyle b="def" i="def"/>
      <a:tcStyle>
        <a:tcBdr/>
        <a:fill>
          <a:solidFill>
            <a:srgbClr val="E8F1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8E9"/>
          </a:solidFill>
        </a:fill>
      </a:tcStyle>
    </a:wholeTbl>
    <a:band2H>
      <a:tcTxStyle b="def" i="def"/>
      <a:tcStyle>
        <a:tcBdr/>
        <a:fill>
          <a:solidFill>
            <a:schemeClr val="accent6">
              <a:satOff val="-3304"/>
              <a:lumOff val="28736"/>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ph type="sldImg"/>
          </p:nvPr>
        </p:nvSpPr>
        <p:spPr>
          <a:xfrm>
            <a:off x="1143000" y="685800"/>
            <a:ext cx="4572000" cy="3429000"/>
          </a:xfrm>
          <a:prstGeom prst="rect">
            <a:avLst/>
          </a:prstGeom>
        </p:spPr>
        <p:txBody>
          <a:bodyPr/>
          <a:lstStyle/>
          <a:p>
            <a:pPr/>
          </a:p>
        </p:txBody>
      </p:sp>
      <p:sp>
        <p:nvSpPr>
          <p:cNvPr id="132" name="Shape 132"/>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j-lt"/>
        <a:ea typeface="+mj-ea"/>
        <a:cs typeface="+mj-cs"/>
        <a:sym typeface="Arial"/>
      </a:defRPr>
    </a:lvl1pPr>
    <a:lvl2pPr indent="228600" defTabSz="457200" latinLnBrk="0">
      <a:defRPr sz="1200">
        <a:solidFill>
          <a:srgbClr val="FFFFFF"/>
        </a:solidFill>
        <a:latin typeface="+mj-lt"/>
        <a:ea typeface="+mj-ea"/>
        <a:cs typeface="+mj-cs"/>
        <a:sym typeface="Arial"/>
      </a:defRPr>
    </a:lvl2pPr>
    <a:lvl3pPr indent="457200" defTabSz="457200" latinLnBrk="0">
      <a:defRPr sz="1200">
        <a:solidFill>
          <a:srgbClr val="FFFFFF"/>
        </a:solidFill>
        <a:latin typeface="+mj-lt"/>
        <a:ea typeface="+mj-ea"/>
        <a:cs typeface="+mj-cs"/>
        <a:sym typeface="Arial"/>
      </a:defRPr>
    </a:lvl3pPr>
    <a:lvl4pPr indent="685800" defTabSz="457200" latinLnBrk="0">
      <a:defRPr sz="1200">
        <a:solidFill>
          <a:srgbClr val="FFFFFF"/>
        </a:solidFill>
        <a:latin typeface="+mj-lt"/>
        <a:ea typeface="+mj-ea"/>
        <a:cs typeface="+mj-cs"/>
        <a:sym typeface="Arial"/>
      </a:defRPr>
    </a:lvl4pPr>
    <a:lvl5pPr indent="914400" defTabSz="457200" latinLnBrk="0">
      <a:defRPr sz="1200">
        <a:solidFill>
          <a:srgbClr val="FFFFFF"/>
        </a:solidFill>
        <a:latin typeface="+mj-lt"/>
        <a:ea typeface="+mj-ea"/>
        <a:cs typeface="+mj-cs"/>
        <a:sym typeface="Arial"/>
      </a:defRPr>
    </a:lvl5pPr>
    <a:lvl6pPr indent="1143000" defTabSz="457200" latinLnBrk="0">
      <a:defRPr sz="1200">
        <a:solidFill>
          <a:srgbClr val="FFFFFF"/>
        </a:solidFill>
        <a:latin typeface="+mj-lt"/>
        <a:ea typeface="+mj-ea"/>
        <a:cs typeface="+mj-cs"/>
        <a:sym typeface="Arial"/>
      </a:defRPr>
    </a:lvl6pPr>
    <a:lvl7pPr indent="1371600" defTabSz="457200" latinLnBrk="0">
      <a:defRPr sz="1200">
        <a:solidFill>
          <a:srgbClr val="FFFFFF"/>
        </a:solidFill>
        <a:latin typeface="+mj-lt"/>
        <a:ea typeface="+mj-ea"/>
        <a:cs typeface="+mj-cs"/>
        <a:sym typeface="Arial"/>
      </a:defRPr>
    </a:lvl7pPr>
    <a:lvl8pPr indent="1600200" defTabSz="457200" latinLnBrk="0">
      <a:defRPr sz="1200">
        <a:solidFill>
          <a:srgbClr val="FFFFFF"/>
        </a:solidFill>
        <a:latin typeface="+mj-lt"/>
        <a:ea typeface="+mj-ea"/>
        <a:cs typeface="+mj-cs"/>
        <a:sym typeface="Arial"/>
      </a:defRPr>
    </a:lvl8pPr>
    <a:lvl9pPr indent="1828800" defTabSz="457200" latinLnBrk="0">
      <a:defRPr sz="1200">
        <a:solidFill>
          <a:srgbClr val="FFFFFF"/>
        </a:solidFill>
        <a:latin typeface="+mj-lt"/>
        <a:ea typeface="+mj-ea"/>
        <a:cs typeface="+mj-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pic>
        <p:nvPicPr>
          <p:cNvPr id="17"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18"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19" name="Shape 19"/>
          <p:cNvSpPr/>
          <p:nvPr/>
        </p:nvSpPr>
        <p:spPr>
          <a:xfrm>
            <a:off x="0" y="0"/>
            <a:ext cx="964174" cy="6858000"/>
          </a:xfrm>
          <a:prstGeom prst="rect">
            <a:avLst/>
          </a:prstGeom>
          <a:solidFill>
            <a:srgbClr val="1F2D29"/>
          </a:solidFill>
          <a:ln w="12700">
            <a:miter lim="400000"/>
          </a:ln>
        </p:spPr>
        <p:txBody>
          <a:bodyPr lIns="45719" rIns="45719"/>
          <a:lstStyle/>
          <a:p>
            <a:pPr>
              <a:defRPr>
                <a:solidFill>
                  <a:srgbClr val="FFFFFF"/>
                </a:solidFill>
              </a:defRPr>
            </a:pPr>
          </a:p>
        </p:txBody>
      </p:sp>
      <p:sp>
        <p:nvSpPr>
          <p:cNvPr id="20" name="Shape 20"/>
          <p:cNvSpPr/>
          <p:nvPr/>
        </p:nvSpPr>
        <p:spPr>
          <a:xfrm>
            <a:off x="962041" y="0"/>
            <a:ext cx="45720" cy="6858000"/>
          </a:xfrm>
          <a:prstGeom prst="rect">
            <a:avLst/>
          </a:prstGeom>
          <a:solidFill>
            <a:schemeClr val="accent6"/>
          </a:solidFill>
          <a:ln w="12700">
            <a:miter lim="400000"/>
          </a:ln>
        </p:spPr>
        <p:txBody>
          <a:bodyPr lIns="45719" rIns="45719"/>
          <a:lstStyle/>
          <a:p>
            <a:pPr>
              <a:defRPr>
                <a:solidFill>
                  <a:srgbClr val="FFFFFF"/>
                </a:solidFill>
              </a:defRPr>
            </a:pPr>
          </a:p>
        </p:txBody>
      </p:sp>
      <p:sp>
        <p:nvSpPr>
          <p:cNvPr id="21" name="Shape 21"/>
          <p:cNvSpPr/>
          <p:nvPr/>
        </p:nvSpPr>
        <p:spPr>
          <a:xfrm>
            <a:off x="1007532" y="0"/>
            <a:ext cx="7934350" cy="6858000"/>
          </a:xfrm>
          <a:prstGeom prst="rect">
            <a:avLst/>
          </a:prstGeom>
          <a:solidFill>
            <a:srgbClr val="1F2D29">
              <a:alpha val="92000"/>
            </a:srgbClr>
          </a:solidFill>
          <a:ln w="12700">
            <a:miter lim="400000"/>
          </a:ln>
        </p:spPr>
        <p:txBody>
          <a:bodyPr lIns="45719" rIns="45719"/>
          <a:lstStyle/>
          <a:p>
            <a:pPr>
              <a:defRPr>
                <a:solidFill>
                  <a:srgbClr val="FFFFFF"/>
                </a:solidFill>
              </a:defRPr>
            </a:pPr>
          </a:p>
        </p:txBody>
      </p:sp>
      <p:sp>
        <p:nvSpPr>
          <p:cNvPr id="22" name="Shape 22"/>
          <p:cNvSpPr/>
          <p:nvPr/>
        </p:nvSpPr>
        <p:spPr>
          <a:xfrm>
            <a:off x="8941881" y="0"/>
            <a:ext cx="27433" cy="6858000"/>
          </a:xfrm>
          <a:prstGeom prst="rect">
            <a:avLst/>
          </a:prstGeom>
          <a:solidFill>
            <a:schemeClr val="accent6"/>
          </a:solidFill>
          <a:ln w="12700">
            <a:miter lim="400000"/>
          </a:ln>
        </p:spPr>
        <p:txBody>
          <a:bodyPr lIns="45719" rIns="45719"/>
          <a:lstStyle/>
          <a:p>
            <a:pPr>
              <a:defRPr>
                <a:solidFill>
                  <a:srgbClr val="FFFFFF"/>
                </a:solidFill>
              </a:defRPr>
            </a:pPr>
          </a:p>
        </p:txBody>
      </p:sp>
      <p:sp>
        <p:nvSpPr>
          <p:cNvPr id="23" name="Shape 23"/>
          <p:cNvSpPr/>
          <p:nvPr>
            <p:ph type="title"/>
          </p:nvPr>
        </p:nvSpPr>
        <p:spPr>
          <a:xfrm>
            <a:off x="2611808" y="3428998"/>
            <a:ext cx="5518066" cy="2268560"/>
          </a:xfrm>
          <a:prstGeom prst="rect">
            <a:avLst/>
          </a:prstGeom>
          <a:extLst>
            <a:ext uri="{C572A759-6A51-4108-AA02-DFA0A04FC94B}">
              <ma14:wrappingTextBoxFlag xmlns:ma14="http://schemas.microsoft.com/office/mac/drawingml/2011/main" val="1"/>
            </a:ext>
          </a:extLst>
        </p:spPr>
        <p:txBody>
          <a:bodyPr/>
          <a:lstStyle>
            <a:lvl1pPr>
              <a:defRPr sz="6000"/>
            </a:lvl1pPr>
          </a:lstStyle>
          <a:p>
            <a:pPr/>
            <a:r>
              <a:t>Click to edit Master title style</a:t>
            </a:r>
          </a:p>
        </p:txBody>
      </p:sp>
      <p:sp>
        <p:nvSpPr>
          <p:cNvPr id="24" name="Shape 24"/>
          <p:cNvSpPr/>
          <p:nvPr>
            <p:ph type="body" sz="quarter" idx="1"/>
          </p:nvPr>
        </p:nvSpPr>
        <p:spPr>
          <a:xfrm>
            <a:off x="2772274" y="2268785"/>
            <a:ext cx="5357601" cy="1160214"/>
          </a:xfrm>
          <a:prstGeom prst="rect">
            <a:avLst/>
          </a:prstGeom>
          <a:extLst>
            <a:ext uri="{C572A759-6A51-4108-AA02-DFA0A04FC94B}">
              <ma14:wrappingTextBoxFlag xmlns:ma14="http://schemas.microsoft.com/office/mac/drawingml/2011/main" val="1"/>
            </a:ext>
          </a:extLst>
        </p:spPr>
        <p:txBody>
          <a:bodyPr lIns="0" tIns="0" rIns="0" bIns="0" anchor="b"/>
          <a:lstStyle>
            <a:lvl1pPr marL="0" indent="0" algn="r">
              <a:buClrTx/>
              <a:buSzTx/>
              <a:buFontTx/>
              <a:buNone/>
              <a:defRPr sz="1800"/>
            </a:lvl1pPr>
          </a:lstStyle>
          <a:p>
            <a:pPr/>
            <a:r>
              <a:t>Click to edit Master subtitle style</a:t>
            </a:r>
          </a:p>
        </p:txBody>
      </p:sp>
      <p:sp>
        <p:nvSpPr>
          <p:cNvPr id="25" name="Shape 25"/>
          <p:cNvSpPr/>
          <p:nvPr/>
        </p:nvSpPr>
        <p:spPr>
          <a:xfrm>
            <a:off x="2191281" y="3262852"/>
            <a:ext cx="415637"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400">
                <a:solidFill>
                  <a:schemeClr val="accent6"/>
                </a:solidFill>
                <a:latin typeface="Wingdings 3"/>
                <a:ea typeface="Wingdings 3"/>
                <a:cs typeface="Wingdings 3"/>
                <a:sym typeface="Wingdings 3"/>
              </a:defRPr>
            </a:lvl1pPr>
          </a:lstStyle>
          <a:p>
            <a:pPr/>
            <a:r>
              <a:t></a:t>
            </a:r>
          </a:p>
        </p:txBody>
      </p:sp>
      <p:sp>
        <p:nvSpPr>
          <p:cNvPr id="26" name="Shape 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12" name="Shape 112"/>
          <p:cNvSpPr/>
          <p:nvPr/>
        </p:nvSpPr>
        <p:spPr>
          <a:xfrm>
            <a:off x="2194236" y="641225"/>
            <a:ext cx="415637"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113" name="Shape 113"/>
          <p:cNvSpPr/>
          <p:nvPr>
            <p:ph type="title"/>
          </p:nvPr>
        </p:nvSpPr>
        <p:spPr>
          <a:xfrm>
            <a:off x="2611808" y="808056"/>
            <a:ext cx="7954092" cy="107723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114" name="Shape 114"/>
          <p:cNvSpPr/>
          <p:nvPr>
            <p:ph type="body" sz="half" idx="1"/>
          </p:nvPr>
        </p:nvSpPr>
        <p:spPr>
          <a:xfrm>
            <a:off x="2773598" y="2052116"/>
            <a:ext cx="7796542" cy="3997829"/>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15" name="Shape 1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22" name="Shape 122"/>
          <p:cNvSpPr/>
          <p:nvPr/>
        </p:nvSpPr>
        <p:spPr>
          <a:xfrm rot="5400000">
            <a:off x="10342737" y="421656"/>
            <a:ext cx="41563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123" name="Shape 123"/>
          <p:cNvSpPr/>
          <p:nvPr>
            <p:ph type="title"/>
          </p:nvPr>
        </p:nvSpPr>
        <p:spPr>
          <a:xfrm>
            <a:off x="9239380" y="805818"/>
            <a:ext cx="1326520" cy="5244127"/>
          </a:xfrm>
          <a:prstGeom prst="rect">
            <a:avLst/>
          </a:prstGeom>
          <a:extLst>
            <a:ext uri="{C572A759-6A51-4108-AA02-DFA0A04FC94B}">
              <ma14:wrappingTextBoxFlag xmlns:ma14="http://schemas.microsoft.com/office/mac/drawingml/2011/main" val="1"/>
            </a:ext>
          </a:extLst>
        </p:spPr>
        <p:txBody>
          <a:bodyPr/>
          <a:lstStyle>
            <a:lvl1pPr algn="l"/>
          </a:lstStyle>
          <a:p>
            <a:pPr/>
            <a:r>
              <a:t>Click to edit Master title style</a:t>
            </a:r>
          </a:p>
        </p:txBody>
      </p:sp>
      <p:sp>
        <p:nvSpPr>
          <p:cNvPr id="124" name="Shape 124"/>
          <p:cNvSpPr/>
          <p:nvPr>
            <p:ph type="body" sz="half" idx="1"/>
          </p:nvPr>
        </p:nvSpPr>
        <p:spPr>
          <a:xfrm>
            <a:off x="2608751" y="970409"/>
            <a:ext cx="6466903" cy="5079536"/>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33" name="Shape 33"/>
          <p:cNvSpPr/>
          <p:nvPr>
            <p:ph type="title"/>
          </p:nvPr>
        </p:nvSpPr>
        <p:spPr>
          <a:xfrm>
            <a:off x="2611808" y="808056"/>
            <a:ext cx="7958332" cy="107723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34" name="Shape 34"/>
          <p:cNvSpPr/>
          <p:nvPr>
            <p:ph type="body" sz="half" idx="1"/>
          </p:nvPr>
        </p:nvSpPr>
        <p:spPr>
          <a:xfrm>
            <a:off x="2773598" y="2052116"/>
            <a:ext cx="7796542" cy="3997829"/>
          </a:xfrm>
          <a:prstGeom prst="rect">
            <a:avLst/>
          </a:prstGeom>
          <a:extLst>
            <a:ext uri="{C572A759-6A51-4108-AA02-DFA0A04FC94B}">
              <ma14:wrappingTextBoxFlag xmlns:ma14="http://schemas.microsoft.com/office/mac/drawingml/2011/main" val="1"/>
            </a:ext>
          </a:extLst>
        </p:spPr>
        <p:txBody>
          <a:bodyPr anchor="ctr"/>
          <a:lstStyle/>
          <a:p>
            <a:pPr/>
            <a:r>
              <a:t>Edit Master text styles</a:t>
            </a:r>
          </a:p>
          <a:p>
            <a:pPr lvl="1"/>
            <a:r>
              <a:t>Second level</a:t>
            </a:r>
          </a:p>
          <a:p>
            <a:pPr lvl="2"/>
            <a:r>
              <a:t>Third level</a:t>
            </a:r>
          </a:p>
          <a:p>
            <a:pPr lvl="3"/>
            <a:r>
              <a:t>Fourth level</a:t>
            </a:r>
          </a:p>
          <a:p>
            <a:pPr lvl="4"/>
            <a:r>
              <a:t>Fifth level</a:t>
            </a:r>
          </a:p>
        </p:txBody>
      </p:sp>
      <p:sp>
        <p:nvSpPr>
          <p:cNvPr id="35" name="Shape 35"/>
          <p:cNvSpPr/>
          <p:nvPr/>
        </p:nvSpPr>
        <p:spPr>
          <a:xfrm>
            <a:off x="2194942" y="641225"/>
            <a:ext cx="415637"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43" name="Shape 43"/>
          <p:cNvSpPr/>
          <p:nvPr/>
        </p:nvSpPr>
        <p:spPr>
          <a:xfrm>
            <a:off x="2191842" y="2962586"/>
            <a:ext cx="41563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44" name="Shape 44"/>
          <p:cNvSpPr/>
          <p:nvPr>
            <p:ph type="title"/>
          </p:nvPr>
        </p:nvSpPr>
        <p:spPr>
          <a:xfrm>
            <a:off x="2609873" y="3147254"/>
            <a:ext cx="7956561" cy="1424746"/>
          </a:xfrm>
          <a:prstGeom prst="rect">
            <a:avLst/>
          </a:prstGeom>
          <a:extLst>
            <a:ext uri="{C572A759-6A51-4108-AA02-DFA0A04FC94B}">
              <ma14:wrappingTextBoxFlag xmlns:ma14="http://schemas.microsoft.com/office/mac/drawingml/2011/main" val="1"/>
            </a:ext>
          </a:extLst>
        </p:spPr>
        <p:txBody>
          <a:bodyPr/>
          <a:lstStyle>
            <a:lvl1pPr>
              <a:defRPr sz="3200"/>
            </a:lvl1pPr>
          </a:lstStyle>
          <a:p>
            <a:pPr/>
            <a:r>
              <a:t>Click to edit Master title style</a:t>
            </a:r>
          </a:p>
        </p:txBody>
      </p:sp>
      <p:sp>
        <p:nvSpPr>
          <p:cNvPr id="45" name="Shape 45"/>
          <p:cNvSpPr/>
          <p:nvPr>
            <p:ph type="body" sz="quarter" idx="1"/>
          </p:nvPr>
        </p:nvSpPr>
        <p:spPr>
          <a:xfrm>
            <a:off x="2773968" y="2268785"/>
            <a:ext cx="7791932" cy="878469"/>
          </a:xfrm>
          <a:prstGeom prst="rect">
            <a:avLst/>
          </a:prstGeom>
          <a:extLst>
            <a:ext uri="{C572A759-6A51-4108-AA02-DFA0A04FC94B}">
              <ma14:wrappingTextBoxFlag xmlns:ma14="http://schemas.microsoft.com/office/mac/drawingml/2011/main" val="1"/>
            </a:ext>
          </a:extLst>
        </p:spPr>
        <p:txBody>
          <a:bodyPr lIns="0" tIns="0" rIns="0" bIns="0" anchor="b"/>
          <a:lstStyle>
            <a:lvl1pPr marL="0" indent="0" algn="r">
              <a:buClrTx/>
              <a:buSzTx/>
              <a:buFontTx/>
              <a:buNone/>
              <a:defRPr sz="1800"/>
            </a:lvl1pPr>
          </a:lstStyle>
          <a:p>
            <a:pPr/>
            <a:r>
              <a:t>Edit Master text styles</a:t>
            </a:r>
          </a:p>
        </p:txBody>
      </p:sp>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53" name="Shape 53"/>
          <p:cNvSpPr/>
          <p:nvPr>
            <p:ph type="title"/>
          </p:nvPr>
        </p:nvSpPr>
        <p:spPr>
          <a:xfrm>
            <a:off x="2609873" y="805816"/>
            <a:ext cx="7950984" cy="1081706"/>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54" name="Shape 54"/>
          <p:cNvSpPr/>
          <p:nvPr>
            <p:ph type="body" sz="quarter" idx="1"/>
          </p:nvPr>
        </p:nvSpPr>
        <p:spPr>
          <a:xfrm>
            <a:off x="2605373" y="2052116"/>
            <a:ext cx="3891962" cy="3997829"/>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55" name="Shape 55"/>
          <p:cNvSpPr/>
          <p:nvPr/>
        </p:nvSpPr>
        <p:spPr>
          <a:xfrm>
            <a:off x="2196171" y="641223"/>
            <a:ext cx="41563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56" name="Shape 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63" name="Shape 63"/>
          <p:cNvSpPr/>
          <p:nvPr/>
        </p:nvSpPr>
        <p:spPr>
          <a:xfrm>
            <a:off x="2193650" y="636423"/>
            <a:ext cx="41563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64" name="Shape 64"/>
          <p:cNvSpPr/>
          <p:nvPr>
            <p:ph type="title"/>
          </p:nvPr>
        </p:nvSpPr>
        <p:spPr>
          <a:xfrm>
            <a:off x="2609873" y="805818"/>
            <a:ext cx="7956561" cy="1078349"/>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65" name="Shape 65"/>
          <p:cNvSpPr/>
          <p:nvPr>
            <p:ph type="body" sz="quarter" idx="1"/>
          </p:nvPr>
        </p:nvSpPr>
        <p:spPr>
          <a:xfrm>
            <a:off x="2609284" y="2052115"/>
            <a:ext cx="3896468" cy="713819"/>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buClrTx/>
              <a:buSzTx/>
              <a:buFontTx/>
              <a:buNone/>
              <a:defRPr sz="2200">
                <a:solidFill>
                  <a:schemeClr val="accent6"/>
                </a:solidFill>
              </a:defRPr>
            </a:lvl1pPr>
          </a:lstStyle>
          <a:p>
            <a:pPr/>
            <a:r>
              <a:t>Edit Master text styles</a:t>
            </a:r>
          </a:p>
        </p:txBody>
      </p:sp>
      <p:sp>
        <p:nvSpPr>
          <p:cNvPr id="66" name="Shape 66"/>
          <p:cNvSpPr/>
          <p:nvPr>
            <p:ph type="body" sz="quarter" idx="13"/>
          </p:nvPr>
        </p:nvSpPr>
        <p:spPr>
          <a:xfrm>
            <a:off x="6666634" y="2052115"/>
            <a:ext cx="3899799" cy="713819"/>
          </a:xfrm>
          <a:prstGeom prst="rect">
            <a:avLst/>
          </a:prstGeom>
        </p:spPr>
        <p:txBody>
          <a:bodyPr anchor="b"/>
          <a:lstStyle/>
          <a:p>
            <a:pPr marL="0" indent="0">
              <a:lnSpc>
                <a:spcPct val="100000"/>
              </a:lnSpc>
              <a:buClrTx/>
              <a:buSzTx/>
              <a:buFontTx/>
              <a:buNone/>
              <a:defRPr sz="2200">
                <a:solidFill>
                  <a:schemeClr val="accent6"/>
                </a:solidFill>
              </a:defRPr>
            </a:pPr>
          </a:p>
        </p:txBody>
      </p:sp>
      <p:sp>
        <p:nvSpPr>
          <p:cNvPr id="67" name="Shape 6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74" name="Shape 74"/>
          <p:cNvSpPr/>
          <p:nvPr>
            <p:ph type="title"/>
          </p:nvPr>
        </p:nvSpPr>
        <p:spPr>
          <a:xfrm>
            <a:off x="2611808" y="808056"/>
            <a:ext cx="7958332" cy="107723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75" name="Shape 75"/>
          <p:cNvSpPr/>
          <p:nvPr/>
        </p:nvSpPr>
        <p:spPr>
          <a:xfrm>
            <a:off x="2196171" y="641225"/>
            <a:ext cx="41563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90" name="Shape 90"/>
          <p:cNvSpPr/>
          <p:nvPr/>
        </p:nvSpPr>
        <p:spPr>
          <a:xfrm>
            <a:off x="1554153" y="1127549"/>
            <a:ext cx="41563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91" name="Shape 91"/>
          <p:cNvSpPr/>
          <p:nvPr>
            <p:ph type="title"/>
          </p:nvPr>
        </p:nvSpPr>
        <p:spPr>
          <a:xfrm>
            <a:off x="1970322" y="1282450"/>
            <a:ext cx="2664362" cy="1903242"/>
          </a:xfrm>
          <a:prstGeom prst="rect">
            <a:avLst/>
          </a:prstGeom>
          <a:extLst>
            <a:ext uri="{C572A759-6A51-4108-AA02-DFA0A04FC94B}">
              <ma14:wrappingTextBoxFlag xmlns:ma14="http://schemas.microsoft.com/office/mac/drawingml/2011/main" val="1"/>
            </a:ext>
          </a:extLst>
        </p:spPr>
        <p:txBody>
          <a:bodyPr anchor="b"/>
          <a:lstStyle>
            <a:lvl1pPr algn="l">
              <a:defRPr sz="2400"/>
            </a:lvl1pPr>
          </a:lstStyle>
          <a:p>
            <a:pPr/>
            <a:r>
              <a:t>Click to edit Master title style</a:t>
            </a:r>
          </a:p>
        </p:txBody>
      </p:sp>
      <p:sp>
        <p:nvSpPr>
          <p:cNvPr id="92" name="Shape 92"/>
          <p:cNvSpPr/>
          <p:nvPr>
            <p:ph type="body" sz="half" idx="1"/>
          </p:nvPr>
        </p:nvSpPr>
        <p:spPr>
          <a:xfrm>
            <a:off x="5120154" y="805818"/>
            <a:ext cx="5446279" cy="5244127"/>
          </a:xfrm>
          <a:prstGeom prst="rect">
            <a:avLst/>
          </a:prstGeom>
          <a:extLst>
            <a:ext uri="{C572A759-6A51-4108-AA02-DFA0A04FC94B}">
              <ma14:wrappingTextBoxFlag xmlns:ma14="http://schemas.microsoft.com/office/mac/drawingml/2011/main" val="1"/>
            </a:ext>
          </a:extLst>
        </p:spPr>
        <p:txBody>
          <a:bodyPr anchor="ctr"/>
          <a:lstStyle/>
          <a:p>
            <a:pPr/>
            <a:r>
              <a:t>Edit Master text styles</a:t>
            </a:r>
          </a:p>
          <a:p>
            <a:pPr lvl="1"/>
            <a:r>
              <a:t>Second level</a:t>
            </a:r>
          </a:p>
          <a:p>
            <a:pPr lvl="2"/>
            <a:r>
              <a:t>Third level</a:t>
            </a:r>
          </a:p>
          <a:p>
            <a:pPr lvl="3"/>
            <a:r>
              <a:t>Fourth level</a:t>
            </a:r>
          </a:p>
          <a:p>
            <a:pPr lvl="4"/>
            <a:r>
              <a:t>Fifth level</a:t>
            </a:r>
          </a:p>
        </p:txBody>
      </p:sp>
      <p:sp>
        <p:nvSpPr>
          <p:cNvPr id="93" name="Shape 93"/>
          <p:cNvSpPr/>
          <p:nvPr>
            <p:ph type="body" sz="quarter" idx="13"/>
          </p:nvPr>
        </p:nvSpPr>
        <p:spPr>
          <a:xfrm>
            <a:off x="1970321" y="3186153"/>
            <a:ext cx="2664362" cy="2386398"/>
          </a:xfrm>
          <a:prstGeom prst="rect">
            <a:avLst/>
          </a:prstGeom>
        </p:spPr>
        <p:txBody>
          <a:bodyPr/>
          <a:lstStyle/>
          <a:p>
            <a:pPr marL="0" indent="0">
              <a:buClrTx/>
              <a:buSzTx/>
              <a:buFontTx/>
              <a:buNone/>
              <a:defRPr sz="1600"/>
            </a:pP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101" name="Shape 101"/>
          <p:cNvSpPr/>
          <p:nvPr>
            <p:ph type="pic" sz="half" idx="13"/>
          </p:nvPr>
        </p:nvSpPr>
        <p:spPr>
          <a:xfrm>
            <a:off x="6747061" y="3228"/>
            <a:ext cx="4629735" cy="6858001"/>
          </a:xfrm>
          <a:prstGeom prst="rect">
            <a:avLst/>
          </a:prstGeom>
        </p:spPr>
        <p:txBody>
          <a:bodyPr lIns="91439" rIns="91439">
            <a:noAutofit/>
          </a:bodyPr>
          <a:lstStyle/>
          <a:p>
            <a:pPr/>
          </a:p>
        </p:txBody>
      </p:sp>
      <p:sp>
        <p:nvSpPr>
          <p:cNvPr id="102" name="Shape 102"/>
          <p:cNvSpPr/>
          <p:nvPr/>
        </p:nvSpPr>
        <p:spPr>
          <a:xfrm>
            <a:off x="1554686" y="1127549"/>
            <a:ext cx="41563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chemeClr val="accent6"/>
                </a:solidFill>
                <a:latin typeface="Wingdings 3"/>
                <a:ea typeface="Wingdings 3"/>
                <a:cs typeface="Wingdings 3"/>
                <a:sym typeface="Wingdings 3"/>
              </a:defRPr>
            </a:lvl1pPr>
          </a:lstStyle>
          <a:p>
            <a:pPr/>
            <a:r>
              <a:t></a:t>
            </a:r>
          </a:p>
        </p:txBody>
      </p:sp>
      <p:sp>
        <p:nvSpPr>
          <p:cNvPr id="103" name="Shape 103"/>
          <p:cNvSpPr/>
          <p:nvPr>
            <p:ph type="title"/>
          </p:nvPr>
        </p:nvSpPr>
        <p:spPr>
          <a:xfrm>
            <a:off x="1971240" y="1282451"/>
            <a:ext cx="3970987" cy="1900474"/>
          </a:xfrm>
          <a:prstGeom prst="rect">
            <a:avLst/>
          </a:prstGeom>
          <a:extLst>
            <a:ext uri="{C572A759-6A51-4108-AA02-DFA0A04FC94B}">
              <ma14:wrappingTextBoxFlag xmlns:ma14="http://schemas.microsoft.com/office/mac/drawingml/2011/main" val="1"/>
            </a:ext>
          </a:extLst>
        </p:spPr>
        <p:txBody>
          <a:bodyPr anchor="b"/>
          <a:lstStyle>
            <a:lvl1pPr algn="l">
              <a:defRPr sz="3200"/>
            </a:lvl1pPr>
          </a:lstStyle>
          <a:p>
            <a:pPr/>
            <a:r>
              <a:t>Click to edit Master title style</a:t>
            </a:r>
          </a:p>
        </p:txBody>
      </p:sp>
      <p:sp>
        <p:nvSpPr>
          <p:cNvPr id="104" name="Shape 104"/>
          <p:cNvSpPr/>
          <p:nvPr>
            <p:ph type="body" sz="quarter" idx="1"/>
          </p:nvPr>
        </p:nvSpPr>
        <p:spPr>
          <a:xfrm>
            <a:off x="1970321" y="3182928"/>
            <a:ext cx="3971875" cy="2386395"/>
          </a:xfrm>
          <a:prstGeom prst="rect">
            <a:avLst/>
          </a:prstGeom>
          <a:extLst>
            <a:ext uri="{C572A759-6A51-4108-AA02-DFA0A04FC94B}">
              <ma14:wrappingTextBoxFlag xmlns:ma14="http://schemas.microsoft.com/office/mac/drawingml/2011/main" val="1"/>
            </a:ext>
          </a:extLst>
        </p:spPr>
        <p:txBody>
          <a:bodyPr/>
          <a:lstStyle>
            <a:lvl1pPr marL="0" indent="0">
              <a:buClrTx/>
              <a:buSzTx/>
              <a:buFontTx/>
              <a:buNone/>
            </a:lvl1pPr>
          </a:lstStyle>
          <a:p>
            <a:pPr/>
            <a:r>
              <a:t>Edit Master text styles</a:t>
            </a: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mage2.png"/>
          <p:cNvPicPr>
            <a:picLocks noChangeAspect="1"/>
          </p:cNvPicPr>
          <p:nvPr/>
        </p:nvPicPr>
        <p:blipFill>
          <a:blip r:embed="rId3">
            <a:extLst/>
          </a:blip>
          <a:stretch>
            <a:fillRect/>
          </a:stretch>
        </p:blipFill>
        <p:spPr>
          <a:xfrm>
            <a:off x="2831794" y="2105201"/>
            <a:ext cx="9360205" cy="4752799"/>
          </a:xfrm>
          <a:prstGeom prst="rect">
            <a:avLst/>
          </a:prstGeom>
          <a:ln w="12700">
            <a:miter lim="400000"/>
          </a:ln>
        </p:spPr>
      </p:pic>
      <p:pic>
        <p:nvPicPr>
          <p:cNvPr id="3" name="image3.png"/>
          <p:cNvPicPr>
            <a:picLocks noChangeAspect="1"/>
          </p:cNvPicPr>
          <p:nvPr/>
        </p:nvPicPr>
        <p:blipFill>
          <a:blip r:embed="rId4">
            <a:extLst/>
          </a:blip>
          <a:stretch>
            <a:fillRect/>
          </a:stretch>
        </p:blipFill>
        <p:spPr>
          <a:xfrm>
            <a:off x="0" y="0"/>
            <a:ext cx="12189867" cy="6858000"/>
          </a:xfrm>
          <a:prstGeom prst="rect">
            <a:avLst/>
          </a:prstGeom>
          <a:ln w="12700">
            <a:miter lim="400000"/>
          </a:ln>
        </p:spPr>
      </p:pic>
      <p:sp>
        <p:nvSpPr>
          <p:cNvPr id="4" name="Shape 4"/>
          <p:cNvSpPr/>
          <p:nvPr/>
        </p:nvSpPr>
        <p:spPr>
          <a:xfrm>
            <a:off x="0" y="0"/>
            <a:ext cx="964174" cy="6858000"/>
          </a:xfrm>
          <a:prstGeom prst="rect">
            <a:avLst/>
          </a:prstGeom>
          <a:solidFill>
            <a:srgbClr val="1F2D29"/>
          </a:solidFill>
          <a:ln w="12700">
            <a:miter lim="400000"/>
          </a:ln>
        </p:spPr>
        <p:txBody>
          <a:bodyPr lIns="45719" rIns="45719"/>
          <a:lstStyle/>
          <a:p>
            <a:pPr>
              <a:defRPr>
                <a:solidFill>
                  <a:srgbClr val="FFFFFF"/>
                </a:solidFill>
              </a:defRPr>
            </a:pPr>
          </a:p>
        </p:txBody>
      </p:sp>
      <p:sp>
        <p:nvSpPr>
          <p:cNvPr id="5" name="Shape 5"/>
          <p:cNvSpPr/>
          <p:nvPr/>
        </p:nvSpPr>
        <p:spPr>
          <a:xfrm>
            <a:off x="962041" y="0"/>
            <a:ext cx="45720" cy="6858000"/>
          </a:xfrm>
          <a:prstGeom prst="rect">
            <a:avLst/>
          </a:prstGeom>
          <a:solidFill>
            <a:schemeClr val="accent6"/>
          </a:solidFill>
          <a:ln w="12700">
            <a:miter lim="400000"/>
          </a:ln>
        </p:spPr>
        <p:txBody>
          <a:bodyPr lIns="45719" rIns="45719"/>
          <a:lstStyle/>
          <a:p>
            <a:pPr>
              <a:defRPr>
                <a:solidFill>
                  <a:srgbClr val="FFFFFF"/>
                </a:solidFill>
              </a:defRPr>
            </a:pPr>
          </a:p>
        </p:txBody>
      </p:sp>
      <p:sp>
        <p:nvSpPr>
          <p:cNvPr id="6" name="Shape 6"/>
          <p:cNvSpPr/>
          <p:nvPr/>
        </p:nvSpPr>
        <p:spPr>
          <a:xfrm>
            <a:off x="1004478" y="0"/>
            <a:ext cx="10372318" cy="6858000"/>
          </a:xfrm>
          <a:prstGeom prst="rect">
            <a:avLst/>
          </a:prstGeom>
          <a:solidFill>
            <a:srgbClr val="1F2D29">
              <a:alpha val="92000"/>
            </a:srgbClr>
          </a:solidFill>
          <a:ln w="12700">
            <a:miter lim="400000"/>
          </a:ln>
        </p:spPr>
        <p:txBody>
          <a:bodyPr lIns="45719" rIns="45719"/>
          <a:lstStyle/>
          <a:p>
            <a:pPr>
              <a:defRPr>
                <a:solidFill>
                  <a:srgbClr val="FFFFFF"/>
                </a:solidFill>
              </a:defRPr>
            </a:pPr>
          </a:p>
        </p:txBody>
      </p:sp>
      <p:sp>
        <p:nvSpPr>
          <p:cNvPr id="7" name="Shape 7"/>
          <p:cNvSpPr/>
          <p:nvPr/>
        </p:nvSpPr>
        <p:spPr>
          <a:xfrm>
            <a:off x="11377328" y="0"/>
            <a:ext cx="27433" cy="6858000"/>
          </a:xfrm>
          <a:prstGeom prst="rect">
            <a:avLst/>
          </a:prstGeom>
          <a:solidFill>
            <a:schemeClr val="accent6"/>
          </a:solidFill>
          <a:ln w="12700">
            <a:miter lim="400000"/>
          </a:ln>
        </p:spPr>
        <p:txBody>
          <a:bodyPr lIns="45719" rIns="45719"/>
          <a:lstStyle/>
          <a:p>
            <a:pPr>
              <a:defRPr>
                <a:solidFill>
                  <a:srgbClr val="FFFFFF"/>
                </a:solidFill>
              </a:defRPr>
            </a:pPr>
          </a:p>
        </p:txBody>
      </p:sp>
      <p:sp>
        <p:nvSpPr>
          <p:cNvPr id="8" name="Shape 8"/>
          <p:cNvSpPr/>
          <p:nvPr>
            <p:ph type="title"/>
          </p:nvPr>
        </p:nvSpPr>
        <p:spPr>
          <a:xfrm>
            <a:off x="609600" y="274637"/>
            <a:ext cx="10972800" cy="1325564"/>
          </a:xfrm>
          <a:prstGeom prst="rect">
            <a:avLst/>
          </a:prstGeom>
          <a:ln w="12700">
            <a:miter lim="400000"/>
          </a:ln>
        </p:spPr>
        <p:txBody>
          <a:bodyPr lIns="45719" rIns="45719">
            <a:normAutofit fontScale="100000" lnSpcReduction="0"/>
          </a:bodyPr>
          <a:lstStyle/>
          <a:p>
            <a:pPr/>
          </a:p>
        </p:txBody>
      </p:sp>
      <p:sp>
        <p:nvSpPr>
          <p:cNvPr id="9" name="Shape 9"/>
          <p:cNvSpPr/>
          <p:nvPr>
            <p:ph type="body" idx="1"/>
          </p:nvPr>
        </p:nvSpPr>
        <p:spPr>
          <a:xfrm>
            <a:off x="609600" y="1600200"/>
            <a:ext cx="10972800" cy="5257800"/>
          </a:xfrm>
          <a:prstGeom prst="rect">
            <a:avLst/>
          </a:prstGeom>
          <a:ln w="12700">
            <a:miter lim="400000"/>
          </a:ln>
        </p:spPr>
        <p:txBody>
          <a:bodyPr lIns="45719" rIns="45719">
            <a:normAutofit fontScale="100000" lnSpcReduction="0"/>
          </a:bodyPr>
          <a:lstStyle/>
          <a:p>
            <a:pPr/>
          </a:p>
        </p:txBody>
      </p:sp>
      <p:sp>
        <p:nvSpPr>
          <p:cNvPr id="10" name="Shape 10"/>
          <p:cNvSpPr/>
          <p:nvPr>
            <p:ph type="sldNum" sz="quarter" idx="2"/>
          </p:nvPr>
        </p:nvSpPr>
        <p:spPr>
          <a:xfrm>
            <a:off x="436721" y="150686"/>
            <a:ext cx="358413" cy="350663"/>
          </a:xfrm>
          <a:prstGeom prst="rect">
            <a:avLst/>
          </a:prstGeom>
          <a:ln w="12700">
            <a:miter lim="400000"/>
          </a:ln>
        </p:spPr>
        <p:txBody>
          <a:bodyPr wrap="none" lIns="45719" rIns="45719" anchor="ctr">
            <a:spAutoFit/>
          </a:bodyPr>
          <a:lstStyle>
            <a:lvl1pPr algn="r">
              <a:defRPr>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ransition xmlns:p14="http://schemas.microsoft.com/office/powerpoint/2010/main" spd="med" advClick="1"/>
  <p:txStyles>
    <p:titleStyle>
      <a:lvl1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1pPr>
      <a:lvl2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2pPr>
      <a:lvl3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3pPr>
      <a:lvl4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4pPr>
      <a:lvl5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5pPr>
      <a:lvl6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6pPr>
      <a:lvl7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7pPr>
      <a:lvl8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8pPr>
      <a:lvl9pPr marL="0" marR="0" indent="0" algn="r" defTabSz="914400" rtl="0" latinLnBrk="0">
        <a:lnSpc>
          <a:spcPct val="90000"/>
        </a:lnSpc>
        <a:spcBef>
          <a:spcPts val="0"/>
        </a:spcBef>
        <a:spcAft>
          <a:spcPts val="0"/>
        </a:spcAft>
        <a:buClrTx/>
        <a:buSzTx/>
        <a:buFontTx/>
        <a:buNone/>
        <a:tabLst/>
        <a:defRPr b="0" baseline="0" cap="none" i="0" spc="0" strike="noStrike" sz="3400" u="none">
          <a:ln>
            <a:noFill/>
          </a:ln>
          <a:solidFill>
            <a:srgbClr val="FFFFFF"/>
          </a:solidFill>
          <a:uFillTx/>
          <a:latin typeface="+mj-lt"/>
          <a:ea typeface="+mj-ea"/>
          <a:cs typeface="+mj-cs"/>
          <a:sym typeface="Arial"/>
        </a:defRPr>
      </a:lvl9pPr>
    </p:titleStyle>
    <p:bodyStyle>
      <a:lvl1pPr marL="344487" marR="0" indent="-344487"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1pPr>
      <a:lvl2pPr marL="832908" marR="0" indent="-375708"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2pPr>
      <a:lvl3pPr marL="1345009" marR="0" indent="-430609"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3pPr>
      <a:lvl4pPr marL="1854654" marR="0" indent="-483054"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4pPr>
      <a:lvl5pPr marL="2402946" marR="0" indent="-574146"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5pPr>
      <a:lvl6pPr marL="2868167" marR="0" indent="-563879"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6pPr>
      <a:lvl7pPr marL="3334511" marR="0" indent="-563879"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7pPr>
      <a:lvl8pPr marL="3800855" marR="0" indent="-563880"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8pPr>
      <a:lvl9pPr marL="4267200" marR="0" indent="-563880" algn="l" defTabSz="914400" rtl="0" latinLnBrk="0">
        <a:lnSpc>
          <a:spcPct val="120000"/>
        </a:lnSpc>
        <a:spcBef>
          <a:spcPts val="1000"/>
        </a:spcBef>
        <a:spcAft>
          <a:spcPts val="0"/>
        </a:spcAft>
        <a:buClr>
          <a:schemeClr val="accent6"/>
        </a:buClr>
        <a:buSzPct val="90000"/>
        <a:buFont typeface="Wingdings"/>
        <a:buChar char="▪"/>
        <a:tabLst/>
        <a:defRPr b="0" baseline="0" cap="none" i="0" spc="0" strike="noStrike" sz="2000" u="none">
          <a:ln>
            <a:noFill/>
          </a:ln>
          <a:solidFill>
            <a:srgbClr val="FFFFFF"/>
          </a:solidFill>
          <a:uFillTx/>
          <a:latin typeface="+mj-lt"/>
          <a:ea typeface="+mj-ea"/>
          <a:cs typeface="+mj-cs"/>
          <a:sym typeface="Aria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2.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7.jpeg"/><Relationship Id="rId5" Type="http://schemas.openxmlformats.org/officeDocument/2006/relationships/image" Target="../media/image18.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g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g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ctrTitle"/>
          </p:nvPr>
        </p:nvSpPr>
        <p:spPr>
          <a:xfrm>
            <a:off x="2324391" y="3298333"/>
            <a:ext cx="5518067" cy="2268560"/>
          </a:xfrm>
          <a:prstGeom prst="rect">
            <a:avLst/>
          </a:prstGeom>
        </p:spPr>
        <p:txBody>
          <a:bodyPr/>
          <a:lstStyle>
            <a:lvl1pPr algn="ctr"/>
          </a:lstStyle>
          <a:p>
            <a:pPr/>
            <a:r>
              <a:t>Angie's Career Path</a:t>
            </a:r>
          </a:p>
        </p:txBody>
      </p:sp>
      <p:sp>
        <p:nvSpPr>
          <p:cNvPr id="135" name="Shape 135"/>
          <p:cNvSpPr/>
          <p:nvPr>
            <p:ph type="subTitle" sz="quarter" idx="1"/>
          </p:nvPr>
        </p:nvSpPr>
        <p:spPr>
          <a:xfrm>
            <a:off x="2276760" y="4432313"/>
            <a:ext cx="5357601" cy="1160214"/>
          </a:xfrm>
          <a:prstGeom prst="rect">
            <a:avLst/>
          </a:prstGeom>
        </p:spPr>
        <p:txBody>
          <a:bodyPr/>
          <a:lstStyle>
            <a:lvl1pPr algn="ctr"/>
          </a:lstStyle>
          <a:p>
            <a:pPr/>
            <a:r>
              <a:t>How to become an architect</a:t>
            </a:r>
          </a:p>
        </p:txBody>
      </p:sp>
      <p:pic>
        <p:nvPicPr>
          <p:cNvPr id="136" name="image4.gif" descr="architect gif.gif"/>
          <p:cNvPicPr>
            <a:picLocks noChangeAspect="0"/>
          </p:cNvPicPr>
          <p:nvPr/>
        </p:nvPicPr>
        <p:blipFill>
          <a:blip r:embed="rId2">
            <a:extLst/>
          </a:blip>
          <a:stretch>
            <a:fillRect/>
          </a:stretch>
        </p:blipFill>
        <p:spPr>
          <a:xfrm>
            <a:off x="9630981" y="1676400"/>
            <a:ext cx="2295526" cy="333375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229"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230"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231" name="Shape 231"/>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232" name="Shape 232"/>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33" name="Shape 233"/>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234" name="Shape 234"/>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35" name="Shape 235"/>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grpSp>
        <p:nvGrpSpPr>
          <p:cNvPr id="238" name="Group 238" descr="Engineers1.jpg"/>
          <p:cNvGrpSpPr/>
          <p:nvPr/>
        </p:nvGrpSpPr>
        <p:grpSpPr>
          <a:xfrm>
            <a:off x="2282175" y="2359396"/>
            <a:ext cx="3810977" cy="3373577"/>
            <a:chOff x="0" y="0"/>
            <a:chExt cx="3810975" cy="3373575"/>
          </a:xfrm>
        </p:grpSpPr>
        <p:pic>
          <p:nvPicPr>
            <p:cNvPr id="236" name="image15.jpg"/>
            <p:cNvPicPr>
              <a:picLocks noChangeAspect="1"/>
            </p:cNvPicPr>
            <p:nvPr/>
          </p:nvPicPr>
          <p:blipFill>
            <a:blip r:embed="rId4">
              <a:extLst/>
            </a:blip>
            <a:srcRect l="16813" t="0" r="7755" b="0"/>
            <a:stretch>
              <a:fillRect/>
            </a:stretch>
          </p:blipFill>
          <p:spPr>
            <a:xfrm>
              <a:off x="4762" y="4762"/>
              <a:ext cx="3801452" cy="3363917"/>
            </a:xfrm>
            <a:prstGeom prst="rect">
              <a:avLst/>
            </a:prstGeom>
            <a:ln w="12700" cap="flat">
              <a:noFill/>
              <a:miter lim="400000"/>
            </a:ln>
            <a:effectLst/>
          </p:spPr>
        </p:pic>
        <p:sp>
          <p:nvSpPr>
            <p:cNvPr id="237" name="Shape 237"/>
            <p:cNvSpPr/>
            <p:nvPr/>
          </p:nvSpPr>
          <p:spPr>
            <a:xfrm>
              <a:off x="0" y="0"/>
              <a:ext cx="3810976" cy="3373576"/>
            </a:xfrm>
            <a:prstGeom prst="rect">
              <a:avLst/>
            </a:prstGeom>
            <a:noFill/>
            <a:ln w="9525" cap="flat">
              <a:solidFill>
                <a:srgbClr val="85B4B5"/>
              </a:solidFill>
              <a:prstDash val="solid"/>
              <a:round/>
            </a:ln>
            <a:effectLst/>
          </p:spPr>
          <p:txBody>
            <a:bodyPr wrap="square" lIns="45719" tIns="45719" rIns="45719" bIns="45719" numCol="1" anchor="ctr">
              <a:noAutofit/>
            </a:bodyPr>
            <a:lstStyle/>
            <a:p>
              <a:pPr/>
            </a:p>
          </p:txBody>
        </p:sp>
      </p:grpSp>
      <p:sp>
        <p:nvSpPr>
          <p:cNvPr id="239" name="Shape 239"/>
          <p:cNvSpPr/>
          <p:nvPr>
            <p:ph type="title"/>
          </p:nvPr>
        </p:nvSpPr>
        <p:spPr>
          <a:xfrm>
            <a:off x="1969802" y="808055"/>
            <a:ext cx="8608039" cy="1077231"/>
          </a:xfrm>
          <a:prstGeom prst="rect">
            <a:avLst/>
          </a:prstGeom>
        </p:spPr>
        <p:txBody>
          <a:bodyPr/>
          <a:lstStyle>
            <a:lvl1pPr algn="l" defTabSz="905255">
              <a:defRPr sz="3366"/>
            </a:lvl1pPr>
          </a:lstStyle>
          <a:p>
            <a:pPr/>
            <a:r>
              <a:t>This is what appeals to me with this career…</a:t>
            </a:r>
          </a:p>
        </p:txBody>
      </p:sp>
      <p:sp>
        <p:nvSpPr>
          <p:cNvPr id="240" name="Shape 240"/>
          <p:cNvSpPr/>
          <p:nvPr>
            <p:ph type="body" sz="half" idx="1"/>
          </p:nvPr>
        </p:nvSpPr>
        <p:spPr>
          <a:xfrm>
            <a:off x="6037429" y="1695307"/>
            <a:ext cx="4536910" cy="4354657"/>
          </a:xfrm>
          <a:prstGeom prst="rect">
            <a:avLst/>
          </a:prstGeom>
        </p:spPr>
        <p:txBody>
          <a:bodyPr/>
          <a:lstStyle/>
          <a:p>
            <a:pPr marL="344170" indent="-344170"/>
            <a:r>
              <a:t>Architects get to be creative, I think it is a unique job that they get to make and design something the way they want it to be.</a:t>
            </a:r>
          </a:p>
          <a:p>
            <a:pPr marL="344170" indent="-344170">
              <a:buSzPct val="89999"/>
            </a:pPr>
            <a:r>
              <a:t>The effect the job has on other people. Architects are important and have an impact on people by helping their customers choose what they want their house or office to look like.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243"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244"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245" name="Shape 245"/>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246" name="Shape 246"/>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47" name="Shape 247"/>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248" name="Shape 248"/>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49" name="Shape 249"/>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grpSp>
        <p:nvGrpSpPr>
          <p:cNvPr id="252" name="Group 252" descr="1.jpg"/>
          <p:cNvGrpSpPr/>
          <p:nvPr/>
        </p:nvGrpSpPr>
        <p:grpSpPr>
          <a:xfrm>
            <a:off x="6572805" y="2344016"/>
            <a:ext cx="3683924" cy="3382994"/>
            <a:chOff x="0" y="0"/>
            <a:chExt cx="3683922" cy="3382993"/>
          </a:xfrm>
        </p:grpSpPr>
        <p:pic>
          <p:nvPicPr>
            <p:cNvPr id="250" name="image16.jpg"/>
            <p:cNvPicPr>
              <a:picLocks noChangeAspect="1"/>
            </p:cNvPicPr>
            <p:nvPr/>
          </p:nvPicPr>
          <p:blipFill>
            <a:blip r:embed="rId4">
              <a:extLst/>
            </a:blip>
            <a:srcRect l="27096" t="0" r="11633" b="0"/>
            <a:stretch>
              <a:fillRect/>
            </a:stretch>
          </p:blipFill>
          <p:spPr>
            <a:xfrm>
              <a:off x="4762" y="4762"/>
              <a:ext cx="3674399" cy="3373435"/>
            </a:xfrm>
            <a:prstGeom prst="rect">
              <a:avLst/>
            </a:prstGeom>
            <a:ln w="12700" cap="flat">
              <a:noFill/>
              <a:miter lim="400000"/>
            </a:ln>
            <a:effectLst/>
          </p:spPr>
        </p:pic>
        <p:sp>
          <p:nvSpPr>
            <p:cNvPr id="251" name="Shape 251"/>
            <p:cNvSpPr/>
            <p:nvPr/>
          </p:nvSpPr>
          <p:spPr>
            <a:xfrm>
              <a:off x="0" y="0"/>
              <a:ext cx="3683923" cy="3382994"/>
            </a:xfrm>
            <a:prstGeom prst="rect">
              <a:avLst/>
            </a:prstGeom>
            <a:noFill/>
            <a:ln w="9525" cap="flat">
              <a:solidFill>
                <a:srgbClr val="85B4B5"/>
              </a:solidFill>
              <a:prstDash val="solid"/>
              <a:round/>
            </a:ln>
            <a:effectLst/>
          </p:spPr>
          <p:txBody>
            <a:bodyPr wrap="square" lIns="45719" tIns="45719" rIns="45719" bIns="45719" numCol="1" anchor="ctr">
              <a:noAutofit/>
            </a:bodyPr>
            <a:lstStyle/>
            <a:p>
              <a:pPr/>
            </a:p>
          </p:txBody>
        </p:sp>
      </p:grpSp>
      <p:sp>
        <p:nvSpPr>
          <p:cNvPr id="253" name="Shape 253"/>
          <p:cNvSpPr/>
          <p:nvPr>
            <p:ph type="title"/>
          </p:nvPr>
        </p:nvSpPr>
        <p:spPr>
          <a:xfrm>
            <a:off x="1969802" y="808055"/>
            <a:ext cx="8608039" cy="1077231"/>
          </a:xfrm>
          <a:prstGeom prst="rect">
            <a:avLst/>
          </a:prstGeom>
        </p:spPr>
        <p:txBody>
          <a:bodyPr/>
          <a:lstStyle>
            <a:lvl1pPr algn="l" defTabSz="667512">
              <a:defRPr sz="2482"/>
            </a:lvl1pPr>
          </a:lstStyle>
          <a:p>
            <a:pPr/>
            <a:r>
              <a:t>These are some things I find less appealing about this career…</a:t>
            </a:r>
          </a:p>
        </p:txBody>
      </p:sp>
      <p:sp>
        <p:nvSpPr>
          <p:cNvPr id="254" name="Shape 254"/>
          <p:cNvSpPr/>
          <p:nvPr>
            <p:ph type="body" sz="half" idx="1"/>
          </p:nvPr>
        </p:nvSpPr>
        <p:spPr>
          <a:xfrm>
            <a:off x="1560168" y="1771649"/>
            <a:ext cx="4693915" cy="4629527"/>
          </a:xfrm>
          <a:prstGeom prst="rect">
            <a:avLst/>
          </a:prstGeom>
        </p:spPr>
        <p:txBody>
          <a:bodyPr/>
          <a:lstStyle/>
          <a:p>
            <a:pPr marL="344170" indent="-344170"/>
            <a:r>
              <a:t>The hours can be long and you might have to work overtime. It will be hard to find free time.</a:t>
            </a:r>
          </a:p>
          <a:p>
            <a:pPr marL="344170" indent="-344170">
              <a:buSzPct val="89999"/>
            </a:pPr>
            <a:r>
              <a:t>I wouldn't be designing all the time, architects have other tasks too. Something I would not want to do is convert file types. It can be very boring and time consuming.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2611807" y="808055"/>
            <a:ext cx="7958333" cy="1077231"/>
          </a:xfrm>
          <a:prstGeom prst="rect">
            <a:avLst/>
          </a:prstGeom>
        </p:spPr>
        <p:txBody>
          <a:bodyPr/>
          <a:lstStyle>
            <a:lvl1pPr algn="ctr"/>
          </a:lstStyle>
          <a:p>
            <a:pPr/>
            <a:r>
              <a:t>Potential obstacles to getting this career</a:t>
            </a:r>
          </a:p>
        </p:txBody>
      </p:sp>
      <p:graphicFrame>
        <p:nvGraphicFramePr>
          <p:cNvPr id="257" name="Table 257"/>
          <p:cNvGraphicFramePr/>
          <p:nvPr/>
        </p:nvGraphicFramePr>
        <p:xfrm>
          <a:off x="2773363" y="2052638"/>
          <a:ext cx="7796212" cy="111252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898105"/>
                <a:gridCol w="3898105"/>
              </a:tblGrid>
              <a:tr h="370840">
                <a:tc>
                  <a:txBody>
                    <a:bodyPr/>
                    <a:lstStyle/>
                    <a:p>
                      <a:pPr marL="285750" indent="-285750" algn="l" defTabSz="914400">
                        <a:buSzPct val="100000"/>
                        <a:buChar char="•"/>
                        <a:defRPr b="0">
                          <a:solidFill>
                            <a:srgbClr val="000000"/>
                          </a:solidFill>
                        </a:defRPr>
                      </a:pPr>
                      <a:r>
                        <a:t>The possible obstacles:</a:t>
                      </a:r>
                    </a:p>
                  </a:txBody>
                  <a:tcPr marL="45720" marR="45720" marT="45720" marB="45720" anchor="t" anchorCtr="0" horzOverflow="overflow"/>
                </a:tc>
                <a:tc>
                  <a:txBody>
                    <a:bodyPr/>
                    <a:lstStyle/>
                    <a:p>
                      <a:pPr marL="285750" indent="-285750" algn="l" defTabSz="914400">
                        <a:buSzPct val="100000"/>
                        <a:buChar char="•"/>
                        <a:defRPr b="0">
                          <a:solidFill>
                            <a:srgbClr val="000000"/>
                          </a:solidFill>
                        </a:defRPr>
                      </a:pPr>
                      <a:r>
                        <a:t>My plan to overcome them:</a:t>
                      </a:r>
                    </a:p>
                  </a:txBody>
                  <a:tcPr marL="45720" marR="45720" marT="45720" marB="45720" anchor="t" anchorCtr="0" horzOverflow="overflow"/>
                </a:tc>
              </a:tr>
              <a:tr h="370840">
                <a:tc>
                  <a:txBody>
                    <a:bodyPr/>
                    <a:lstStyle/>
                    <a:p>
                      <a:pPr algn="l" defTabSz="914400"/>
                      <a:r>
                        <a:t>An obstacle might be finding a place where the company would be willing to have me as an intern.</a:t>
                      </a:r>
                    </a:p>
                  </a:txBody>
                  <a:tcPr marL="45720" marR="45720" marT="45720" marB="45720" anchor="t" anchorCtr="0" horzOverflow="overflow"/>
                </a:tc>
                <a:tc>
                  <a:txBody>
                    <a:bodyPr/>
                    <a:lstStyle/>
                    <a:p>
                      <a:pPr algn="l" defTabSz="914400"/>
                      <a:r>
                        <a:t>Send my resume out to different companies and keep my options open.</a:t>
                      </a:r>
                    </a:p>
                  </a:txBody>
                  <a:tcPr marL="45720" marR="45720" marT="45720" marB="45720" anchor="t" anchorCtr="0" horzOverflow="overflow"/>
                </a:tc>
              </a:tr>
              <a:tr h="370840">
                <a:tc>
                  <a:txBody>
                    <a:bodyPr/>
                    <a:lstStyle/>
                    <a:p>
                      <a:pPr algn="l" defTabSz="914400"/>
                      <a:r>
                        <a:t>Beating the competition for the job</a:t>
                      </a:r>
                    </a:p>
                  </a:txBody>
                  <a:tcPr marL="45720" marR="45720" marT="45720" marB="45720" anchor="t" anchorCtr="0" horzOverflow="overflow"/>
                </a:tc>
                <a:tc>
                  <a:txBody>
                    <a:bodyPr/>
                    <a:lstStyle/>
                    <a:p>
                      <a:pPr algn="l" defTabSz="914400"/>
                      <a:r>
                        <a:t>Apparently it can be hard to get a job because there are a lot of other candidates so I plan to make myself familiar to the other companies and make sure I know about the job and their company.</a:t>
                      </a: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xfrm>
            <a:off x="2611807" y="808055"/>
            <a:ext cx="7958333" cy="1077231"/>
          </a:xfrm>
          <a:prstGeom prst="rect">
            <a:avLst/>
          </a:prstGeom>
        </p:spPr>
        <p:txBody>
          <a:bodyPr/>
          <a:lstStyle>
            <a:lvl1pPr algn="ctr" defTabSz="667512">
              <a:defRPr sz="2482"/>
            </a:lvl1pPr>
          </a:lstStyle>
          <a:p>
            <a:pPr/>
            <a:r>
              <a:t>Potential obstacles to being successful within this career</a:t>
            </a:r>
          </a:p>
        </p:txBody>
      </p:sp>
      <p:graphicFrame>
        <p:nvGraphicFramePr>
          <p:cNvPr id="260" name="Table 260"/>
          <p:cNvGraphicFramePr/>
          <p:nvPr/>
        </p:nvGraphicFramePr>
        <p:xfrm>
          <a:off x="2773363" y="2052638"/>
          <a:ext cx="7796212" cy="111252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898105"/>
                <a:gridCol w="3898105"/>
              </a:tblGrid>
              <a:tr h="370840">
                <a:tc>
                  <a:txBody>
                    <a:bodyPr/>
                    <a:lstStyle/>
                    <a:p>
                      <a:pPr algn="l" defTabSz="914400">
                        <a:defRPr b="0">
                          <a:solidFill>
                            <a:srgbClr val="000000"/>
                          </a:solidFill>
                        </a:defRPr>
                      </a:pPr>
                      <a:r>
                        <a:t>The possible obstacles:</a:t>
                      </a:r>
                    </a:p>
                  </a:txBody>
                  <a:tcPr marL="45720" marR="45720" marT="45720" marB="45720" anchor="t" anchorCtr="0" horzOverflow="overflow"/>
                </a:tc>
                <a:tc>
                  <a:txBody>
                    <a:bodyPr/>
                    <a:lstStyle/>
                    <a:p>
                      <a:pPr algn="l" defTabSz="914400">
                        <a:defRPr b="0">
                          <a:solidFill>
                            <a:srgbClr val="000000"/>
                          </a:solidFill>
                        </a:defRPr>
                      </a:pPr>
                      <a:r>
                        <a:t>My plan to overcome them:</a:t>
                      </a:r>
                    </a:p>
                  </a:txBody>
                  <a:tcPr marL="45720" marR="45720" marT="45720" marB="45720" anchor="t" anchorCtr="0" horzOverflow="overflow"/>
                </a:tc>
              </a:tr>
              <a:tr h="370840">
                <a:tc>
                  <a:txBody>
                    <a:bodyPr/>
                    <a:lstStyle/>
                    <a:p>
                      <a:pPr algn="l" defTabSz="914400"/>
                      <a:r>
                        <a:t>It might be hard to find clients</a:t>
                      </a:r>
                    </a:p>
                  </a:txBody>
                  <a:tcPr marL="45720" marR="45720" marT="45720" marB="45720" anchor="t" anchorCtr="0" horzOverflow="overflow"/>
                </a:tc>
                <a:tc>
                  <a:txBody>
                    <a:bodyPr/>
                    <a:lstStyle/>
                    <a:p>
                      <a:pPr algn="l" defTabSz="914400"/>
                      <a:r>
                        <a:t>Put out flyers and make adds to grab peoples attention</a:t>
                      </a:r>
                    </a:p>
                  </a:txBody>
                  <a:tcPr marL="45720" marR="45720" marT="45720" marB="45720" anchor="t" anchorCtr="0" horzOverflow="overflow"/>
                </a:tc>
              </a:tr>
              <a:tr h="370840">
                <a:tc>
                  <a:txBody>
                    <a:bodyPr/>
                    <a:lstStyle/>
                    <a:p>
                      <a:pPr algn="l" defTabSz="914400"/>
                      <a:r>
                        <a:t>Having to change my design to fit exactly what the client wants</a:t>
                      </a:r>
                    </a:p>
                  </a:txBody>
                  <a:tcPr marL="45720" marR="45720" marT="45720" marB="45720" anchor="t" anchorCtr="0" horzOverflow="overflow"/>
                </a:tc>
                <a:tc>
                  <a:txBody>
                    <a:bodyPr/>
                    <a:lstStyle/>
                    <a:p>
                      <a:pPr algn="l" defTabSz="914400"/>
                      <a:r>
                        <a:t>It might be hard to do exactly what the client wants but to overcome this obstacle I will draw out different design and try my best to fit the clients expectations.</a:t>
                      </a: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263"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264"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265" name="Shape 265"/>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266" name="Shape 266"/>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67" name="Shape 267"/>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268" name="Shape 268"/>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69" name="Shape 269"/>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grpSp>
        <p:nvGrpSpPr>
          <p:cNvPr id="272" name="Group 272" descr="p11-school-architecture-c-20140303-870x489.jpg"/>
          <p:cNvGrpSpPr/>
          <p:nvPr/>
        </p:nvGrpSpPr>
        <p:grpSpPr>
          <a:xfrm>
            <a:off x="2282175" y="2359396"/>
            <a:ext cx="3810977" cy="3373577"/>
            <a:chOff x="0" y="0"/>
            <a:chExt cx="3810975" cy="3373575"/>
          </a:xfrm>
        </p:grpSpPr>
        <p:pic>
          <p:nvPicPr>
            <p:cNvPr id="270" name="image17.jpg"/>
            <p:cNvPicPr>
              <a:picLocks noChangeAspect="1"/>
            </p:cNvPicPr>
            <p:nvPr/>
          </p:nvPicPr>
          <p:blipFill>
            <a:blip r:embed="rId4">
              <a:extLst/>
            </a:blip>
            <a:srcRect l="7583" t="0" r="28852" b="0"/>
            <a:stretch>
              <a:fillRect/>
            </a:stretch>
          </p:blipFill>
          <p:spPr>
            <a:xfrm>
              <a:off x="4762" y="4762"/>
              <a:ext cx="3801452" cy="3363985"/>
            </a:xfrm>
            <a:prstGeom prst="rect">
              <a:avLst/>
            </a:prstGeom>
            <a:ln w="12700" cap="flat">
              <a:noFill/>
              <a:miter lim="400000"/>
            </a:ln>
            <a:effectLst/>
          </p:spPr>
        </p:pic>
        <p:sp>
          <p:nvSpPr>
            <p:cNvPr id="271" name="Shape 271"/>
            <p:cNvSpPr/>
            <p:nvPr/>
          </p:nvSpPr>
          <p:spPr>
            <a:xfrm>
              <a:off x="0" y="0"/>
              <a:ext cx="3810976" cy="3373576"/>
            </a:xfrm>
            <a:prstGeom prst="rect">
              <a:avLst/>
            </a:prstGeom>
            <a:noFill/>
            <a:ln w="9525" cap="flat">
              <a:solidFill>
                <a:srgbClr val="85B4B5"/>
              </a:solidFill>
              <a:prstDash val="solid"/>
              <a:round/>
            </a:ln>
            <a:effectLst/>
          </p:spPr>
          <p:txBody>
            <a:bodyPr wrap="square" lIns="45719" tIns="45719" rIns="45719" bIns="45719" numCol="1" anchor="ctr">
              <a:noAutofit/>
            </a:bodyPr>
            <a:lstStyle/>
            <a:p>
              <a:pPr/>
            </a:p>
          </p:txBody>
        </p:sp>
      </p:grpSp>
      <p:sp>
        <p:nvSpPr>
          <p:cNvPr id="273" name="Shape 273"/>
          <p:cNvSpPr/>
          <p:nvPr>
            <p:ph type="title"/>
          </p:nvPr>
        </p:nvSpPr>
        <p:spPr>
          <a:xfrm>
            <a:off x="1969802" y="808055"/>
            <a:ext cx="8608039" cy="1077231"/>
          </a:xfrm>
          <a:prstGeom prst="rect">
            <a:avLst/>
          </a:prstGeom>
        </p:spPr>
        <p:txBody>
          <a:bodyPr/>
          <a:lstStyle>
            <a:lvl1pPr algn="l" defTabSz="841247">
              <a:defRPr sz="3128"/>
            </a:lvl1pPr>
          </a:lstStyle>
          <a:p>
            <a:pPr/>
            <a:r>
              <a:t>The training/education required for my career is:</a:t>
            </a:r>
          </a:p>
        </p:txBody>
      </p:sp>
      <p:sp>
        <p:nvSpPr>
          <p:cNvPr id="274" name="Shape 274"/>
          <p:cNvSpPr/>
          <p:nvPr>
            <p:ph type="body" sz="quarter" idx="1"/>
          </p:nvPr>
        </p:nvSpPr>
        <p:spPr>
          <a:xfrm>
            <a:off x="6767482" y="2428874"/>
            <a:ext cx="3808534" cy="3997830"/>
          </a:xfrm>
          <a:prstGeom prst="rect">
            <a:avLst/>
          </a:prstGeom>
        </p:spPr>
        <p:txBody>
          <a:bodyPr/>
          <a:lstStyle/>
          <a:p>
            <a:pPr marL="344170" indent="-344170">
              <a:defRPr sz="1800"/>
            </a:pPr>
            <a:r>
              <a:t>Completing a 5 year Bachelor of Architecture degree</a:t>
            </a:r>
          </a:p>
          <a:p>
            <a:pPr marL="344170" indent="-344170">
              <a:buSzPct val="89999"/>
              <a:defRPr sz="1800"/>
            </a:pPr>
            <a:r>
              <a:t>Generally 3 years of experience in an internship </a:t>
            </a:r>
          </a:p>
          <a:p>
            <a:pPr marL="344170" indent="-344170">
              <a:buSzPct val="89999"/>
              <a:defRPr sz="1800"/>
            </a:pPr>
            <a:r>
              <a:t>A master's degree in architecture may be required.</a:t>
            </a:r>
          </a:p>
          <a:p>
            <a:pPr marL="344170" indent="-344170">
              <a:buSzPct val="89999"/>
              <a:defRPr sz="1800"/>
            </a:pPr>
            <a:r>
              <a:t>passing the Architect Registration Examination.</a:t>
            </a:r>
          </a:p>
          <a:p>
            <a:pPr marL="344170" indent="-344170">
              <a:buSzPct val="89999"/>
              <a:defRPr sz="1800"/>
            </a:pP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p:nvPr>
        </p:nvSpPr>
        <p:spPr>
          <a:xfrm>
            <a:off x="2611807" y="808055"/>
            <a:ext cx="7958333" cy="1077231"/>
          </a:xfrm>
          <a:prstGeom prst="rect">
            <a:avLst/>
          </a:prstGeom>
        </p:spPr>
        <p:txBody>
          <a:bodyPr/>
          <a:lstStyle>
            <a:lvl1pPr algn="ctr" defTabSz="667512">
              <a:defRPr sz="2482"/>
            </a:lvl1pPr>
          </a:lstStyle>
          <a:p>
            <a:pPr/>
            <a:r>
              <a:t>I intend to go to University of British Columbia for that career</a:t>
            </a:r>
          </a:p>
        </p:txBody>
      </p:sp>
      <p:sp>
        <p:nvSpPr>
          <p:cNvPr id="277" name="Shape 277"/>
          <p:cNvSpPr/>
          <p:nvPr>
            <p:ph type="body" sz="half" idx="1"/>
          </p:nvPr>
        </p:nvSpPr>
        <p:spPr>
          <a:xfrm>
            <a:off x="2773598" y="2052115"/>
            <a:ext cx="7796542" cy="3997830"/>
          </a:xfrm>
          <a:prstGeom prst="rect">
            <a:avLst/>
          </a:prstGeom>
        </p:spPr>
        <p:txBody>
          <a:bodyPr/>
          <a:lstStyle/>
          <a:p>
            <a:pPr marL="344170" indent="-344170"/>
            <a:r>
              <a:t>The University of British Columbia is in Vancouver, BC Canada.</a:t>
            </a:r>
          </a:p>
          <a:p>
            <a:pPr marL="344170" indent="-344170">
              <a:buSzPct val="89999"/>
            </a:pPr>
            <a:r>
              <a:t>I would take the </a:t>
            </a:r>
            <a:r>
              <a:rPr b="1"/>
              <a:t>Master of Advanced Studies in Architecture</a:t>
            </a:r>
            <a:endParaRPr b="1"/>
          </a:p>
          <a:p>
            <a:pPr marL="344170" indent="-344170">
              <a:buSzPct val="89999"/>
            </a:pPr>
            <a:r>
              <a:t>The program is 16 months long</a:t>
            </a:r>
          </a:p>
          <a:p>
            <a:pPr marL="344170" indent="-344170">
              <a:buSzPct val="89999"/>
            </a:pPr>
            <a:r>
              <a:t>Master of Advanced Studies in Architecture</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title"/>
          </p:nvPr>
        </p:nvSpPr>
        <p:spPr>
          <a:xfrm>
            <a:off x="2611807" y="808055"/>
            <a:ext cx="7958333" cy="1077231"/>
          </a:xfrm>
          <a:prstGeom prst="rect">
            <a:avLst/>
          </a:prstGeom>
        </p:spPr>
        <p:txBody>
          <a:bodyPr/>
          <a:lstStyle>
            <a:lvl1pPr algn="ctr"/>
          </a:lstStyle>
          <a:p>
            <a:pPr/>
            <a:r>
              <a:t>High school courses required</a:t>
            </a:r>
          </a:p>
        </p:txBody>
      </p:sp>
      <p:graphicFrame>
        <p:nvGraphicFramePr>
          <p:cNvPr id="280" name="Table 280"/>
          <p:cNvGraphicFramePr/>
          <p:nvPr/>
        </p:nvGraphicFramePr>
        <p:xfrm>
          <a:off x="2773363" y="2052638"/>
          <a:ext cx="7796212" cy="111252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898105"/>
                <a:gridCol w="3898105"/>
              </a:tblGrid>
              <a:tr h="370840">
                <a:tc>
                  <a:txBody>
                    <a:bodyPr/>
                    <a:lstStyle/>
                    <a:p>
                      <a:pPr algn="l" defTabSz="914400">
                        <a:defRPr b="0">
                          <a:solidFill>
                            <a:srgbClr val="000000"/>
                          </a:solidFill>
                        </a:defRPr>
                      </a:pPr>
                      <a:r>
                        <a:rPr b="1"/>
                        <a:t>Grade 11 courses:</a:t>
                      </a:r>
                    </a:p>
                  </a:txBody>
                  <a:tcPr marL="45720" marR="45720" marT="45720" marB="45720" anchor="t" anchorCtr="0" horzOverflow="overflow"/>
                </a:tc>
                <a:tc>
                  <a:txBody>
                    <a:bodyPr/>
                    <a:lstStyle/>
                    <a:p>
                      <a:pPr algn="l" defTabSz="914400">
                        <a:defRPr b="0">
                          <a:solidFill>
                            <a:srgbClr val="000000"/>
                          </a:solidFill>
                        </a:defRPr>
                      </a:pPr>
                      <a:r>
                        <a:rPr b="1"/>
                        <a:t>Grade 12 courses:</a:t>
                      </a:r>
                    </a:p>
                  </a:txBody>
                  <a:tcPr marL="45720" marR="45720" marT="45720" marB="45720" anchor="t" anchorCtr="0" horzOverflow="overflow"/>
                </a:tc>
              </a:tr>
              <a:tr h="370840">
                <a:tc>
                  <a:txBody>
                    <a:bodyPr/>
                    <a:lstStyle/>
                    <a:p>
                      <a:pPr algn="l" defTabSz="914400"/>
                      <a:r>
                        <a:t>Industrial Design 11</a:t>
                      </a:r>
                    </a:p>
                  </a:txBody>
                  <a:tcPr marL="45720" marR="45720" marT="45720" marB="45720" anchor="t" anchorCtr="0" horzOverflow="overflow"/>
                </a:tc>
                <a:tc>
                  <a:txBody>
                    <a:bodyPr/>
                    <a:lstStyle/>
                    <a:p>
                      <a:pPr algn="l" defTabSz="914400"/>
                      <a:r>
                        <a:t>Industrial Design 12</a:t>
                      </a:r>
                    </a:p>
                  </a:txBody>
                  <a:tcPr marL="45720" marR="45720" marT="45720" marB="45720" anchor="t" anchorCtr="0" horzOverflow="overflow"/>
                </a:tc>
              </a:tr>
              <a:tr h="370840">
                <a:tc>
                  <a:txBody>
                    <a:bodyPr/>
                    <a:lstStyle/>
                    <a:p>
                      <a:pPr algn="l" defTabSz="914400"/>
                      <a:r>
                        <a:t>Pre-Calculus 11</a:t>
                      </a:r>
                    </a:p>
                  </a:txBody>
                  <a:tcPr marL="45720" marR="45720" marT="45720" marB="45720" anchor="t" anchorCtr="0" horzOverflow="overflow"/>
                </a:tc>
                <a:tc>
                  <a:txBody>
                    <a:bodyPr/>
                    <a:lstStyle/>
                    <a:p>
                      <a:pPr algn="l" defTabSz="914400"/>
                      <a:r>
                        <a:t>Pre-Calculus</a:t>
                      </a:r>
                    </a:p>
                  </a:txBody>
                  <a:tcPr marL="45720" marR="45720" marT="45720" marB="45720" anchor="t" anchorCtr="0" horzOverflow="overflow"/>
                </a:tc>
              </a:tr>
            </a:tbl>
          </a:graphicData>
        </a:graphic>
      </p:graphicFrame>
      <p:pic>
        <p:nvPicPr>
          <p:cNvPr id="281" name="image18.jpg" descr="2134554.jpeg"/>
          <p:cNvPicPr>
            <a:picLocks noChangeAspect="1"/>
          </p:cNvPicPr>
          <p:nvPr/>
        </p:nvPicPr>
        <p:blipFill>
          <a:blip r:embed="rId2">
            <a:extLst/>
          </a:blip>
          <a:stretch>
            <a:fillRect/>
          </a:stretch>
        </p:blipFill>
        <p:spPr>
          <a:xfrm>
            <a:off x="4385002" y="3319779"/>
            <a:ext cx="3650977" cy="3469070"/>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p:nvPr>
        </p:nvSpPr>
        <p:spPr>
          <a:xfrm>
            <a:off x="2611807" y="808055"/>
            <a:ext cx="7958333" cy="1077231"/>
          </a:xfrm>
          <a:prstGeom prst="rect">
            <a:avLst/>
          </a:prstGeom>
        </p:spPr>
        <p:txBody>
          <a:bodyPr/>
          <a:lstStyle/>
          <a:p>
            <a:pPr/>
            <a:r>
              <a:t>Additional admission requirements</a:t>
            </a:r>
          </a:p>
        </p:txBody>
      </p:sp>
      <p:sp>
        <p:nvSpPr>
          <p:cNvPr id="284" name="Shape 284"/>
          <p:cNvSpPr/>
          <p:nvPr>
            <p:ph type="body" sz="half" idx="1"/>
          </p:nvPr>
        </p:nvSpPr>
        <p:spPr>
          <a:xfrm>
            <a:off x="2773598" y="2052115"/>
            <a:ext cx="7796542" cy="3997830"/>
          </a:xfrm>
          <a:prstGeom prst="rect">
            <a:avLst/>
          </a:prstGeom>
        </p:spPr>
        <p:txBody>
          <a:bodyPr/>
          <a:lstStyle/>
          <a:p>
            <a:pPr marL="344170" indent="-344170"/>
            <a:r>
              <a:t>Final grade of 70% in Grade 11 or Grade 12 English (or equivalent course, including provincial examinations where applicable).</a:t>
            </a:r>
          </a:p>
          <a:p>
            <a:pPr marL="344170" indent="-344170">
              <a:buSzPct val="89999"/>
            </a:pPr>
            <a:r>
              <a:t>Graduation from high school with a minimum average of 70% (or higher for many programs).</a:t>
            </a:r>
          </a:p>
          <a:p>
            <a:pPr marL="344170" indent="-344170">
              <a:buSzPct val="89999"/>
            </a:pPr>
            <a:r>
              <a:t>UBC is known for </a:t>
            </a:r>
          </a:p>
          <a:p>
            <a:pPr marL="344170" indent="-344170">
              <a:buSzPct val="89999"/>
            </a:pPr>
          </a:p>
        </p:txBody>
      </p:sp>
      <p:grpSp>
        <p:nvGrpSpPr>
          <p:cNvPr id="287" name="Group 287" descr="FA66TS8GDVZF6IQ.MEDIUM.jpg"/>
          <p:cNvGrpSpPr/>
          <p:nvPr/>
        </p:nvGrpSpPr>
        <p:grpSpPr>
          <a:xfrm>
            <a:off x="7011278" y="4162425"/>
            <a:ext cx="2742557" cy="2266950"/>
            <a:chOff x="0" y="0"/>
            <a:chExt cx="2742556" cy="2266950"/>
          </a:xfrm>
        </p:grpSpPr>
        <p:sp>
          <p:nvSpPr>
            <p:cNvPr id="285" name="Shape 285"/>
            <p:cNvSpPr/>
            <p:nvPr/>
          </p:nvSpPr>
          <p:spPr>
            <a:xfrm>
              <a:off x="0" y="0"/>
              <a:ext cx="2742557" cy="2266950"/>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286" name="image19.jpg"/>
            <p:cNvPicPr>
              <a:picLocks noChangeAspect="1"/>
            </p:cNvPicPr>
            <p:nvPr/>
          </p:nvPicPr>
          <p:blipFill>
            <a:blip r:embed="rId2">
              <a:extLst/>
            </a:blip>
            <a:stretch>
              <a:fillRect/>
            </a:stretch>
          </p:blipFill>
          <p:spPr>
            <a:xfrm>
              <a:off x="0" y="0"/>
              <a:ext cx="2742557" cy="2266950"/>
            </a:xfrm>
            <a:prstGeom prst="rect">
              <a:avLst/>
            </a:prstGeom>
            <a:ln w="88900" cap="sq">
              <a:solidFill>
                <a:srgbClr val="FFFFFF"/>
              </a:solidFill>
              <a:prstDash val="solid"/>
              <a:miter lim="800000"/>
            </a:ln>
            <a:effectLst>
              <a:outerShdw sx="100000" sy="100000" kx="0" ky="0" algn="b" rotWithShape="0" blurRad="50800" dist="18000" dir="5400000">
                <a:srgbClr val="000000">
                  <a:alpha val="40000"/>
                </a:srgbClr>
              </a:outerShdw>
            </a:effectLst>
          </p:spPr>
        </p:pic>
      </p:gr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9" name="image20.jpeg" descr="ubc-sunset-photo-credit-don-erhardt-.jpg"/>
          <p:cNvPicPr>
            <a:picLocks noChangeAspect="1"/>
          </p:cNvPicPr>
          <p:nvPr/>
        </p:nvPicPr>
        <p:blipFill>
          <a:blip r:embed="rId2">
            <a:extLst/>
          </a:blip>
          <a:stretch>
            <a:fillRect/>
          </a:stretch>
        </p:blipFill>
        <p:spPr>
          <a:xfrm>
            <a:off x="1258335" y="1657350"/>
            <a:ext cx="5673795" cy="3543552"/>
          </a:xfrm>
          <a:prstGeom prst="rect">
            <a:avLst/>
          </a:prstGeom>
          <a:ln w="12700">
            <a:miter lim="400000"/>
          </a:ln>
        </p:spPr>
      </p:pic>
      <p:pic>
        <p:nvPicPr>
          <p:cNvPr id="290" name="image21.png" descr="UBC.png"/>
          <p:cNvPicPr>
            <a:picLocks noChangeAspect="1"/>
          </p:cNvPicPr>
          <p:nvPr/>
        </p:nvPicPr>
        <p:blipFill>
          <a:blip r:embed="rId3">
            <a:extLst/>
          </a:blip>
          <a:stretch>
            <a:fillRect/>
          </a:stretch>
        </p:blipFill>
        <p:spPr>
          <a:xfrm>
            <a:off x="7082900" y="523875"/>
            <a:ext cx="4097051" cy="5588788"/>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p:nvPr>
        </p:nvSpPr>
        <p:spPr>
          <a:xfrm>
            <a:off x="2611807" y="808055"/>
            <a:ext cx="7958333" cy="1077231"/>
          </a:xfrm>
          <a:prstGeom prst="rect">
            <a:avLst/>
          </a:prstGeom>
        </p:spPr>
        <p:txBody>
          <a:bodyPr/>
          <a:lstStyle>
            <a:lvl1pPr algn="ctr"/>
          </a:lstStyle>
          <a:p>
            <a:pPr/>
            <a:r>
              <a:t>Financial Plan</a:t>
            </a:r>
          </a:p>
        </p:txBody>
      </p:sp>
      <p:sp>
        <p:nvSpPr>
          <p:cNvPr id="293" name="Shape 293"/>
          <p:cNvSpPr/>
          <p:nvPr>
            <p:ph type="body" sz="half" idx="1"/>
          </p:nvPr>
        </p:nvSpPr>
        <p:spPr>
          <a:xfrm>
            <a:off x="2773598" y="2052115"/>
            <a:ext cx="7796542" cy="3997830"/>
          </a:xfrm>
          <a:prstGeom prst="rect">
            <a:avLst/>
          </a:prstGeom>
        </p:spPr>
        <p:txBody>
          <a:bodyPr/>
          <a:lstStyle/>
          <a:p>
            <a:pPr marL="344170" indent="-344170"/>
            <a:r>
              <a:t>The program cost $5,075.52 per year and my program is one year and four months long. My total cost for the program will be 6,767.36</a:t>
            </a:r>
          </a:p>
          <a:p>
            <a:pPr marL="344170" indent="-344170">
              <a:buSzPct val="89999"/>
            </a:pPr>
            <a:r>
              <a:t>I am going to pay for my program:</a:t>
            </a:r>
          </a:p>
          <a:p>
            <a:pPr marL="344170" indent="-344170">
              <a:buSzPct val="89999"/>
            </a:pPr>
            <a:r>
              <a:t>I will get a starter job and my parents will help out with the cost and if I can I will also try to get scholarships.</a:t>
            </a:r>
          </a:p>
        </p:txBody>
      </p:sp>
      <p:pic>
        <p:nvPicPr>
          <p:cNvPr id="294" name="image22.jpg" descr="123.jpeg"/>
          <p:cNvPicPr>
            <a:picLocks noChangeAspect="1"/>
          </p:cNvPicPr>
          <p:nvPr/>
        </p:nvPicPr>
        <p:blipFill>
          <a:blip r:embed="rId2">
            <a:extLst/>
          </a:blip>
          <a:stretch>
            <a:fillRect/>
          </a:stretch>
        </p:blipFill>
        <p:spPr>
          <a:xfrm>
            <a:off x="2819753" y="278865"/>
            <a:ext cx="2144839" cy="2143126"/>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2611807" y="808055"/>
            <a:ext cx="7958333" cy="1077231"/>
          </a:xfrm>
          <a:prstGeom prst="rect">
            <a:avLst/>
          </a:prstGeom>
        </p:spPr>
        <p:txBody>
          <a:bodyPr/>
          <a:lstStyle>
            <a:lvl1pPr algn="ctr"/>
          </a:lstStyle>
          <a:p>
            <a:pPr/>
            <a:r>
              <a:t>My Career Goals</a:t>
            </a:r>
          </a:p>
        </p:txBody>
      </p:sp>
      <p:sp>
        <p:nvSpPr>
          <p:cNvPr id="139" name="Shape 139"/>
          <p:cNvSpPr/>
          <p:nvPr>
            <p:ph type="body" sz="half" idx="1"/>
          </p:nvPr>
        </p:nvSpPr>
        <p:spPr>
          <a:xfrm>
            <a:off x="2773598" y="2052115"/>
            <a:ext cx="7796542" cy="3997830"/>
          </a:xfrm>
          <a:prstGeom prst="rect">
            <a:avLst/>
          </a:prstGeom>
        </p:spPr>
        <p:txBody>
          <a:bodyPr/>
          <a:lstStyle/>
          <a:p>
            <a:pPr marL="0" indent="0" defTabSz="905255">
              <a:spcBef>
                <a:spcPts val="900"/>
              </a:spcBef>
              <a:buSzTx/>
              <a:buNone/>
              <a:defRPr sz="1979"/>
            </a:pPr>
            <a:r>
              <a:t>I want to become an architect by 2025.</a:t>
            </a:r>
          </a:p>
          <a:p>
            <a:pPr marL="0" indent="0" defTabSz="905255">
              <a:spcBef>
                <a:spcPts val="900"/>
              </a:spcBef>
              <a:buSzTx/>
              <a:buNone/>
              <a:defRPr sz="1979"/>
            </a:pPr>
            <a:r>
              <a:t>To get there I will need to:</a:t>
            </a:r>
          </a:p>
          <a:p>
            <a:pPr marL="340728" indent="-340728" defTabSz="905255">
              <a:spcBef>
                <a:spcPts val="900"/>
              </a:spcBef>
              <a:buSzPct val="89999"/>
              <a:defRPr sz="1979"/>
            </a:pPr>
            <a:r>
              <a:t>Graduate by June 2020</a:t>
            </a:r>
          </a:p>
          <a:p>
            <a:pPr marL="340728" indent="-340728" defTabSz="905255">
              <a:spcBef>
                <a:spcPts val="900"/>
              </a:spcBef>
              <a:buSzPct val="89999"/>
              <a:defRPr sz="1979"/>
            </a:pPr>
            <a:r>
              <a:t>A goal I have: To become an architect by taking my bachelors degree one year after I graduate. An obstacle might have would be finding the time to study. To make sure I can get past this obstacle, I will organize my time and make specific times to study.</a:t>
            </a:r>
          </a:p>
          <a:p>
            <a:pPr marL="340728" indent="-340728" defTabSz="905255">
              <a:spcBef>
                <a:spcPts val="900"/>
              </a:spcBef>
              <a:buSzPct val="89999"/>
              <a:defRPr sz="1979"/>
            </a:pPr>
          </a:p>
        </p:txBody>
      </p:sp>
      <p:grpSp>
        <p:nvGrpSpPr>
          <p:cNvPr id="142" name="Group 142" descr="download.jpeg"/>
          <p:cNvGrpSpPr/>
          <p:nvPr/>
        </p:nvGrpSpPr>
        <p:grpSpPr>
          <a:xfrm>
            <a:off x="4040142" y="5305425"/>
            <a:ext cx="4415944" cy="1332100"/>
            <a:chOff x="0" y="0"/>
            <a:chExt cx="4415942" cy="1332099"/>
          </a:xfrm>
        </p:grpSpPr>
        <p:sp>
          <p:nvSpPr>
            <p:cNvPr id="140" name="Shape 140"/>
            <p:cNvSpPr/>
            <p:nvPr/>
          </p:nvSpPr>
          <p:spPr>
            <a:xfrm>
              <a:off x="0" y="0"/>
              <a:ext cx="4415943" cy="1332100"/>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41" name="image5.jpg"/>
            <p:cNvPicPr>
              <a:picLocks noChangeAspect="1"/>
            </p:cNvPicPr>
            <p:nvPr/>
          </p:nvPicPr>
          <p:blipFill>
            <a:blip r:embed="rId2">
              <a:extLst/>
            </a:blip>
            <a:stretch>
              <a:fillRect/>
            </a:stretch>
          </p:blipFill>
          <p:spPr>
            <a:xfrm>
              <a:off x="0" y="0"/>
              <a:ext cx="4415943" cy="1332100"/>
            </a:xfrm>
            <a:prstGeom prst="rect">
              <a:avLst/>
            </a:prstGeom>
            <a:ln w="88900" cap="sq">
              <a:solidFill>
                <a:srgbClr val="FFFFFF"/>
              </a:solidFill>
              <a:prstDash val="solid"/>
              <a:miter lim="800000"/>
            </a:ln>
            <a:effectLst>
              <a:outerShdw sx="100000" sy="100000" kx="0" ky="0" algn="b" rotWithShape="0" blurRad="50800" dist="18000" dir="5400000">
                <a:srgbClr val="000000">
                  <a:alpha val="40000"/>
                </a:srgbClr>
              </a:outerShdw>
            </a:effectLst>
          </p:spPr>
        </p:pic>
      </p:gr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297"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298"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299" name="Shape 299"/>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300" name="Shape 300"/>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01" name="Shape 301"/>
          <p:cNvSpPr/>
          <p:nvPr/>
        </p:nvSpPr>
        <p:spPr>
          <a:xfrm>
            <a:off x="1007760" y="0"/>
            <a:ext cx="10389108"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302" name="Shape 302"/>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pic>
        <p:nvPicPr>
          <p:cNvPr id="303" name="image23.jpg" descr="dreamstime_16158316.jpg"/>
          <p:cNvPicPr>
            <a:picLocks noChangeAspect="1"/>
          </p:cNvPicPr>
          <p:nvPr/>
        </p:nvPicPr>
        <p:blipFill>
          <a:blip r:embed="rId4">
            <a:extLst/>
          </a:blip>
          <a:srcRect l="11269" t="0" r="7622" b="3"/>
          <a:stretch>
            <a:fillRect/>
          </a:stretch>
        </p:blipFill>
        <p:spPr>
          <a:xfrm>
            <a:off x="6408980" y="646087"/>
            <a:ext cx="4330181" cy="2705072"/>
          </a:xfrm>
          <a:prstGeom prst="rect">
            <a:avLst/>
          </a:prstGeom>
          <a:ln>
            <a:solidFill>
              <a:srgbClr val="85B4B5"/>
            </a:solidFill>
          </a:ln>
        </p:spPr>
      </p:pic>
      <p:grpSp>
        <p:nvGrpSpPr>
          <p:cNvPr id="306" name="Group 306" descr="__(1).jpg"/>
          <p:cNvGrpSpPr/>
          <p:nvPr/>
        </p:nvGrpSpPr>
        <p:grpSpPr>
          <a:xfrm>
            <a:off x="6411443" y="3501639"/>
            <a:ext cx="4339705" cy="2714597"/>
            <a:chOff x="0" y="0"/>
            <a:chExt cx="4339704" cy="2714595"/>
          </a:xfrm>
        </p:grpSpPr>
        <p:pic>
          <p:nvPicPr>
            <p:cNvPr id="304" name="image24.jpg"/>
            <p:cNvPicPr>
              <a:picLocks noChangeAspect="1"/>
            </p:cNvPicPr>
            <p:nvPr/>
          </p:nvPicPr>
          <p:blipFill>
            <a:blip r:embed="rId5">
              <a:extLst/>
            </a:blip>
            <a:srcRect l="0" t="9445" r="0" b="3180"/>
            <a:stretch>
              <a:fillRect/>
            </a:stretch>
          </p:blipFill>
          <p:spPr>
            <a:xfrm>
              <a:off x="4762" y="4762"/>
              <a:ext cx="4330007" cy="2705072"/>
            </a:xfrm>
            <a:prstGeom prst="rect">
              <a:avLst/>
            </a:prstGeom>
            <a:ln w="12700" cap="flat">
              <a:noFill/>
              <a:miter lim="400000"/>
            </a:ln>
            <a:effectLst/>
          </p:spPr>
        </p:pic>
        <p:sp>
          <p:nvSpPr>
            <p:cNvPr id="305" name="Shape 305"/>
            <p:cNvSpPr/>
            <p:nvPr/>
          </p:nvSpPr>
          <p:spPr>
            <a:xfrm>
              <a:off x="0" y="0"/>
              <a:ext cx="4339705" cy="2714596"/>
            </a:xfrm>
            <a:prstGeom prst="rect">
              <a:avLst/>
            </a:prstGeom>
            <a:noFill/>
            <a:ln w="9525" cap="flat">
              <a:solidFill>
                <a:srgbClr val="85B4B5"/>
              </a:solidFill>
              <a:prstDash val="solid"/>
              <a:round/>
            </a:ln>
            <a:effectLst/>
          </p:spPr>
          <p:txBody>
            <a:bodyPr wrap="square" lIns="45719" tIns="45719" rIns="45719" bIns="45719" numCol="1" anchor="ctr">
              <a:noAutofit/>
            </a:bodyPr>
            <a:lstStyle/>
            <a:p>
              <a:pPr/>
            </a:p>
          </p:txBody>
        </p:sp>
      </p:grpSp>
      <p:sp>
        <p:nvSpPr>
          <p:cNvPr id="307" name="Shape 307"/>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sp>
        <p:nvSpPr>
          <p:cNvPr id="308" name="Shape 308"/>
          <p:cNvSpPr/>
          <p:nvPr>
            <p:ph type="title"/>
          </p:nvPr>
        </p:nvSpPr>
        <p:spPr>
          <a:xfrm>
            <a:off x="1969803" y="808055"/>
            <a:ext cx="3784706" cy="1077231"/>
          </a:xfrm>
          <a:prstGeom prst="rect">
            <a:avLst/>
          </a:prstGeom>
        </p:spPr>
        <p:txBody>
          <a:bodyPr/>
          <a:lstStyle>
            <a:lvl1pPr algn="l" defTabSz="667512">
              <a:defRPr sz="2482"/>
            </a:lvl1pPr>
          </a:lstStyle>
          <a:p>
            <a:pPr/>
            <a:r>
              <a:t>Some related occupations:</a:t>
            </a:r>
          </a:p>
        </p:txBody>
      </p:sp>
      <p:sp>
        <p:nvSpPr>
          <p:cNvPr id="309" name="Shape 309"/>
          <p:cNvSpPr/>
          <p:nvPr>
            <p:ph type="body" sz="quarter" idx="1"/>
          </p:nvPr>
        </p:nvSpPr>
        <p:spPr>
          <a:xfrm>
            <a:off x="2230683" y="2315845"/>
            <a:ext cx="3784707" cy="3997829"/>
          </a:xfrm>
          <a:prstGeom prst="rect">
            <a:avLst/>
          </a:prstGeom>
        </p:spPr>
        <p:txBody>
          <a:bodyPr/>
          <a:lstStyle/>
          <a:p>
            <a:pPr marL="344170" indent="-344170">
              <a:lnSpc>
                <a:spcPct val="96000"/>
              </a:lnSpc>
              <a:defRPr sz="1800"/>
            </a:pPr>
            <a:r>
              <a:t>Urban and Regional Planners</a:t>
            </a:r>
            <a:br/>
            <a:br/>
          </a:p>
          <a:p>
            <a:pPr marL="344170" indent="-344170">
              <a:lnSpc>
                <a:spcPct val="96000"/>
              </a:lnSpc>
              <a:buSzPct val="89999"/>
              <a:defRPr sz="1800"/>
            </a:pPr>
          </a:p>
          <a:p>
            <a:pPr marL="344170" indent="-344170">
              <a:lnSpc>
                <a:spcPct val="96000"/>
              </a:lnSpc>
              <a:buSzPct val="89999"/>
              <a:defRPr sz="1800"/>
            </a:pPr>
          </a:p>
          <a:p>
            <a:pPr marL="344170" indent="-344170">
              <a:lnSpc>
                <a:spcPct val="96000"/>
              </a:lnSpc>
              <a:buSzPct val="89999"/>
              <a:defRPr sz="1800"/>
            </a:pPr>
          </a:p>
          <a:p>
            <a:pPr marL="344170" indent="-344170">
              <a:lnSpc>
                <a:spcPct val="96000"/>
              </a:lnSpc>
              <a:buSzPct val="89999"/>
              <a:defRPr sz="1800"/>
            </a:pPr>
          </a:p>
          <a:p>
            <a:pPr marL="344170" indent="-344170">
              <a:lnSpc>
                <a:spcPct val="96000"/>
              </a:lnSpc>
              <a:buSzPct val="89999"/>
              <a:defRPr sz="1600"/>
            </a:pPr>
            <a:r>
              <a:t>Industrial Designer</a:t>
            </a:r>
            <a:br/>
            <a:br/>
            <a:endParaRPr sz="1800"/>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312"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313"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314" name="Shape 314"/>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315" name="Shape 315"/>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16" name="Shape 316"/>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317" name="Shape 317"/>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grpSp>
        <p:nvGrpSpPr>
          <p:cNvPr id="320" name="Group 320" descr="ts4-fanmade-houses-ts8-gallery-curator-lot-1.jpg"/>
          <p:cNvGrpSpPr/>
          <p:nvPr/>
        </p:nvGrpSpPr>
        <p:grpSpPr>
          <a:xfrm>
            <a:off x="8822843" y="1433512"/>
            <a:ext cx="2076278" cy="1540228"/>
            <a:chOff x="0" y="0"/>
            <a:chExt cx="2076276" cy="1540227"/>
          </a:xfrm>
        </p:grpSpPr>
        <p:pic>
          <p:nvPicPr>
            <p:cNvPr id="318" name="image25.jpg"/>
            <p:cNvPicPr>
              <a:picLocks noChangeAspect="1"/>
            </p:cNvPicPr>
            <p:nvPr/>
          </p:nvPicPr>
          <p:blipFill>
            <a:blip r:embed="rId4">
              <a:extLst/>
            </a:blip>
            <a:srcRect l="6734" t="0" r="17316" b="0"/>
            <a:stretch>
              <a:fillRect/>
            </a:stretch>
          </p:blipFill>
          <p:spPr>
            <a:xfrm>
              <a:off x="4762" y="4762"/>
              <a:ext cx="2066753" cy="1530672"/>
            </a:xfrm>
            <a:prstGeom prst="rect">
              <a:avLst/>
            </a:prstGeom>
            <a:ln w="12700" cap="flat">
              <a:noFill/>
              <a:miter lim="400000"/>
            </a:ln>
            <a:effectLst/>
          </p:spPr>
        </p:pic>
        <p:sp>
          <p:nvSpPr>
            <p:cNvPr id="319" name="Shape 319"/>
            <p:cNvSpPr/>
            <p:nvPr/>
          </p:nvSpPr>
          <p:spPr>
            <a:xfrm>
              <a:off x="0" y="0"/>
              <a:ext cx="2076277" cy="1540228"/>
            </a:xfrm>
            <a:prstGeom prst="rect">
              <a:avLst/>
            </a:prstGeom>
            <a:noFill/>
            <a:ln w="9525" cap="flat">
              <a:solidFill>
                <a:srgbClr val="85B4B5"/>
              </a:solidFill>
              <a:prstDash val="solid"/>
              <a:round/>
            </a:ln>
            <a:effectLst/>
          </p:spPr>
          <p:txBody>
            <a:bodyPr wrap="square" lIns="45719" tIns="45719" rIns="45719" bIns="45719" numCol="1" anchor="ctr">
              <a:noAutofit/>
            </a:bodyPr>
            <a:lstStyle/>
            <a:p>
              <a:pPr/>
            </a:p>
          </p:txBody>
        </p:sp>
      </p:grpSp>
      <p:pic>
        <p:nvPicPr>
          <p:cNvPr id="321" name="image26.jpg" descr="7c2ea82e23bedd9d4bf5583697b42411--architecture-moderne-berlin-architecture.jpg"/>
          <p:cNvPicPr>
            <a:picLocks noChangeAspect="1"/>
          </p:cNvPicPr>
          <p:nvPr/>
        </p:nvPicPr>
        <p:blipFill>
          <a:blip r:embed="rId5">
            <a:extLst/>
          </a:blip>
          <a:srcRect l="13897" t="0" r="14294" b="4"/>
          <a:stretch>
            <a:fillRect/>
          </a:stretch>
        </p:blipFill>
        <p:spPr>
          <a:xfrm>
            <a:off x="6058658" y="1590675"/>
            <a:ext cx="2422535" cy="3373469"/>
          </a:xfrm>
          <a:prstGeom prst="rect">
            <a:avLst/>
          </a:prstGeom>
          <a:ln>
            <a:solidFill>
              <a:srgbClr val="85B4B5"/>
            </a:solidFill>
          </a:ln>
        </p:spPr>
      </p:pic>
      <p:grpSp>
        <p:nvGrpSpPr>
          <p:cNvPr id="324" name="Group 324" descr="Olympic_Stadium_Amsterdam_1928.jpg"/>
          <p:cNvGrpSpPr/>
          <p:nvPr/>
        </p:nvGrpSpPr>
        <p:grpSpPr>
          <a:xfrm>
            <a:off x="8854597" y="3548062"/>
            <a:ext cx="2076278" cy="1535393"/>
            <a:chOff x="0" y="0"/>
            <a:chExt cx="2076276" cy="1535392"/>
          </a:xfrm>
        </p:grpSpPr>
        <p:pic>
          <p:nvPicPr>
            <p:cNvPr id="322" name="image27.jpg"/>
            <p:cNvPicPr>
              <a:picLocks noChangeAspect="1"/>
            </p:cNvPicPr>
            <p:nvPr/>
          </p:nvPicPr>
          <p:blipFill>
            <a:blip r:embed="rId6">
              <a:extLst/>
            </a:blip>
            <a:srcRect l="0" t="0" r="99" b="0"/>
            <a:stretch>
              <a:fillRect/>
            </a:stretch>
          </p:blipFill>
          <p:spPr>
            <a:xfrm>
              <a:off x="4762" y="4762"/>
              <a:ext cx="2066753" cy="1525746"/>
            </a:xfrm>
            <a:prstGeom prst="rect">
              <a:avLst/>
            </a:prstGeom>
            <a:ln w="12700" cap="flat">
              <a:noFill/>
              <a:miter lim="400000"/>
            </a:ln>
            <a:effectLst/>
          </p:spPr>
        </p:pic>
        <p:sp>
          <p:nvSpPr>
            <p:cNvPr id="323" name="Shape 323"/>
            <p:cNvSpPr/>
            <p:nvPr/>
          </p:nvSpPr>
          <p:spPr>
            <a:xfrm>
              <a:off x="0" y="0"/>
              <a:ext cx="2076277" cy="1535393"/>
            </a:xfrm>
            <a:prstGeom prst="rect">
              <a:avLst/>
            </a:prstGeom>
            <a:noFill/>
            <a:ln w="9525" cap="flat">
              <a:solidFill>
                <a:srgbClr val="85B4B5"/>
              </a:solidFill>
              <a:prstDash val="solid"/>
              <a:round/>
            </a:ln>
            <a:effectLst/>
          </p:spPr>
          <p:txBody>
            <a:bodyPr wrap="square" lIns="45719" tIns="45719" rIns="45719" bIns="45719" numCol="1" anchor="ctr">
              <a:noAutofit/>
            </a:bodyPr>
            <a:lstStyle/>
            <a:p>
              <a:pPr/>
            </a:p>
          </p:txBody>
        </p:sp>
      </p:grpSp>
      <p:sp>
        <p:nvSpPr>
          <p:cNvPr id="325" name="Shape 325"/>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sp>
        <p:nvSpPr>
          <p:cNvPr id="326" name="Shape 326"/>
          <p:cNvSpPr/>
          <p:nvPr>
            <p:ph type="title"/>
          </p:nvPr>
        </p:nvSpPr>
        <p:spPr>
          <a:xfrm>
            <a:off x="1969802" y="808055"/>
            <a:ext cx="8608039" cy="1077231"/>
          </a:xfrm>
          <a:prstGeom prst="rect">
            <a:avLst/>
          </a:prstGeom>
        </p:spPr>
        <p:txBody>
          <a:bodyPr/>
          <a:lstStyle>
            <a:lvl1pPr algn="l"/>
          </a:lstStyle>
          <a:p>
            <a:pPr/>
            <a:r>
              <a:t>Architects are Awesome!!!</a:t>
            </a:r>
          </a:p>
        </p:txBody>
      </p:sp>
      <p:sp>
        <p:nvSpPr>
          <p:cNvPr id="327" name="Shape 327"/>
          <p:cNvSpPr/>
          <p:nvPr>
            <p:ph type="body" sz="half" idx="1"/>
          </p:nvPr>
        </p:nvSpPr>
        <p:spPr>
          <a:xfrm>
            <a:off x="1459459" y="1349921"/>
            <a:ext cx="4733909" cy="6251338"/>
          </a:xfrm>
          <a:prstGeom prst="rect">
            <a:avLst/>
          </a:prstGeom>
        </p:spPr>
        <p:txBody>
          <a:bodyPr/>
          <a:lstStyle/>
          <a:p>
            <a:pPr marL="344170" indent="-344170">
              <a:lnSpc>
                <a:spcPct val="110000"/>
              </a:lnSpc>
              <a:defRPr sz="1600"/>
            </a:pPr>
            <a:r>
              <a:t>I think it is really cool that architects get to design buildings</a:t>
            </a:r>
          </a:p>
          <a:p>
            <a:pPr marL="344170" indent="-344170">
              <a:lnSpc>
                <a:spcPct val="110000"/>
              </a:lnSpc>
              <a:buSzPct val="89999"/>
              <a:defRPr sz="1600"/>
            </a:pPr>
            <a:r>
              <a:t>Architects get to build 3D models of their design</a:t>
            </a:r>
          </a:p>
          <a:p>
            <a:pPr marL="344170" indent="-344170">
              <a:lnSpc>
                <a:spcPct val="110000"/>
              </a:lnSpc>
              <a:buSzPct val="89999"/>
              <a:defRPr sz="1600"/>
            </a:pPr>
            <a:r>
              <a:t>I like that architects get to work with their clients</a:t>
            </a:r>
          </a:p>
          <a:p>
            <a:pPr marL="344170" indent="-344170">
              <a:lnSpc>
                <a:spcPct val="110000"/>
              </a:lnSpc>
              <a:buSzPct val="89999"/>
              <a:defRPr sz="1600"/>
            </a:pPr>
          </a:p>
          <a:p>
            <a:pPr marL="0" indent="0">
              <a:lnSpc>
                <a:spcPct val="110000"/>
              </a:lnSpc>
              <a:buSzTx/>
              <a:buNone/>
              <a:defRPr sz="1600"/>
            </a:pPr>
            <a:r>
              <a:t>Fun Facts</a:t>
            </a:r>
          </a:p>
          <a:p>
            <a:pPr marL="344170" indent="-344170">
              <a:lnSpc>
                <a:spcPct val="110000"/>
              </a:lnSpc>
              <a:buSzPct val="89999"/>
              <a:defRPr sz="1600"/>
            </a:pPr>
            <a:r>
              <a:t>Architecture Was Once an Olympic Sport</a:t>
            </a:r>
          </a:p>
          <a:p>
            <a:pPr marL="344170" indent="-344170">
              <a:lnSpc>
                <a:spcPct val="110000"/>
              </a:lnSpc>
              <a:buSzPct val="89999"/>
              <a:defRPr sz="1600"/>
            </a:pPr>
            <a:r>
              <a:t>"The Sims" Was Originally Designed as an Architecture Simulator</a:t>
            </a:r>
          </a:p>
          <a:p>
            <a:pPr marL="344170" indent="-344170">
              <a:lnSpc>
                <a:spcPct val="110000"/>
              </a:lnSpc>
              <a:buSzPct val="89999"/>
              <a:defRPr sz="1600"/>
            </a:pPr>
            <a:r>
              <a:t>LEGO Used to Make Special Bricks for Architects</a:t>
            </a:r>
          </a:p>
          <a:p>
            <a:pPr marL="0" indent="0">
              <a:lnSpc>
                <a:spcPct val="110000"/>
              </a:lnSpc>
              <a:buSzTx/>
              <a:buNone/>
              <a:defRPr sz="1600"/>
            </a:pP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145"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146"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147" name="Shape 147"/>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148" name="Shape 148"/>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49" name="Shape 149"/>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150" name="Shape 150"/>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51" name="Shape 151"/>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pic>
        <p:nvPicPr>
          <p:cNvPr id="152" name="image6.jpg" descr="why-study-architecture_0.jpg"/>
          <p:cNvPicPr>
            <a:picLocks noChangeAspect="1"/>
          </p:cNvPicPr>
          <p:nvPr/>
        </p:nvPicPr>
        <p:blipFill>
          <a:blip r:embed="rId4">
            <a:extLst/>
          </a:blip>
          <a:srcRect l="0" t="0" r="4650" b="2"/>
          <a:stretch>
            <a:fillRect/>
          </a:stretch>
        </p:blipFill>
        <p:spPr>
          <a:xfrm>
            <a:off x="5858608" y="2361383"/>
            <a:ext cx="4818976" cy="3373469"/>
          </a:xfrm>
          <a:prstGeom prst="rect">
            <a:avLst/>
          </a:prstGeom>
          <a:ln>
            <a:solidFill>
              <a:srgbClr val="85B4B5"/>
            </a:solidFill>
          </a:ln>
        </p:spPr>
      </p:pic>
      <p:sp>
        <p:nvSpPr>
          <p:cNvPr id="153" name="Shape 153"/>
          <p:cNvSpPr/>
          <p:nvPr>
            <p:ph type="title"/>
          </p:nvPr>
        </p:nvSpPr>
        <p:spPr>
          <a:xfrm>
            <a:off x="1969802" y="808055"/>
            <a:ext cx="8608039" cy="1077231"/>
          </a:xfrm>
          <a:prstGeom prst="rect">
            <a:avLst/>
          </a:prstGeom>
        </p:spPr>
        <p:txBody>
          <a:bodyPr/>
          <a:lstStyle>
            <a:lvl1pPr algn="l"/>
          </a:lstStyle>
          <a:p>
            <a:pPr/>
            <a:r>
              <a:t>What is an Architect?</a:t>
            </a:r>
          </a:p>
        </p:txBody>
      </p:sp>
      <p:sp>
        <p:nvSpPr>
          <p:cNvPr id="154" name="Shape 154"/>
          <p:cNvSpPr/>
          <p:nvPr>
            <p:ph type="body" sz="quarter" idx="1"/>
          </p:nvPr>
        </p:nvSpPr>
        <p:spPr>
          <a:xfrm>
            <a:off x="1533717" y="2052116"/>
            <a:ext cx="4172859" cy="3997326"/>
          </a:xfrm>
          <a:prstGeom prst="rect">
            <a:avLst/>
          </a:prstGeom>
        </p:spPr>
        <p:txBody>
          <a:bodyPr/>
          <a:lstStyle>
            <a:lvl1pPr marL="0" indent="0">
              <a:buSzTx/>
              <a:buNone/>
            </a:lvl1pPr>
          </a:lstStyle>
          <a:p>
            <a:pPr/>
            <a:r>
              <a:t>Architects design outdoor or indoor spaces for public or private projects. Architects can design something as big as a building or even small room. Architects also design home renovations offices, retail stores, and other structures.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157"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158"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159" name="Shape 159"/>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160" name="Shape 160"/>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61" name="Shape 161"/>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162" name="Shape 162"/>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63" name="Shape 163"/>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pic>
        <p:nvPicPr>
          <p:cNvPr id="164" name="image7.gif" descr="architect09.gif"/>
          <p:cNvPicPr>
            <a:picLocks noChangeAspect="0"/>
          </p:cNvPicPr>
          <p:nvPr/>
        </p:nvPicPr>
        <p:blipFill>
          <a:blip r:embed="rId4">
            <a:extLst/>
          </a:blip>
          <a:stretch>
            <a:fillRect/>
          </a:stretch>
        </p:blipFill>
        <p:spPr>
          <a:xfrm>
            <a:off x="7744794" y="2495550"/>
            <a:ext cx="3042122" cy="3047109"/>
          </a:xfrm>
          <a:prstGeom prst="rect">
            <a:avLst/>
          </a:prstGeom>
          <a:ln>
            <a:solidFill>
              <a:srgbClr val="85B4B5"/>
            </a:solidFill>
          </a:ln>
        </p:spPr>
      </p:pic>
      <p:sp>
        <p:nvSpPr>
          <p:cNvPr id="165" name="Shape 165"/>
          <p:cNvSpPr/>
          <p:nvPr>
            <p:ph type="title"/>
          </p:nvPr>
        </p:nvSpPr>
        <p:spPr>
          <a:xfrm>
            <a:off x="1969802" y="808055"/>
            <a:ext cx="8608039" cy="1077231"/>
          </a:xfrm>
          <a:prstGeom prst="rect">
            <a:avLst/>
          </a:prstGeom>
        </p:spPr>
        <p:txBody>
          <a:bodyPr/>
          <a:lstStyle>
            <a:lvl1pPr algn="l"/>
          </a:lstStyle>
          <a:p>
            <a:pPr/>
            <a:r>
              <a:t>About my future career</a:t>
            </a:r>
          </a:p>
        </p:txBody>
      </p:sp>
      <p:sp>
        <p:nvSpPr>
          <p:cNvPr id="166" name="Shape 166"/>
          <p:cNvSpPr/>
          <p:nvPr>
            <p:ph type="body" sz="half" idx="1"/>
          </p:nvPr>
        </p:nvSpPr>
        <p:spPr>
          <a:xfrm>
            <a:off x="1975805" y="2052115"/>
            <a:ext cx="5243780" cy="3997830"/>
          </a:xfrm>
          <a:prstGeom prst="rect">
            <a:avLst/>
          </a:prstGeom>
        </p:spPr>
        <p:txBody>
          <a:bodyPr/>
          <a:lstStyle/>
          <a:p>
            <a:pPr marL="0" indent="0">
              <a:lnSpc>
                <a:spcPct val="110000"/>
              </a:lnSpc>
              <a:buSzTx/>
              <a:buNone/>
              <a:defRPr sz="1700"/>
            </a:pPr>
            <a:r>
              <a:t>Architects spend most of their time in a office where they make their designs and meet with clients. They also visit construction sites to make sure the project is going well and their clients are satisfied. </a:t>
            </a:r>
          </a:p>
          <a:p>
            <a:pPr marL="0" indent="0">
              <a:lnSpc>
                <a:spcPct val="110000"/>
              </a:lnSpc>
              <a:buSzTx/>
              <a:buNone/>
              <a:defRPr sz="1700"/>
            </a:pPr>
            <a:r>
              <a:t>An average wage for an architect is about 42,986 - 89,289. </a:t>
            </a:r>
          </a:p>
          <a:p>
            <a:pPr marL="0" indent="0">
              <a:lnSpc>
                <a:spcPct val="110000"/>
              </a:lnSpc>
              <a:buSzTx/>
              <a:buNone/>
              <a:defRPr sz="1700"/>
            </a:pPr>
            <a:r>
              <a:t>Most architects work full time and additional hours depending on their project. Self employed architects might have more flexible hours.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169"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170"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171" name="Shape 171"/>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172" name="Shape 172"/>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73" name="Shape 173"/>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174" name="Shape 174"/>
          <p:cNvSpPr/>
          <p:nvPr/>
        </p:nvSpPr>
        <p:spPr>
          <a:xfrm>
            <a:off x="7318260" y="0"/>
            <a:ext cx="4071539"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75" name="image8.gif" descr="giphy.gif"/>
          <p:cNvPicPr>
            <a:picLocks noChangeAspect="0"/>
          </p:cNvPicPr>
          <p:nvPr/>
        </p:nvPicPr>
        <p:blipFill>
          <a:blip r:embed="rId4">
            <a:extLst/>
          </a:blip>
          <a:stretch>
            <a:fillRect/>
          </a:stretch>
        </p:blipFill>
        <p:spPr>
          <a:xfrm>
            <a:off x="7639473" y="1721605"/>
            <a:ext cx="3409543" cy="3409543"/>
          </a:xfrm>
          <a:prstGeom prst="rect">
            <a:avLst/>
          </a:prstGeom>
          <a:ln w="12700">
            <a:miter lim="400000"/>
          </a:ln>
        </p:spPr>
      </p:pic>
      <p:sp>
        <p:nvSpPr>
          <p:cNvPr id="176" name="Shape 176"/>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77" name="Shape 177"/>
          <p:cNvSpPr/>
          <p:nvPr/>
        </p:nvSpPr>
        <p:spPr>
          <a:xfrm>
            <a:off x="1872665" y="641225"/>
            <a:ext cx="415637"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sp>
        <p:nvSpPr>
          <p:cNvPr id="178" name="Shape 178"/>
          <p:cNvSpPr/>
          <p:nvPr/>
        </p:nvSpPr>
        <p:spPr>
          <a:xfrm>
            <a:off x="7550647" y="235176"/>
            <a:ext cx="3570826" cy="6382193"/>
          </a:xfrm>
          <a:prstGeom prst="rect">
            <a:avLst/>
          </a:prstGeom>
          <a:ln>
            <a:solidFill>
              <a:srgbClr val="BBD9DA">
                <a:alpha val="80000"/>
              </a:srgbClr>
            </a:solidFill>
          </a:ln>
        </p:spPr>
        <p:txBody>
          <a:bodyPr lIns="45719" rIns="45719" anchor="ctr"/>
          <a:lstStyle/>
          <a:p>
            <a:pPr algn="ctr">
              <a:defRPr>
                <a:solidFill>
                  <a:srgbClr val="FFFFFF"/>
                </a:solidFill>
              </a:defRPr>
            </a:pPr>
          </a:p>
        </p:txBody>
      </p:sp>
      <p:sp>
        <p:nvSpPr>
          <p:cNvPr id="179" name="Shape 179"/>
          <p:cNvSpPr/>
          <p:nvPr>
            <p:ph type="title"/>
          </p:nvPr>
        </p:nvSpPr>
        <p:spPr>
          <a:xfrm>
            <a:off x="2295928" y="808055"/>
            <a:ext cx="4203365" cy="1077231"/>
          </a:xfrm>
          <a:prstGeom prst="rect">
            <a:avLst/>
          </a:prstGeom>
        </p:spPr>
        <p:txBody>
          <a:bodyPr/>
          <a:lstStyle>
            <a:lvl1pPr algn="l" defTabSz="868680">
              <a:defRPr sz="2470"/>
            </a:lvl1pPr>
          </a:lstStyle>
          <a:p>
            <a:pPr/>
            <a:r>
              <a:t>My job has a 1.8% chance of becoming automated</a:t>
            </a:r>
          </a:p>
        </p:txBody>
      </p:sp>
      <p:sp>
        <p:nvSpPr>
          <p:cNvPr id="180" name="Shape 180"/>
          <p:cNvSpPr/>
          <p:nvPr>
            <p:ph type="body" sz="half" idx="1"/>
          </p:nvPr>
        </p:nvSpPr>
        <p:spPr>
          <a:xfrm>
            <a:off x="1009283" y="1612847"/>
            <a:ext cx="5489943" cy="4437116"/>
          </a:xfrm>
          <a:prstGeom prst="rect">
            <a:avLst/>
          </a:prstGeom>
        </p:spPr>
        <p:txBody>
          <a:bodyPr/>
          <a:lstStyle/>
          <a:p>
            <a:pPr marL="344170" indent="-344170">
              <a:lnSpc>
                <a:spcPct val="110000"/>
              </a:lnSpc>
            </a:pPr>
            <a:r>
              <a:t>I do not think the job of an Architect will become automated because architects have to be creative with their designs and discuss with the clients on what they want done. I don't think robots would be able to be creative and come up with new ideas. </a:t>
            </a:r>
          </a:p>
          <a:p>
            <a:pPr marL="344170" indent="-344170">
              <a:lnSpc>
                <a:spcPct val="110000"/>
              </a:lnSpc>
              <a:buSzPct val="89999"/>
            </a:pPr>
            <a:r>
              <a:t>Robots also would not be very good at designing the layout of a project, a human can draw and make changes to their plan but it would be harder for robots to do that.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183"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184"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185" name="Shape 185"/>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186" name="Shape 186"/>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87" name="Shape 187"/>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188" name="Shape 188"/>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89" name="Shape 189"/>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pic>
        <p:nvPicPr>
          <p:cNvPr id="190" name="image9.jpeg" descr="enterprise-architecture-team-skillsjpg.jpg"/>
          <p:cNvPicPr>
            <a:picLocks noChangeAspect="1"/>
          </p:cNvPicPr>
          <p:nvPr/>
        </p:nvPicPr>
        <p:blipFill>
          <a:blip r:embed="rId4">
            <a:extLst/>
          </a:blip>
          <a:stretch>
            <a:fillRect/>
          </a:stretch>
        </p:blipFill>
        <p:spPr>
          <a:xfrm>
            <a:off x="6601652" y="2052116"/>
            <a:ext cx="4015333" cy="3984250"/>
          </a:xfrm>
          <a:prstGeom prst="rect">
            <a:avLst/>
          </a:prstGeom>
          <a:ln>
            <a:solidFill>
              <a:srgbClr val="85B4B5"/>
            </a:solidFill>
          </a:ln>
        </p:spPr>
      </p:pic>
      <p:sp>
        <p:nvSpPr>
          <p:cNvPr id="191" name="Shape 191"/>
          <p:cNvSpPr/>
          <p:nvPr>
            <p:ph type="title"/>
          </p:nvPr>
        </p:nvSpPr>
        <p:spPr>
          <a:xfrm>
            <a:off x="1969803" y="808055"/>
            <a:ext cx="3317494" cy="1077231"/>
          </a:xfrm>
          <a:prstGeom prst="rect">
            <a:avLst/>
          </a:prstGeom>
        </p:spPr>
        <p:txBody>
          <a:bodyPr/>
          <a:lstStyle>
            <a:lvl1pPr algn="l"/>
          </a:lstStyle>
          <a:p>
            <a:pPr/>
            <a:r>
              <a:t>My Compatibility</a:t>
            </a:r>
          </a:p>
        </p:txBody>
      </p:sp>
      <p:sp>
        <p:nvSpPr>
          <p:cNvPr id="192" name="Shape 192"/>
          <p:cNvSpPr/>
          <p:nvPr>
            <p:ph type="body" sz="quarter" idx="1"/>
          </p:nvPr>
        </p:nvSpPr>
        <p:spPr>
          <a:xfrm>
            <a:off x="1969802" y="2052115"/>
            <a:ext cx="3317494" cy="3997830"/>
          </a:xfrm>
          <a:prstGeom prst="rect">
            <a:avLst/>
          </a:prstGeom>
        </p:spPr>
        <p:txBody>
          <a:bodyPr/>
          <a:lstStyle/>
          <a:p>
            <a:pPr marL="0" indent="0">
              <a:lnSpc>
                <a:spcPct val="110000"/>
              </a:lnSpc>
              <a:buSzTx/>
              <a:buNone/>
              <a:defRPr sz="1700"/>
            </a:pPr>
            <a:r>
              <a:t>I am 83% compatible for this job</a:t>
            </a:r>
          </a:p>
          <a:p>
            <a:pPr marL="0" indent="0">
              <a:lnSpc>
                <a:spcPct val="110000"/>
              </a:lnSpc>
              <a:buSzTx/>
              <a:buNone/>
              <a:defRPr sz="1700"/>
            </a:pPr>
            <a:r>
              <a:t>The skills this job requires are:</a:t>
            </a:r>
          </a:p>
          <a:p>
            <a:pPr marL="344170" indent="-344170">
              <a:lnSpc>
                <a:spcPct val="110000"/>
              </a:lnSpc>
              <a:buSzPct val="89999"/>
              <a:defRPr b="1" i="1" sz="1700"/>
            </a:pPr>
            <a:r>
              <a:t>Analytical skills</a:t>
            </a:r>
            <a:r>
              <a:rPr i="0"/>
              <a:t>.</a:t>
            </a:r>
            <a:endParaRPr i="0"/>
          </a:p>
          <a:p>
            <a:pPr marL="344170" indent="-344170">
              <a:lnSpc>
                <a:spcPct val="110000"/>
              </a:lnSpc>
              <a:buSzPct val="89999"/>
              <a:defRPr b="1" i="1" sz="1700"/>
            </a:pPr>
            <a:r>
              <a:t>Communication skills</a:t>
            </a:r>
            <a:r>
              <a:rPr i="0"/>
              <a:t>.</a:t>
            </a:r>
            <a:endParaRPr i="0"/>
          </a:p>
          <a:p>
            <a:pPr marL="344170" indent="-344170">
              <a:lnSpc>
                <a:spcPct val="110000"/>
              </a:lnSpc>
              <a:buSzPct val="89999"/>
              <a:defRPr b="1" i="1" sz="1700"/>
            </a:pPr>
            <a:r>
              <a:t>Creativity</a:t>
            </a:r>
            <a:r>
              <a:rPr i="0"/>
              <a:t>.</a:t>
            </a:r>
            <a:endParaRPr i="0"/>
          </a:p>
          <a:p>
            <a:pPr marL="344170" indent="-344170">
              <a:lnSpc>
                <a:spcPct val="110000"/>
              </a:lnSpc>
              <a:buSzPct val="89999"/>
              <a:defRPr b="1" i="1" sz="1700"/>
            </a:pPr>
            <a:r>
              <a:t>Organizational skills</a:t>
            </a:r>
            <a:r>
              <a:rPr i="0"/>
              <a:t>.</a:t>
            </a:r>
            <a:endParaRPr i="0"/>
          </a:p>
          <a:p>
            <a:pPr marL="344170" indent="-344170">
              <a:lnSpc>
                <a:spcPct val="110000"/>
              </a:lnSpc>
              <a:buSzPct val="89999"/>
              <a:defRPr b="1" i="1" sz="1700"/>
            </a:pPr>
            <a:r>
              <a:t>Technical skills</a:t>
            </a:r>
          </a:p>
          <a:p>
            <a:pPr marL="344170" indent="-344170">
              <a:lnSpc>
                <a:spcPct val="110000"/>
              </a:lnSpc>
              <a:buSzPct val="89999"/>
              <a:defRPr b="1" i="1" sz="1700"/>
            </a:pPr>
            <a:r>
              <a:t>Visualization skills</a:t>
            </a:r>
            <a:r>
              <a:rPr i="0"/>
              <a:t>.</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195"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196"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197" name="Shape 197"/>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198" name="Shape 198"/>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99" name="Shape 199"/>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200" name="Shape 200"/>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pic>
        <p:nvPicPr>
          <p:cNvPr id="201" name="image10.jpg" descr="bigstock-Hands-Framing-House-Drawing-an-84634409.jpg"/>
          <p:cNvPicPr>
            <a:picLocks noChangeAspect="1"/>
          </p:cNvPicPr>
          <p:nvPr/>
        </p:nvPicPr>
        <p:blipFill>
          <a:blip r:embed="rId4">
            <a:extLst/>
          </a:blip>
          <a:srcRect l="8431" t="0" r="3" b="3"/>
          <a:stretch>
            <a:fillRect/>
          </a:stretch>
        </p:blipFill>
        <p:spPr>
          <a:xfrm>
            <a:off x="8040106" y="4196379"/>
            <a:ext cx="2242644" cy="1530703"/>
          </a:xfrm>
          <a:prstGeom prst="rect">
            <a:avLst/>
          </a:prstGeom>
          <a:ln>
            <a:solidFill>
              <a:srgbClr val="85B4B5"/>
            </a:solidFill>
          </a:ln>
        </p:spPr>
      </p:pic>
      <p:grpSp>
        <p:nvGrpSpPr>
          <p:cNvPr id="204" name="Group 204" descr="17hnqm2c5cujyjpg.jpg"/>
          <p:cNvGrpSpPr/>
          <p:nvPr/>
        </p:nvGrpSpPr>
        <p:grpSpPr>
          <a:xfrm>
            <a:off x="5447993" y="4191617"/>
            <a:ext cx="2258105" cy="1530560"/>
            <a:chOff x="0" y="0"/>
            <a:chExt cx="2258104" cy="1530558"/>
          </a:xfrm>
        </p:grpSpPr>
        <p:pic>
          <p:nvPicPr>
            <p:cNvPr id="202" name="image11.jpg"/>
            <p:cNvPicPr>
              <a:picLocks noChangeAspect="1"/>
            </p:cNvPicPr>
            <p:nvPr/>
          </p:nvPicPr>
          <p:blipFill>
            <a:blip r:embed="rId5">
              <a:extLst/>
            </a:blip>
            <a:srcRect l="10502" t="0" r="6340" b="0"/>
            <a:stretch>
              <a:fillRect/>
            </a:stretch>
          </p:blipFill>
          <p:spPr>
            <a:xfrm>
              <a:off x="4762" y="4762"/>
              <a:ext cx="2248580" cy="1521005"/>
            </a:xfrm>
            <a:prstGeom prst="rect">
              <a:avLst/>
            </a:prstGeom>
            <a:ln w="12700" cap="flat">
              <a:noFill/>
              <a:miter lim="400000"/>
            </a:ln>
            <a:effectLst/>
          </p:spPr>
        </p:pic>
        <p:sp>
          <p:nvSpPr>
            <p:cNvPr id="203" name="Shape 203"/>
            <p:cNvSpPr/>
            <p:nvPr/>
          </p:nvSpPr>
          <p:spPr>
            <a:xfrm>
              <a:off x="0" y="0"/>
              <a:ext cx="2258105" cy="1530559"/>
            </a:xfrm>
            <a:prstGeom prst="rect">
              <a:avLst/>
            </a:prstGeom>
            <a:noFill/>
            <a:ln w="9525" cap="flat">
              <a:solidFill>
                <a:srgbClr val="85B4B5"/>
              </a:solidFill>
              <a:prstDash val="solid"/>
              <a:round/>
            </a:ln>
            <a:effectLst/>
          </p:spPr>
          <p:txBody>
            <a:bodyPr wrap="square" lIns="45719" tIns="45719" rIns="45719" bIns="45719" numCol="1" anchor="ctr">
              <a:noAutofit/>
            </a:bodyPr>
            <a:lstStyle/>
            <a:p>
              <a:pPr/>
            </a:p>
          </p:txBody>
        </p:sp>
      </p:grpSp>
      <p:grpSp>
        <p:nvGrpSpPr>
          <p:cNvPr id="207" name="Group 207" descr="iStock_000049266740_Medium-56b097713df78cf772cfe49f.jpg"/>
          <p:cNvGrpSpPr/>
          <p:nvPr/>
        </p:nvGrpSpPr>
        <p:grpSpPr>
          <a:xfrm>
            <a:off x="8035343" y="2309812"/>
            <a:ext cx="2258105" cy="1530560"/>
            <a:chOff x="0" y="0"/>
            <a:chExt cx="2258104" cy="1530558"/>
          </a:xfrm>
        </p:grpSpPr>
        <p:pic>
          <p:nvPicPr>
            <p:cNvPr id="205" name="image12.jpg"/>
            <p:cNvPicPr>
              <a:picLocks noChangeAspect="1"/>
            </p:cNvPicPr>
            <p:nvPr/>
          </p:nvPicPr>
          <p:blipFill>
            <a:blip r:embed="rId6">
              <a:extLst/>
            </a:blip>
            <a:srcRect l="0" t="0" r="0" b="7011"/>
            <a:stretch>
              <a:fillRect/>
            </a:stretch>
          </p:blipFill>
          <p:spPr>
            <a:xfrm>
              <a:off x="4762" y="4762"/>
              <a:ext cx="2248400" cy="1521035"/>
            </a:xfrm>
            <a:prstGeom prst="rect">
              <a:avLst/>
            </a:prstGeom>
            <a:ln w="12700" cap="flat">
              <a:noFill/>
              <a:miter lim="400000"/>
            </a:ln>
            <a:effectLst/>
          </p:spPr>
        </p:pic>
        <p:sp>
          <p:nvSpPr>
            <p:cNvPr id="206" name="Shape 206"/>
            <p:cNvSpPr/>
            <p:nvPr/>
          </p:nvSpPr>
          <p:spPr>
            <a:xfrm>
              <a:off x="0" y="0"/>
              <a:ext cx="2258105" cy="1530559"/>
            </a:xfrm>
            <a:prstGeom prst="rect">
              <a:avLst/>
            </a:prstGeom>
            <a:noFill/>
            <a:ln w="9525" cap="flat">
              <a:solidFill>
                <a:srgbClr val="85B4B5"/>
              </a:solidFill>
              <a:prstDash val="solid"/>
              <a:round/>
            </a:ln>
            <a:effectLst/>
          </p:spPr>
          <p:txBody>
            <a:bodyPr wrap="square" lIns="45719" tIns="45719" rIns="45719" bIns="45719" numCol="1" anchor="ctr">
              <a:noAutofit/>
            </a:bodyPr>
            <a:lstStyle/>
            <a:p>
              <a:pPr/>
            </a:p>
          </p:txBody>
        </p:sp>
      </p:grpSp>
      <p:pic>
        <p:nvPicPr>
          <p:cNvPr id="208" name="image13.jpg" descr="thinking copy.jpg"/>
          <p:cNvPicPr>
            <a:picLocks noChangeAspect="1"/>
          </p:cNvPicPr>
          <p:nvPr/>
        </p:nvPicPr>
        <p:blipFill>
          <a:blip r:embed="rId7">
            <a:extLst/>
          </a:blip>
          <a:srcRect l="0" t="10273" r="7" b="10387"/>
          <a:stretch>
            <a:fillRect/>
          </a:stretch>
        </p:blipFill>
        <p:spPr>
          <a:xfrm>
            <a:off x="5452757" y="2343943"/>
            <a:ext cx="2242644" cy="1525869"/>
          </a:xfrm>
          <a:prstGeom prst="rect">
            <a:avLst/>
          </a:prstGeom>
          <a:ln>
            <a:solidFill>
              <a:srgbClr val="85B4B5"/>
            </a:solidFill>
          </a:ln>
        </p:spPr>
      </p:pic>
      <p:sp>
        <p:nvSpPr>
          <p:cNvPr id="209" name="Shape 209"/>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sp>
        <p:nvSpPr>
          <p:cNvPr id="210" name="Shape 210"/>
          <p:cNvSpPr/>
          <p:nvPr>
            <p:ph type="title"/>
          </p:nvPr>
        </p:nvSpPr>
        <p:spPr>
          <a:xfrm>
            <a:off x="1969802" y="808055"/>
            <a:ext cx="8608039" cy="1077231"/>
          </a:xfrm>
          <a:prstGeom prst="rect">
            <a:avLst/>
          </a:prstGeom>
        </p:spPr>
        <p:txBody>
          <a:bodyPr/>
          <a:lstStyle>
            <a:lvl1pPr algn="l"/>
          </a:lstStyle>
          <a:p>
            <a:pPr/>
            <a:r>
              <a:t>Being an architect would be great for me because...</a:t>
            </a:r>
          </a:p>
        </p:txBody>
      </p:sp>
      <p:sp>
        <p:nvSpPr>
          <p:cNvPr id="211" name="Shape 211"/>
          <p:cNvSpPr/>
          <p:nvPr>
            <p:ph type="body" sz="quarter" idx="1"/>
          </p:nvPr>
        </p:nvSpPr>
        <p:spPr>
          <a:xfrm>
            <a:off x="1975804" y="2052115"/>
            <a:ext cx="2852789" cy="3997830"/>
          </a:xfrm>
          <a:prstGeom prst="rect">
            <a:avLst/>
          </a:prstGeom>
        </p:spPr>
        <p:txBody>
          <a:bodyPr/>
          <a:lstStyle/>
          <a:p>
            <a:pPr marL="0" indent="0">
              <a:buSzTx/>
              <a:buNone/>
              <a:defRPr sz="1600"/>
            </a:pPr>
            <a:r>
              <a:t>I already have these skills for this career:</a:t>
            </a:r>
          </a:p>
          <a:p>
            <a:pPr marL="344170" indent="-344170">
              <a:buSzPct val="89999"/>
              <a:defRPr sz="1600"/>
            </a:pPr>
            <a:r>
              <a:t>Creativity</a:t>
            </a:r>
          </a:p>
          <a:p>
            <a:pPr marL="344170" indent="-344170">
              <a:buSzPct val="89999"/>
              <a:defRPr sz="1600"/>
            </a:pPr>
            <a:r>
              <a:t>Communication skills</a:t>
            </a:r>
          </a:p>
          <a:p>
            <a:pPr marL="344170" indent="-344170">
              <a:buSzPct val="89999"/>
              <a:defRPr sz="1600"/>
            </a:pPr>
            <a:r>
              <a:t>Organization skills</a:t>
            </a:r>
          </a:p>
          <a:p>
            <a:pPr marL="344170" indent="-344170">
              <a:buSzPct val="89999"/>
              <a:defRPr sz="1600"/>
            </a:pPr>
            <a:r>
              <a:t>Visualization skills </a:t>
            </a:r>
          </a:p>
          <a:p>
            <a:pPr marL="344170" indent="-344170">
              <a:buSzPct val="89999"/>
              <a:defRPr sz="1600"/>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2611807" y="808055"/>
            <a:ext cx="7958333" cy="1077231"/>
          </a:xfrm>
          <a:prstGeom prst="rect">
            <a:avLst/>
          </a:prstGeom>
        </p:spPr>
        <p:txBody>
          <a:bodyPr/>
          <a:lstStyle>
            <a:lvl1pPr algn="ctr" defTabSz="694944">
              <a:defRPr sz="2584"/>
            </a:lvl1pPr>
          </a:lstStyle>
          <a:p>
            <a:pPr/>
            <a:r>
              <a:t>I am not quite ready for this career, but I will get there!</a:t>
            </a:r>
          </a:p>
        </p:txBody>
      </p:sp>
      <p:graphicFrame>
        <p:nvGraphicFramePr>
          <p:cNvPr id="214" name="Table 214"/>
          <p:cNvGraphicFramePr/>
          <p:nvPr/>
        </p:nvGraphicFramePr>
        <p:xfrm>
          <a:off x="2203838" y="2062556"/>
          <a:ext cx="8375951" cy="367204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187975"/>
                <a:gridCol w="4187975"/>
              </a:tblGrid>
              <a:tr h="1248870">
                <a:tc>
                  <a:txBody>
                    <a:bodyPr/>
                    <a:lstStyle/>
                    <a:p>
                      <a:pPr algn="l" defTabSz="914400">
                        <a:defRPr b="0">
                          <a:solidFill>
                            <a:srgbClr val="000000"/>
                          </a:solidFill>
                        </a:defRPr>
                      </a:pPr>
                      <a:r>
                        <a:rPr b="1"/>
                        <a:t>These are skills for the job I still need:</a:t>
                      </a:r>
                    </a:p>
                  </a:txBody>
                  <a:tcPr marL="45720" marR="45720" marT="45720" marB="45720" anchor="t" anchorCtr="0" horzOverflow="overflow"/>
                </a:tc>
                <a:tc>
                  <a:txBody>
                    <a:bodyPr/>
                    <a:lstStyle/>
                    <a:p>
                      <a:pPr algn="l" defTabSz="914400">
                        <a:defRPr b="0">
                          <a:solidFill>
                            <a:srgbClr val="000000"/>
                          </a:solidFill>
                        </a:defRPr>
                      </a:pPr>
                      <a:r>
                        <a:rPr b="1"/>
                        <a:t>This is how I will get those necessary skills:</a:t>
                      </a:r>
                    </a:p>
                  </a:txBody>
                  <a:tcPr marL="45720" marR="45720" marT="45720" marB="45720" anchor="t" anchorCtr="0" horzOverflow="overflow"/>
                </a:tc>
              </a:tr>
              <a:tr h="1230229">
                <a:tc>
                  <a:txBody>
                    <a:bodyPr/>
                    <a:lstStyle/>
                    <a:p>
                      <a:pPr algn="l" defTabSz="914400"/>
                      <a:r>
                        <a:t>Analytical skills</a:t>
                      </a:r>
                    </a:p>
                  </a:txBody>
                  <a:tcPr marL="45720" marR="45720" marT="45720" marB="45720" anchor="t" anchorCtr="0" horzOverflow="overflow"/>
                </a:tc>
                <a:tc>
                  <a:txBody>
                    <a:bodyPr/>
                    <a:lstStyle/>
                    <a:p>
                      <a:pPr algn="l" defTabSz="914400"/>
                      <a:r>
                        <a:t>I will practice in analysis-based student projects</a:t>
                      </a:r>
                    </a:p>
                  </a:txBody>
                  <a:tcPr marL="45720" marR="45720" marT="45720" marB="45720" anchor="t" anchorCtr="0" horzOverflow="overflow"/>
                </a:tc>
              </a:tr>
              <a:tr h="1192949">
                <a:tc>
                  <a:txBody>
                    <a:bodyPr/>
                    <a:lstStyle/>
                    <a:p>
                      <a:pPr algn="l" defTabSz="914400"/>
                      <a:r>
                        <a:t>Technical skills</a:t>
                      </a:r>
                    </a:p>
                  </a:txBody>
                  <a:tcPr marL="45720" marR="45720" marT="45720" marB="45720" anchor="t" anchorCtr="0" horzOverflow="overflow"/>
                </a:tc>
                <a:tc>
                  <a:txBody>
                    <a:bodyPr/>
                    <a:lstStyle/>
                    <a:p>
                      <a:pPr algn="l" defTabSz="914400"/>
                      <a:r>
                        <a:t>I will read technical books and take classes.</a:t>
                      </a: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nvSpPr>
        <p:spPr>
          <a:xfrm>
            <a:off x="0" y="-1"/>
            <a:ext cx="12189867" cy="6855284"/>
          </a:xfrm>
          <a:prstGeom prst="rect">
            <a:avLst/>
          </a:prstGeom>
          <a:ln w="12700">
            <a:miter lim="400000"/>
          </a:ln>
        </p:spPr>
        <p:txBody>
          <a:bodyPr lIns="45719" rIns="45719" anchor="ctr"/>
          <a:lstStyle/>
          <a:p>
            <a:pPr algn="ctr">
              <a:defRPr>
                <a:solidFill>
                  <a:srgbClr val="FFFFFF"/>
                </a:solidFill>
              </a:defRPr>
            </a:pPr>
          </a:p>
        </p:txBody>
      </p:sp>
      <p:pic>
        <p:nvPicPr>
          <p:cNvPr id="217" name="image2.png"/>
          <p:cNvPicPr>
            <a:picLocks noChangeAspect="1"/>
          </p:cNvPicPr>
          <p:nvPr/>
        </p:nvPicPr>
        <p:blipFill>
          <a:blip r:embed="rId2">
            <a:extLst/>
          </a:blip>
          <a:stretch>
            <a:fillRect/>
          </a:stretch>
        </p:blipFill>
        <p:spPr>
          <a:xfrm>
            <a:off x="2831794" y="2105201"/>
            <a:ext cx="9360205" cy="4752799"/>
          </a:xfrm>
          <a:prstGeom prst="rect">
            <a:avLst/>
          </a:prstGeom>
          <a:ln w="12700">
            <a:miter lim="400000"/>
          </a:ln>
        </p:spPr>
      </p:pic>
      <p:pic>
        <p:nvPicPr>
          <p:cNvPr id="218" name="image3.png"/>
          <p:cNvPicPr>
            <a:picLocks noChangeAspect="1"/>
          </p:cNvPicPr>
          <p:nvPr/>
        </p:nvPicPr>
        <p:blipFill>
          <a:blip r:embed="rId3">
            <a:extLst/>
          </a:blip>
          <a:stretch>
            <a:fillRect/>
          </a:stretch>
        </p:blipFill>
        <p:spPr>
          <a:xfrm>
            <a:off x="0" y="0"/>
            <a:ext cx="12189867" cy="6858000"/>
          </a:xfrm>
          <a:prstGeom prst="rect">
            <a:avLst/>
          </a:prstGeom>
          <a:ln w="12700">
            <a:miter lim="400000"/>
          </a:ln>
        </p:spPr>
      </p:pic>
      <p:sp>
        <p:nvSpPr>
          <p:cNvPr id="219" name="Shape 219"/>
          <p:cNvSpPr/>
          <p:nvPr/>
        </p:nvSpPr>
        <p:spPr>
          <a:xfrm>
            <a:off x="0" y="0"/>
            <a:ext cx="964174" cy="6858000"/>
          </a:xfrm>
          <a:prstGeom prst="rect">
            <a:avLst/>
          </a:prstGeom>
          <a:solidFill>
            <a:srgbClr val="1F2D29"/>
          </a:solidFill>
          <a:ln w="12700">
            <a:miter lim="400000"/>
          </a:ln>
        </p:spPr>
        <p:txBody>
          <a:bodyPr lIns="45719" rIns="45719" anchor="ctr"/>
          <a:lstStyle/>
          <a:p>
            <a:pPr algn="ctr">
              <a:defRPr>
                <a:solidFill>
                  <a:srgbClr val="FFFFFF"/>
                </a:solidFill>
              </a:defRPr>
            </a:pPr>
          </a:p>
        </p:txBody>
      </p:sp>
      <p:sp>
        <p:nvSpPr>
          <p:cNvPr id="220" name="Shape 220"/>
          <p:cNvSpPr/>
          <p:nvPr/>
        </p:nvSpPr>
        <p:spPr>
          <a:xfrm>
            <a:off x="962041" y="0"/>
            <a:ext cx="45720" cy="68580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21" name="Shape 221"/>
          <p:cNvSpPr/>
          <p:nvPr/>
        </p:nvSpPr>
        <p:spPr>
          <a:xfrm>
            <a:off x="1007533" y="0"/>
            <a:ext cx="10378001" cy="6858000"/>
          </a:xfrm>
          <a:prstGeom prst="rect">
            <a:avLst/>
          </a:prstGeom>
          <a:solidFill>
            <a:srgbClr val="1F2D29">
              <a:alpha val="92000"/>
            </a:srgbClr>
          </a:solidFill>
          <a:ln w="12700">
            <a:miter lim="400000"/>
          </a:ln>
        </p:spPr>
        <p:txBody>
          <a:bodyPr lIns="45719" rIns="45719" anchor="ctr"/>
          <a:lstStyle/>
          <a:p>
            <a:pPr algn="ctr">
              <a:defRPr>
                <a:solidFill>
                  <a:srgbClr val="FFFFFF"/>
                </a:solidFill>
              </a:defRPr>
            </a:pPr>
          </a:p>
        </p:txBody>
      </p:sp>
      <p:sp>
        <p:nvSpPr>
          <p:cNvPr id="222" name="Shape 222"/>
          <p:cNvSpPr/>
          <p:nvPr/>
        </p:nvSpPr>
        <p:spPr>
          <a:xfrm>
            <a:off x="11387666" y="-2719"/>
            <a:ext cx="27433" cy="685800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23" name="Shape 223"/>
          <p:cNvSpPr/>
          <p:nvPr/>
        </p:nvSpPr>
        <p:spPr>
          <a:xfrm>
            <a:off x="1560169" y="641225"/>
            <a:ext cx="41563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a:solidFill>
                  <a:schemeClr val="accent6"/>
                </a:solidFill>
                <a:latin typeface="Wingdings 3"/>
                <a:ea typeface="Wingdings 3"/>
                <a:cs typeface="Wingdings 3"/>
                <a:sym typeface="Wingdings 3"/>
              </a:defRPr>
            </a:lvl1pPr>
          </a:lstStyle>
          <a:p>
            <a:pPr/>
            <a:r>
              <a:t></a:t>
            </a:r>
          </a:p>
        </p:txBody>
      </p:sp>
      <p:pic>
        <p:nvPicPr>
          <p:cNvPr id="224" name="image14.jpg" descr="2017-vancouver-market-outlook-image.jpg"/>
          <p:cNvPicPr>
            <a:picLocks noChangeAspect="1"/>
          </p:cNvPicPr>
          <p:nvPr/>
        </p:nvPicPr>
        <p:blipFill>
          <a:blip r:embed="rId4">
            <a:extLst/>
          </a:blip>
          <a:stretch>
            <a:fillRect/>
          </a:stretch>
        </p:blipFill>
        <p:spPr>
          <a:xfrm>
            <a:off x="5432992" y="2686199"/>
            <a:ext cx="4818975" cy="2698626"/>
          </a:xfrm>
          <a:prstGeom prst="rect">
            <a:avLst/>
          </a:prstGeom>
          <a:ln>
            <a:solidFill>
              <a:srgbClr val="85B4B5"/>
            </a:solidFill>
          </a:ln>
        </p:spPr>
      </p:pic>
      <p:sp>
        <p:nvSpPr>
          <p:cNvPr id="225" name="Shape 225"/>
          <p:cNvSpPr/>
          <p:nvPr>
            <p:ph type="title"/>
          </p:nvPr>
        </p:nvSpPr>
        <p:spPr>
          <a:xfrm>
            <a:off x="1969802" y="808055"/>
            <a:ext cx="8608039" cy="1077231"/>
          </a:xfrm>
          <a:prstGeom prst="rect">
            <a:avLst/>
          </a:prstGeom>
        </p:spPr>
        <p:txBody>
          <a:bodyPr/>
          <a:lstStyle>
            <a:lvl1pPr algn="l"/>
          </a:lstStyle>
          <a:p>
            <a:pPr/>
            <a:r>
              <a:t>Job Outlook</a:t>
            </a:r>
          </a:p>
        </p:txBody>
      </p:sp>
      <p:sp>
        <p:nvSpPr>
          <p:cNvPr id="226" name="Shape 226"/>
          <p:cNvSpPr/>
          <p:nvPr>
            <p:ph type="body" sz="quarter" idx="1"/>
          </p:nvPr>
        </p:nvSpPr>
        <p:spPr>
          <a:xfrm>
            <a:off x="1975804" y="2052115"/>
            <a:ext cx="2658879" cy="3997830"/>
          </a:xfrm>
          <a:prstGeom prst="rect">
            <a:avLst/>
          </a:prstGeom>
        </p:spPr>
        <p:txBody>
          <a:bodyPr/>
          <a:lstStyle/>
          <a:p>
            <a:pPr marL="0" indent="0" defTabSz="896111">
              <a:spcBef>
                <a:spcPts val="900"/>
              </a:spcBef>
              <a:buSzTx/>
              <a:buNone/>
              <a:defRPr sz="1764"/>
            </a:pPr>
            <a:r>
              <a:t>In BC, the job outlook is 3 of 3 stars.</a:t>
            </a:r>
          </a:p>
          <a:p>
            <a:pPr marL="0" indent="0" defTabSz="896111">
              <a:spcBef>
                <a:spcPts val="900"/>
              </a:spcBef>
              <a:buSzTx/>
              <a:buNone/>
              <a:defRPr sz="1764"/>
            </a:pPr>
            <a:r>
              <a:t>Here are two reasons why:</a:t>
            </a:r>
          </a:p>
          <a:p>
            <a:pPr marL="337286" indent="-337286" defTabSz="896111">
              <a:spcBef>
                <a:spcPts val="900"/>
              </a:spcBef>
              <a:buSzPct val="89999"/>
              <a:defRPr sz="1764"/>
            </a:pPr>
            <a:r>
              <a:t>Employment growth is expected to be strong.</a:t>
            </a:r>
          </a:p>
          <a:p>
            <a:pPr marL="337286" indent="-337286" defTabSz="896111">
              <a:spcBef>
                <a:spcPts val="900"/>
              </a:spcBef>
              <a:buSzPct val="89999"/>
              <a:defRPr sz="1764"/>
            </a:pPr>
            <a:r>
              <a:t>A large number of people are expected to retire.</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Madison">
  <a:themeElements>
    <a:clrScheme name="Madison">
      <a:dk1>
        <a:srgbClr val="000000"/>
      </a:dk1>
      <a:lt1>
        <a:srgbClr val="FFFFFF"/>
      </a:lt1>
      <a:dk2>
        <a:srgbClr val="A7A7A7"/>
      </a:dk2>
      <a:lt2>
        <a:srgbClr val="535353"/>
      </a:lt2>
      <a:accent1>
        <a:srgbClr val="A1D68B"/>
      </a:accent1>
      <a:accent2>
        <a:srgbClr val="5EC795"/>
      </a:accent2>
      <a:accent3>
        <a:srgbClr val="4DADCF"/>
      </a:accent3>
      <a:accent4>
        <a:srgbClr val="CDB756"/>
      </a:accent4>
      <a:accent5>
        <a:srgbClr val="E29C36"/>
      </a:accent5>
      <a:accent6>
        <a:srgbClr val="8EC0C1"/>
      </a:accent6>
      <a:hlink>
        <a:srgbClr val="0000FF"/>
      </a:hlink>
      <a:folHlink>
        <a:srgbClr val="FF00FF"/>
      </a:folHlink>
    </a:clrScheme>
    <a:fontScheme name="Madison">
      <a:majorFont>
        <a:latin typeface="Arial"/>
        <a:ea typeface="Arial"/>
        <a:cs typeface="Arial"/>
      </a:majorFont>
      <a:minorFont>
        <a:latin typeface="Helvetica"/>
        <a:ea typeface="Helvetica"/>
        <a:cs typeface="Helvetica"/>
      </a:minorFont>
    </a:fontScheme>
    <a:fmtScheme name="Madis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adison">
  <a:themeElements>
    <a:clrScheme name="Madison">
      <a:dk1>
        <a:srgbClr val="000000"/>
      </a:dk1>
      <a:lt1>
        <a:srgbClr val="FFFFFF"/>
      </a:lt1>
      <a:dk2>
        <a:srgbClr val="A7A7A7"/>
      </a:dk2>
      <a:lt2>
        <a:srgbClr val="535353"/>
      </a:lt2>
      <a:accent1>
        <a:srgbClr val="A1D68B"/>
      </a:accent1>
      <a:accent2>
        <a:srgbClr val="5EC795"/>
      </a:accent2>
      <a:accent3>
        <a:srgbClr val="4DADCF"/>
      </a:accent3>
      <a:accent4>
        <a:srgbClr val="CDB756"/>
      </a:accent4>
      <a:accent5>
        <a:srgbClr val="E29C36"/>
      </a:accent5>
      <a:accent6>
        <a:srgbClr val="8EC0C1"/>
      </a:accent6>
      <a:hlink>
        <a:srgbClr val="0000FF"/>
      </a:hlink>
      <a:folHlink>
        <a:srgbClr val="FF00FF"/>
      </a:folHlink>
    </a:clrScheme>
    <a:fontScheme name="Madison">
      <a:majorFont>
        <a:latin typeface="Arial"/>
        <a:ea typeface="Arial"/>
        <a:cs typeface="Arial"/>
      </a:majorFont>
      <a:minorFont>
        <a:latin typeface="Helvetica"/>
        <a:ea typeface="Helvetica"/>
        <a:cs typeface="Helvetica"/>
      </a:minorFont>
    </a:fontScheme>
    <a:fmtScheme name="Madis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