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6"/>
  </p:notesMasterIdLst>
  <p:handoutMasterIdLst>
    <p:handoutMasterId r:id="rId27"/>
  </p:handoutMasterIdLst>
  <p:sldIdLst>
    <p:sldId id="256" r:id="rId2"/>
    <p:sldId id="307" r:id="rId3"/>
    <p:sldId id="259" r:id="rId4"/>
    <p:sldId id="262" r:id="rId5"/>
    <p:sldId id="311" r:id="rId6"/>
    <p:sldId id="299" r:id="rId7"/>
    <p:sldId id="317" r:id="rId8"/>
    <p:sldId id="272" r:id="rId9"/>
    <p:sldId id="302" r:id="rId10"/>
    <p:sldId id="297" r:id="rId11"/>
    <p:sldId id="300" r:id="rId12"/>
    <p:sldId id="303" r:id="rId13"/>
    <p:sldId id="304" r:id="rId14"/>
    <p:sldId id="268" r:id="rId15"/>
    <p:sldId id="319" r:id="rId16"/>
    <p:sldId id="305" r:id="rId17"/>
    <p:sldId id="269" r:id="rId18"/>
    <p:sldId id="270" r:id="rId19"/>
    <p:sldId id="322" r:id="rId20"/>
    <p:sldId id="264" r:id="rId21"/>
    <p:sldId id="265" r:id="rId22"/>
    <p:sldId id="266" r:id="rId23"/>
    <p:sldId id="308" r:id="rId24"/>
    <p:sldId id="287" r:id="rId25"/>
  </p:sldIdLst>
  <p:sldSz cx="12192000" cy="6858000"/>
  <p:notesSz cx="6858000" cy="9296400"/>
  <p:defaultTextStyle>
    <a:defPPr>
      <a:defRPr lang="en-US"/>
    </a:defPPr>
    <a:lvl1pPr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1pPr>
    <a:lvl2pPr marL="4572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2pPr>
    <a:lvl3pPr marL="9144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3pPr>
    <a:lvl4pPr marL="13716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4pPr>
    <a:lvl5pPr marL="1828800" algn="l" rtl="0" eaLnBrk="0" fontAlgn="base" hangingPunct="0">
      <a:spcBef>
        <a:spcPct val="0"/>
      </a:spcBef>
      <a:spcAft>
        <a:spcPct val="0"/>
      </a:spcAft>
      <a:defRPr kern="1200">
        <a:solidFill>
          <a:schemeClr val="tx1"/>
        </a:solidFill>
        <a:latin typeface="Garamond" panose="02020404030301010803" pitchFamily="18" charset="0"/>
        <a:ea typeface="+mn-ea"/>
        <a:cs typeface="+mn-cs"/>
      </a:defRPr>
    </a:lvl5pPr>
    <a:lvl6pPr marL="2286000" algn="l" defTabSz="914400" rtl="0" eaLnBrk="1" latinLnBrk="0" hangingPunct="1">
      <a:defRPr kern="1200">
        <a:solidFill>
          <a:schemeClr val="tx1"/>
        </a:solidFill>
        <a:latin typeface="Garamond" panose="02020404030301010803" pitchFamily="18" charset="0"/>
        <a:ea typeface="+mn-ea"/>
        <a:cs typeface="+mn-cs"/>
      </a:defRPr>
    </a:lvl6pPr>
    <a:lvl7pPr marL="2743200" algn="l" defTabSz="914400" rtl="0" eaLnBrk="1" latinLnBrk="0" hangingPunct="1">
      <a:defRPr kern="1200">
        <a:solidFill>
          <a:schemeClr val="tx1"/>
        </a:solidFill>
        <a:latin typeface="Garamond" panose="02020404030301010803" pitchFamily="18" charset="0"/>
        <a:ea typeface="+mn-ea"/>
        <a:cs typeface="+mn-cs"/>
      </a:defRPr>
    </a:lvl7pPr>
    <a:lvl8pPr marL="3200400" algn="l" defTabSz="914400" rtl="0" eaLnBrk="1" latinLnBrk="0" hangingPunct="1">
      <a:defRPr kern="1200">
        <a:solidFill>
          <a:schemeClr val="tx1"/>
        </a:solidFill>
        <a:latin typeface="Garamond" panose="02020404030301010803" pitchFamily="18" charset="0"/>
        <a:ea typeface="+mn-ea"/>
        <a:cs typeface="+mn-cs"/>
      </a:defRPr>
    </a:lvl8pPr>
    <a:lvl9pPr marL="3657600" algn="l" defTabSz="914400" rtl="0" eaLnBrk="1" latinLnBrk="0" hangingPunct="1">
      <a:defRPr kern="1200">
        <a:solidFill>
          <a:schemeClr val="tx1"/>
        </a:solidFill>
        <a:latin typeface="Garamond" panose="02020404030301010803"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3BF6FB"/>
    <a:srgbClr val="03FD1B"/>
    <a:srgbClr val="4CE2EE"/>
    <a:srgbClr val="EE7EE9"/>
    <a:srgbClr val="F82508"/>
    <a:srgbClr val="FD9727"/>
    <a:srgbClr val="FC5918"/>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0153" autoAdjust="0"/>
  </p:normalViewPr>
  <p:slideViewPr>
    <p:cSldViewPr>
      <p:cViewPr varScale="1">
        <p:scale>
          <a:sx n="47" d="100"/>
          <a:sy n="47" d="100"/>
        </p:scale>
        <p:origin x="1416" y="36"/>
      </p:cViewPr>
      <p:guideLst>
        <p:guide orient="horz" pos="2160"/>
        <p:guide pos="3840"/>
      </p:guideLst>
    </p:cSldViewPr>
  </p:slideViewPr>
  <p:notesTextViewPr>
    <p:cViewPr>
      <p:scale>
        <a:sx n="100" d="100"/>
        <a:sy n="100" d="100"/>
      </p:scale>
      <p:origin x="0" y="0"/>
    </p:cViewPr>
  </p:notesTextViewPr>
  <p:sorterViewPr>
    <p:cViewPr>
      <p:scale>
        <a:sx n="66" d="100"/>
        <a:sy n="66" d="100"/>
      </p:scale>
      <p:origin x="0" y="18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940" tIns="46470" rIns="92940" bIns="46470" numCol="1" anchor="t" anchorCtr="0" compatLnSpc="1">
            <a:prstTxWarp prst="textNoShape">
              <a:avLst/>
            </a:prstTxWarp>
          </a:bodyPr>
          <a:lstStyle>
            <a:lvl1pPr defTabSz="928688" eaLnBrk="1" hangingPunct="1">
              <a:defRPr sz="1200">
                <a:latin typeface="Arial" charset="0"/>
              </a:defRPr>
            </a:lvl1pPr>
          </a:lstStyle>
          <a:p>
            <a:pPr>
              <a:defRPr/>
            </a:pPr>
            <a:endParaRPr lang="en-US"/>
          </a:p>
        </p:txBody>
      </p:sp>
      <p:sp>
        <p:nvSpPr>
          <p:cNvPr id="9219"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940" tIns="46470" rIns="92940" bIns="46470" numCol="1" anchor="t" anchorCtr="0" compatLnSpc="1">
            <a:prstTxWarp prst="textNoShape">
              <a:avLst/>
            </a:prstTxWarp>
          </a:bodyPr>
          <a:lstStyle>
            <a:lvl1pPr algn="r" defTabSz="928688" eaLnBrk="1" hangingPunct="1">
              <a:defRPr sz="1200">
                <a:latin typeface="Arial" charset="0"/>
              </a:defRPr>
            </a:lvl1pPr>
          </a:lstStyle>
          <a:p>
            <a:pPr>
              <a:defRPr/>
            </a:pPr>
            <a:endParaRPr lang="en-US"/>
          </a:p>
        </p:txBody>
      </p:sp>
      <p:sp>
        <p:nvSpPr>
          <p:cNvPr id="9220" name="Rectangle 4"/>
          <p:cNvSpPr>
            <a:spLocks noGrp="1" noChangeArrowheads="1"/>
          </p:cNvSpPr>
          <p:nvPr>
            <p:ph type="ftr" sz="quarter" idx="2"/>
          </p:nvPr>
        </p:nvSpPr>
        <p:spPr bwMode="auto">
          <a:xfrm>
            <a:off x="0" y="8829675"/>
            <a:ext cx="2971800" cy="465138"/>
          </a:xfrm>
          <a:prstGeom prst="rect">
            <a:avLst/>
          </a:prstGeom>
          <a:noFill/>
          <a:ln w="9525">
            <a:noFill/>
            <a:miter lim="800000"/>
            <a:headEnd/>
            <a:tailEnd/>
          </a:ln>
          <a:effectLst/>
        </p:spPr>
        <p:txBody>
          <a:bodyPr vert="horz" wrap="square" lIns="92940" tIns="46470" rIns="92940" bIns="46470" numCol="1" anchor="b" anchorCtr="0" compatLnSpc="1">
            <a:prstTxWarp prst="textNoShape">
              <a:avLst/>
            </a:prstTxWarp>
          </a:bodyPr>
          <a:lstStyle>
            <a:lvl1pPr defTabSz="928688" eaLnBrk="1" hangingPunct="1">
              <a:defRPr sz="1200">
                <a:latin typeface="Arial" charset="0"/>
              </a:defRPr>
            </a:lvl1pPr>
          </a:lstStyle>
          <a:p>
            <a:pPr>
              <a:defRPr/>
            </a:pPr>
            <a:endParaRPr lang="en-US"/>
          </a:p>
        </p:txBody>
      </p:sp>
      <p:sp>
        <p:nvSpPr>
          <p:cNvPr id="9221" name="Rectangle 5"/>
          <p:cNvSpPr>
            <a:spLocks noGrp="1" noChangeArrowheads="1"/>
          </p:cNvSpPr>
          <p:nvPr>
            <p:ph type="sldNum" sz="quarter" idx="3"/>
          </p:nvPr>
        </p:nvSpPr>
        <p:spPr bwMode="auto">
          <a:xfrm>
            <a:off x="3884613" y="8829675"/>
            <a:ext cx="2971800" cy="465138"/>
          </a:xfrm>
          <a:prstGeom prst="rect">
            <a:avLst/>
          </a:prstGeom>
          <a:noFill/>
          <a:ln w="9525">
            <a:noFill/>
            <a:miter lim="800000"/>
            <a:headEnd/>
            <a:tailEnd/>
          </a:ln>
          <a:effectLst/>
        </p:spPr>
        <p:txBody>
          <a:bodyPr vert="horz" wrap="square" lIns="92940" tIns="46470" rIns="92940" bIns="46470" numCol="1" anchor="b" anchorCtr="0" compatLnSpc="1">
            <a:prstTxWarp prst="textNoShape">
              <a:avLst/>
            </a:prstTxWarp>
          </a:bodyPr>
          <a:lstStyle>
            <a:lvl1pPr algn="r" defTabSz="928688" eaLnBrk="1" hangingPunct="1">
              <a:defRPr sz="1200">
                <a:latin typeface="Arial" panose="020B0604020202020204" pitchFamily="34" charset="0"/>
              </a:defRPr>
            </a:lvl1pPr>
          </a:lstStyle>
          <a:p>
            <a:pPr>
              <a:defRPr/>
            </a:pPr>
            <a:fld id="{77836D71-DA8C-47F3-A310-841BF8C00F89}" type="slidenum">
              <a:rPr lang="en-US"/>
              <a:pPr>
                <a:defRPr/>
              </a:pPr>
              <a:t>‹#›</a:t>
            </a:fld>
            <a:endParaRPr lang="en-US"/>
          </a:p>
        </p:txBody>
      </p:sp>
    </p:spTree>
    <p:extLst>
      <p:ext uri="{BB962C8B-B14F-4D97-AF65-F5344CB8AC3E}">
        <p14:creationId xmlns:p14="http://schemas.microsoft.com/office/powerpoint/2010/main" val="18603015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940" tIns="46470" rIns="92940" bIns="46470" numCol="1" anchor="t" anchorCtr="0" compatLnSpc="1">
            <a:prstTxWarp prst="textNoShape">
              <a:avLst/>
            </a:prstTxWarp>
          </a:bodyPr>
          <a:lstStyle>
            <a:lvl1pPr defTabSz="928688" eaLnBrk="1" hangingPunct="1">
              <a:defRPr sz="1200">
                <a:latin typeface="Arial" charset="0"/>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940" tIns="46470" rIns="92940" bIns="46470" numCol="1" anchor="t" anchorCtr="0" compatLnSpc="1">
            <a:prstTxWarp prst="textNoShape">
              <a:avLst/>
            </a:prstTxWarp>
          </a:bodyPr>
          <a:lstStyle>
            <a:lvl1pPr algn="r" defTabSz="928688" eaLnBrk="1" hangingPunct="1">
              <a:defRPr sz="1200">
                <a:latin typeface="Arial" charset="0"/>
              </a:defRPr>
            </a:lvl1pPr>
          </a:lstStyle>
          <a:p>
            <a:pPr>
              <a:defRPr/>
            </a:pPr>
            <a:endParaRPr lang="en-US"/>
          </a:p>
        </p:txBody>
      </p:sp>
      <p:sp>
        <p:nvSpPr>
          <p:cNvPr id="2052" name="Rectangle 4"/>
          <p:cNvSpPr>
            <a:spLocks noGrp="1" noRot="1" noChangeAspect="1" noChangeArrowheads="1" noTextEdit="1"/>
          </p:cNvSpPr>
          <p:nvPr>
            <p:ph type="sldImg" idx="2"/>
          </p:nvPr>
        </p:nvSpPr>
        <p:spPr bwMode="auto">
          <a:xfrm>
            <a:off x="330200" y="696913"/>
            <a:ext cx="6199188" cy="3487737"/>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p:cNvSpPr>
            <a:spLocks noGrp="1" noChangeArrowheads="1"/>
          </p:cNvSpPr>
          <p:nvPr>
            <p:ph type="body" sz="quarter" idx="3"/>
          </p:nvPr>
        </p:nvSpPr>
        <p:spPr bwMode="auto">
          <a:xfrm>
            <a:off x="687388" y="4414838"/>
            <a:ext cx="5483225" cy="4184650"/>
          </a:xfrm>
          <a:prstGeom prst="rect">
            <a:avLst/>
          </a:prstGeom>
          <a:noFill/>
          <a:ln w="9525">
            <a:noFill/>
            <a:miter lim="800000"/>
            <a:headEnd/>
            <a:tailEnd/>
          </a:ln>
          <a:effectLst/>
        </p:spPr>
        <p:txBody>
          <a:bodyPr vert="horz" wrap="square" lIns="92940" tIns="46470" rIns="92940" bIns="4647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p:cNvSpPr>
            <a:spLocks noGrp="1" noChangeArrowheads="1"/>
          </p:cNvSpPr>
          <p:nvPr>
            <p:ph type="ftr" sz="quarter" idx="4"/>
          </p:nvPr>
        </p:nvSpPr>
        <p:spPr bwMode="auto">
          <a:xfrm>
            <a:off x="0" y="8829675"/>
            <a:ext cx="2971800" cy="465138"/>
          </a:xfrm>
          <a:prstGeom prst="rect">
            <a:avLst/>
          </a:prstGeom>
          <a:noFill/>
          <a:ln w="9525">
            <a:noFill/>
            <a:miter lim="800000"/>
            <a:headEnd/>
            <a:tailEnd/>
          </a:ln>
          <a:effectLst/>
        </p:spPr>
        <p:txBody>
          <a:bodyPr vert="horz" wrap="square" lIns="92940" tIns="46470" rIns="92940" bIns="46470" numCol="1" anchor="b" anchorCtr="0" compatLnSpc="1">
            <a:prstTxWarp prst="textNoShape">
              <a:avLst/>
            </a:prstTxWarp>
          </a:bodyPr>
          <a:lstStyle>
            <a:lvl1pPr defTabSz="928688" eaLnBrk="1" hangingPunct="1">
              <a:defRPr sz="1200">
                <a:latin typeface="Arial" charset="0"/>
              </a:defRPr>
            </a:lvl1pPr>
          </a:lstStyle>
          <a:p>
            <a:pPr>
              <a:defRPr/>
            </a:pPr>
            <a:endParaRPr lang="en-US"/>
          </a:p>
        </p:txBody>
      </p:sp>
      <p:sp>
        <p:nvSpPr>
          <p:cNvPr id="7175" name="Rectangle 7"/>
          <p:cNvSpPr>
            <a:spLocks noGrp="1" noChangeArrowheads="1"/>
          </p:cNvSpPr>
          <p:nvPr>
            <p:ph type="sldNum" sz="quarter" idx="5"/>
          </p:nvPr>
        </p:nvSpPr>
        <p:spPr bwMode="auto">
          <a:xfrm>
            <a:off x="3884613" y="8829675"/>
            <a:ext cx="2971800" cy="465138"/>
          </a:xfrm>
          <a:prstGeom prst="rect">
            <a:avLst/>
          </a:prstGeom>
          <a:noFill/>
          <a:ln w="9525">
            <a:noFill/>
            <a:miter lim="800000"/>
            <a:headEnd/>
            <a:tailEnd/>
          </a:ln>
          <a:effectLst/>
        </p:spPr>
        <p:txBody>
          <a:bodyPr vert="horz" wrap="square" lIns="92940" tIns="46470" rIns="92940" bIns="46470" numCol="1" anchor="b" anchorCtr="0" compatLnSpc="1">
            <a:prstTxWarp prst="textNoShape">
              <a:avLst/>
            </a:prstTxWarp>
          </a:bodyPr>
          <a:lstStyle>
            <a:lvl1pPr algn="r" defTabSz="928688" eaLnBrk="1" hangingPunct="1">
              <a:defRPr sz="1200">
                <a:latin typeface="Arial" panose="020B0604020202020204" pitchFamily="34" charset="0"/>
              </a:defRPr>
            </a:lvl1pPr>
          </a:lstStyle>
          <a:p>
            <a:pPr>
              <a:defRPr/>
            </a:pPr>
            <a:fld id="{4826F77F-EC1E-4F0C-AAB4-C0D0999C0704}" type="slidenum">
              <a:rPr lang="en-US"/>
              <a:pPr>
                <a:defRPr/>
              </a:pPr>
              <a:t>‹#›</a:t>
            </a:fld>
            <a:endParaRPr lang="en-US"/>
          </a:p>
        </p:txBody>
      </p:sp>
    </p:spTree>
    <p:extLst>
      <p:ext uri="{BB962C8B-B14F-4D97-AF65-F5344CB8AC3E}">
        <p14:creationId xmlns:p14="http://schemas.microsoft.com/office/powerpoint/2010/main" val="413430684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Rot="1" noChangeAspect="1" noChangeArrowheads="1" noTextEdit="1"/>
          </p:cNvSpPr>
          <p:nvPr>
            <p:ph type="sldImg"/>
          </p:nvPr>
        </p:nvSpPr>
        <p:spPr>
          <a:xfrm>
            <a:off x="330200" y="696913"/>
            <a:ext cx="6199188" cy="3487737"/>
          </a:xfrm>
          <a:ln/>
        </p:spPr>
      </p:sp>
      <p:sp>
        <p:nvSpPr>
          <p:cNvPr id="5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6030853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xfrm>
            <a:off x="330200" y="696913"/>
            <a:ext cx="6199188" cy="3487737"/>
          </a:xfrm>
          <a:ln/>
        </p:spPr>
      </p:sp>
      <p:sp>
        <p:nvSpPr>
          <p:cNvPr id="256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9241616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Rot="1" noChangeAspect="1" noChangeArrowheads="1" noTextEdit="1"/>
          </p:cNvSpPr>
          <p:nvPr>
            <p:ph type="sldImg"/>
          </p:nvPr>
        </p:nvSpPr>
        <p:spPr>
          <a:xfrm>
            <a:off x="330200" y="696913"/>
            <a:ext cx="6199188" cy="3487737"/>
          </a:xfrm>
          <a:ln/>
        </p:spPr>
      </p:sp>
      <p:sp>
        <p:nvSpPr>
          <p:cNvPr id="276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7939480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Rot="1" noChangeAspect="1" noChangeArrowheads="1" noTextEdit="1"/>
          </p:cNvSpPr>
          <p:nvPr>
            <p:ph type="sldImg"/>
          </p:nvPr>
        </p:nvSpPr>
        <p:spPr>
          <a:xfrm>
            <a:off x="330200" y="696913"/>
            <a:ext cx="6199188" cy="3487737"/>
          </a:xfrm>
          <a:ln/>
        </p:spPr>
      </p:sp>
      <p:sp>
        <p:nvSpPr>
          <p:cNvPr id="296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75498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Rot="1" noChangeAspect="1" noChangeArrowheads="1" noTextEdit="1"/>
          </p:cNvSpPr>
          <p:nvPr>
            <p:ph type="sldImg"/>
          </p:nvPr>
        </p:nvSpPr>
        <p:spPr>
          <a:xfrm>
            <a:off x="330200" y="696913"/>
            <a:ext cx="6199188" cy="3487737"/>
          </a:xfrm>
          <a:ln/>
        </p:spPr>
      </p:sp>
      <p:sp>
        <p:nvSpPr>
          <p:cNvPr id="3174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96523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330200" y="696913"/>
            <a:ext cx="6199188" cy="3487737"/>
          </a:xfrm>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en-US" altLang="en-US" dirty="0">
                <a:latin typeface="Arial" panose="020B0604020202020204" pitchFamily="34" charset="0"/>
              </a:rPr>
              <a:t>Charcoal is </a:t>
            </a:r>
            <a:r>
              <a:rPr lang="en-US" altLang="en-US" b="1" dirty="0">
                <a:latin typeface="Arial" panose="020B0604020202020204" pitchFamily="34" charset="0"/>
              </a:rPr>
              <a:t>carbon</a:t>
            </a:r>
            <a:r>
              <a:rPr lang="en-US" altLang="en-US" dirty="0">
                <a:latin typeface="Arial" panose="020B0604020202020204" pitchFamily="34" charset="0"/>
              </a:rPr>
              <a:t>. </a:t>
            </a:r>
          </a:p>
          <a:p>
            <a:pPr marL="171450" indent="-171450">
              <a:spcBef>
                <a:spcPts val="0"/>
              </a:spcBef>
              <a:buFont typeface="Arial" panose="020B0604020202020204" pitchFamily="34" charset="0"/>
              <a:buChar char="•"/>
            </a:pPr>
            <a:r>
              <a:rPr lang="en-US" sz="1200" b="0" i="0" kern="1200" dirty="0">
                <a:solidFill>
                  <a:schemeClr val="tx1"/>
                </a:solidFill>
                <a:effectLst/>
                <a:latin typeface="Arial" charset="0"/>
                <a:ea typeface="+mn-ea"/>
                <a:cs typeface="+mn-cs"/>
              </a:rPr>
              <a:t>Charcoal is made by heating wood to around a 1000 degrees in a sealed container.  </a:t>
            </a:r>
          </a:p>
          <a:p>
            <a:pPr marL="171450" indent="-171450">
              <a:spcBef>
                <a:spcPts val="0"/>
              </a:spcBef>
              <a:buFont typeface="Arial" panose="020B0604020202020204" pitchFamily="34" charset="0"/>
              <a:buChar char="•"/>
            </a:pPr>
            <a:r>
              <a:rPr lang="en-US" sz="1200" b="0" i="0" kern="1200" dirty="0">
                <a:solidFill>
                  <a:schemeClr val="tx1"/>
                </a:solidFill>
                <a:effectLst/>
                <a:latin typeface="Arial" charset="0"/>
                <a:ea typeface="+mn-ea"/>
                <a:cs typeface="+mn-cs"/>
              </a:rPr>
              <a:t>With no oxygen present during the</a:t>
            </a:r>
            <a:r>
              <a:rPr lang="en-US" sz="1200" b="0" i="0" kern="1200" baseline="0" dirty="0">
                <a:solidFill>
                  <a:schemeClr val="tx1"/>
                </a:solidFill>
                <a:effectLst/>
                <a:latin typeface="Arial" charset="0"/>
                <a:ea typeface="+mn-ea"/>
                <a:cs typeface="+mn-cs"/>
              </a:rPr>
              <a:t> </a:t>
            </a:r>
            <a:r>
              <a:rPr lang="en-US" sz="1200" b="0" i="0" kern="1200" dirty="0">
                <a:solidFill>
                  <a:schemeClr val="tx1"/>
                </a:solidFill>
                <a:effectLst/>
                <a:latin typeface="Arial" charset="0"/>
                <a:ea typeface="+mn-ea"/>
                <a:cs typeface="+mn-cs"/>
              </a:rPr>
              <a:t>burning of the wood, it really doesn't burn but all the organic compounds are driven off leaving nothing but the carbon itself.  </a:t>
            </a:r>
          </a:p>
          <a:p>
            <a:pPr marL="171450" indent="-171450">
              <a:spcBef>
                <a:spcPts val="0"/>
              </a:spcBef>
              <a:buFont typeface="Arial" panose="020B0604020202020204" pitchFamily="34" charset="0"/>
              <a:buChar char="•"/>
            </a:pPr>
            <a:r>
              <a:rPr lang="en-US" sz="1200" b="0" i="0" kern="1200" dirty="0">
                <a:solidFill>
                  <a:schemeClr val="tx1"/>
                </a:solidFill>
                <a:effectLst/>
                <a:latin typeface="Arial" charset="0"/>
                <a:ea typeface="+mn-ea"/>
                <a:cs typeface="+mn-cs"/>
              </a:rPr>
              <a:t>To make it into “activated charcoal“ carbon” is put under pressure with oxygen present.  </a:t>
            </a:r>
          </a:p>
          <a:p>
            <a:pPr marL="171450" indent="-171450">
              <a:spcBef>
                <a:spcPts val="0"/>
              </a:spcBef>
              <a:buFont typeface="Arial" panose="020B0604020202020204" pitchFamily="34" charset="0"/>
              <a:buChar char="•"/>
            </a:pPr>
            <a:r>
              <a:rPr lang="en-US" sz="1200" b="0" i="0" kern="1200" dirty="0">
                <a:solidFill>
                  <a:schemeClr val="tx1"/>
                </a:solidFill>
                <a:effectLst/>
                <a:latin typeface="Arial" charset="0"/>
                <a:ea typeface="+mn-ea"/>
                <a:cs typeface="+mn-cs"/>
              </a:rPr>
              <a:t>This expands the</a:t>
            </a:r>
            <a:r>
              <a:rPr lang="en-US" sz="1200" b="0" i="0" kern="1200" baseline="0" dirty="0">
                <a:solidFill>
                  <a:schemeClr val="tx1"/>
                </a:solidFill>
                <a:effectLst/>
                <a:latin typeface="Arial" charset="0"/>
                <a:ea typeface="+mn-ea"/>
                <a:cs typeface="+mn-cs"/>
              </a:rPr>
              <a:t> </a:t>
            </a:r>
            <a:r>
              <a:rPr lang="en-US" sz="1200" b="0" i="0" kern="1200" dirty="0">
                <a:solidFill>
                  <a:schemeClr val="tx1"/>
                </a:solidFill>
                <a:effectLst/>
                <a:latin typeface="Arial" charset="0"/>
                <a:ea typeface="+mn-ea"/>
                <a:cs typeface="+mn-cs"/>
              </a:rPr>
              <a:t>pores of the carbon molecules creating “activated charcoal”.  </a:t>
            </a:r>
          </a:p>
          <a:p>
            <a:pPr marL="171450" indent="-171450">
              <a:spcBef>
                <a:spcPts val="0"/>
              </a:spcBef>
              <a:buFont typeface="Arial" panose="020B0604020202020204" pitchFamily="34" charset="0"/>
              <a:buChar char="•"/>
            </a:pPr>
            <a:r>
              <a:rPr lang="en-US" sz="1200" b="0" i="0" kern="1200" dirty="0">
                <a:solidFill>
                  <a:schemeClr val="tx1"/>
                </a:solidFill>
                <a:effectLst/>
                <a:latin typeface="Arial" charset="0"/>
                <a:ea typeface="+mn-ea"/>
                <a:cs typeface="+mn-cs"/>
              </a:rPr>
              <a:t>Gasoline vapors adhere to the charcoal granules like static electricity clings to a balloon.  </a:t>
            </a:r>
          </a:p>
          <a:p>
            <a:pPr marL="171450" indent="-171450">
              <a:spcBef>
                <a:spcPts val="0"/>
              </a:spcBef>
              <a:buFont typeface="Arial" panose="020B0604020202020204" pitchFamily="34" charset="0"/>
              <a:buChar char="•"/>
            </a:pPr>
            <a:r>
              <a:rPr lang="en-US" sz="1200" b="0" i="0" kern="1200" dirty="0">
                <a:solidFill>
                  <a:schemeClr val="tx1"/>
                </a:solidFill>
                <a:effectLst/>
                <a:latin typeface="Arial" charset="0"/>
                <a:ea typeface="+mn-ea"/>
                <a:cs typeface="+mn-cs"/>
              </a:rPr>
              <a:t>A light breeze across the charcoal</a:t>
            </a:r>
            <a:r>
              <a:rPr lang="en-US" sz="1200" b="0" i="0" kern="1200" baseline="0" dirty="0">
                <a:solidFill>
                  <a:schemeClr val="tx1"/>
                </a:solidFill>
                <a:effectLst/>
                <a:latin typeface="Arial" charset="0"/>
                <a:ea typeface="+mn-ea"/>
                <a:cs typeface="+mn-cs"/>
              </a:rPr>
              <a:t> </a:t>
            </a:r>
            <a:r>
              <a:rPr lang="en-US" sz="1200" b="0" i="0" kern="1200" dirty="0">
                <a:solidFill>
                  <a:schemeClr val="tx1"/>
                </a:solidFill>
                <a:effectLst/>
                <a:latin typeface="Arial" charset="0"/>
                <a:ea typeface="+mn-ea"/>
                <a:cs typeface="+mn-cs"/>
              </a:rPr>
              <a:t>pulls the fuel vapors (hydrocarbons) off and cleans the activated charcoal for the next volume of fuel vapors. </a:t>
            </a:r>
          </a:p>
          <a:p>
            <a:pPr marL="171450" indent="-171450" eaLnBrk="1" hangingPunct="1">
              <a:buFontTx/>
              <a:buChar char="•"/>
            </a:pPr>
            <a:endParaRPr lang="en-US" altLang="en-US" b="1" dirty="0">
              <a:latin typeface="Arial" panose="020B0604020202020204" pitchFamily="34" charset="0"/>
            </a:endParaRPr>
          </a:p>
          <a:p>
            <a:pPr marL="171450" indent="-171450" eaLnBrk="1" hangingPunct="1">
              <a:buFontTx/>
              <a:buChar char="•"/>
            </a:pPr>
            <a:r>
              <a:rPr lang="en-US" altLang="en-US" dirty="0">
                <a:latin typeface="Arial" panose="020B0604020202020204" pitchFamily="34" charset="0"/>
              </a:rPr>
              <a:t>Each gram of activated charcoal has a surface area of 1,100 square </a:t>
            </a:r>
            <a:r>
              <a:rPr lang="en-US" altLang="en-US" dirty="0" err="1">
                <a:latin typeface="Arial" panose="020B0604020202020204" pitchFamily="34" charset="0"/>
              </a:rPr>
              <a:t>metres</a:t>
            </a:r>
            <a:endParaRPr lang="en-US" altLang="en-US" dirty="0">
              <a:latin typeface="Arial" panose="020B0604020202020204" pitchFamily="34" charset="0"/>
            </a:endParaRPr>
          </a:p>
          <a:p>
            <a:pPr marL="171450" indent="-171450" eaLnBrk="1" hangingPunct="1">
              <a:buFontTx/>
              <a:buChar char="•"/>
            </a:pPr>
            <a:r>
              <a:rPr lang="en-US" altLang="en-US" dirty="0">
                <a:latin typeface="Arial" panose="020B0604020202020204" pitchFamily="34" charset="0"/>
              </a:rPr>
              <a:t>a typical charcoal canister has 300 or 625 grams of charcoal</a:t>
            </a:r>
          </a:p>
          <a:p>
            <a:pPr marL="171450" indent="-171450" eaLnBrk="1" hangingPunct="1">
              <a:buFontTx/>
              <a:buChar char="•"/>
            </a:pPr>
            <a:r>
              <a:rPr lang="en-US" altLang="en-US" dirty="0">
                <a:latin typeface="Arial" panose="020B0604020202020204" pitchFamily="34" charset="0"/>
              </a:rPr>
              <a:t>the surface area in a canister equates to 80 or 165 football fields!</a:t>
            </a:r>
          </a:p>
        </p:txBody>
      </p:sp>
    </p:spTree>
    <p:extLst>
      <p:ext uri="{BB962C8B-B14F-4D97-AF65-F5344CB8AC3E}">
        <p14:creationId xmlns:p14="http://schemas.microsoft.com/office/powerpoint/2010/main" val="39318942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Rot="1" noChangeAspect="1" noChangeArrowheads="1" noTextEdit="1"/>
          </p:cNvSpPr>
          <p:nvPr>
            <p:ph type="sldImg"/>
          </p:nvPr>
        </p:nvSpPr>
        <p:spPr>
          <a:xfrm>
            <a:off x="330200" y="696913"/>
            <a:ext cx="6199188" cy="3487737"/>
          </a:xfrm>
          <a:ln/>
        </p:spPr>
      </p:sp>
      <p:sp>
        <p:nvSpPr>
          <p:cNvPr id="337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endParaRPr lang="en-US" altLang="en-US" dirty="0">
              <a:latin typeface="Arial" panose="020B0604020202020204" pitchFamily="34" charset="0"/>
            </a:endParaRPr>
          </a:p>
        </p:txBody>
      </p:sp>
    </p:spTree>
    <p:extLst>
      <p:ext uri="{BB962C8B-B14F-4D97-AF65-F5344CB8AC3E}">
        <p14:creationId xmlns:p14="http://schemas.microsoft.com/office/powerpoint/2010/main" val="9110663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Rot="1" noChangeAspect="1" noChangeArrowheads="1" noTextEdit="1"/>
          </p:cNvSpPr>
          <p:nvPr>
            <p:ph type="sldImg"/>
          </p:nvPr>
        </p:nvSpPr>
        <p:spPr>
          <a:xfrm>
            <a:off x="330200" y="696913"/>
            <a:ext cx="6199188" cy="3487737"/>
          </a:xfrm>
          <a:ln/>
        </p:spPr>
      </p:sp>
      <p:sp>
        <p:nvSpPr>
          <p:cNvPr id="358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dirty="0">
                <a:latin typeface="Arial" panose="020B0604020202020204" pitchFamily="34" charset="0"/>
              </a:rPr>
              <a:t> holes in the connecting lines as small as 0.020” (0.5mm) can be detected on vehicles built since 2000</a:t>
            </a:r>
          </a:p>
        </p:txBody>
      </p:sp>
    </p:spTree>
    <p:extLst>
      <p:ext uri="{BB962C8B-B14F-4D97-AF65-F5344CB8AC3E}">
        <p14:creationId xmlns:p14="http://schemas.microsoft.com/office/powerpoint/2010/main" val="338978218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Rot="1" noChangeAspect="1" noChangeArrowheads="1" noTextEdit="1"/>
          </p:cNvSpPr>
          <p:nvPr>
            <p:ph type="sldImg"/>
          </p:nvPr>
        </p:nvSpPr>
        <p:spPr>
          <a:xfrm>
            <a:off x="330200" y="696913"/>
            <a:ext cx="6199188" cy="3487737"/>
          </a:xfrm>
          <a:ln/>
        </p:spPr>
      </p:sp>
      <p:sp>
        <p:nvSpPr>
          <p:cNvPr id="378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eaLnBrk="1" hangingPunct="1">
              <a:buFontTx/>
              <a:buChar char="•"/>
            </a:pPr>
            <a:r>
              <a:rPr lang="en-US" altLang="en-US">
                <a:solidFill>
                  <a:schemeClr val="bg2"/>
                </a:solidFill>
                <a:latin typeface="Arial" panose="020B0604020202020204" pitchFamily="34" charset="0"/>
              </a:rPr>
              <a:t>The substrate (backbone) of catalytic converters are commonly made from ceramics containing a large proportion of synthetic cordierite. </a:t>
            </a:r>
          </a:p>
          <a:p>
            <a:pPr marL="171450" indent="-171450" eaLnBrk="1" hangingPunct="1">
              <a:buFontTx/>
              <a:buChar char="•"/>
            </a:pPr>
            <a:r>
              <a:rPr lang="en-US" altLang="en-US">
                <a:solidFill>
                  <a:schemeClr val="bg2"/>
                </a:solidFill>
                <a:latin typeface="Arial" panose="020B0604020202020204" pitchFamily="34" charset="0"/>
              </a:rPr>
              <a:t>The manufacturing process deliberately aligns the cordierite crystals to make use of the very low thermal expansion seen for one axis. </a:t>
            </a:r>
          </a:p>
          <a:p>
            <a:pPr marL="171450" indent="-171450" eaLnBrk="1" hangingPunct="1">
              <a:buFontTx/>
              <a:buChar char="•"/>
            </a:pPr>
            <a:r>
              <a:rPr lang="en-US" altLang="en-US">
                <a:solidFill>
                  <a:schemeClr val="bg2"/>
                </a:solidFill>
                <a:latin typeface="Arial" panose="020B0604020202020204" pitchFamily="34" charset="0"/>
              </a:rPr>
              <a:t>This prevents thermal shock cracking from taking place when the catalytic converter is used. </a:t>
            </a:r>
            <a:endParaRPr lang="en-US" altLang="en-US">
              <a:latin typeface="Arial" panose="020B0604020202020204" pitchFamily="34" charset="0"/>
            </a:endParaRPr>
          </a:p>
        </p:txBody>
      </p:sp>
    </p:spTree>
    <p:extLst>
      <p:ext uri="{BB962C8B-B14F-4D97-AF65-F5344CB8AC3E}">
        <p14:creationId xmlns:p14="http://schemas.microsoft.com/office/powerpoint/2010/main" val="13468625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xfrm>
            <a:off x="330200" y="696913"/>
            <a:ext cx="6199188" cy="3487737"/>
          </a:xfrm>
          <a:ln/>
        </p:spPr>
      </p:sp>
      <p:sp>
        <p:nvSpPr>
          <p:cNvPr id="399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71450" indent="-171450">
              <a:buFont typeface="Arial" panose="020B0604020202020204" pitchFamily="34" charset="0"/>
              <a:buChar char="•"/>
            </a:pPr>
            <a:r>
              <a:rPr lang="en-US" sz="1200" b="0" i="0" kern="1200" dirty="0">
                <a:solidFill>
                  <a:schemeClr val="tx1"/>
                </a:solidFill>
                <a:effectLst/>
                <a:latin typeface="Arial" charset="0"/>
                <a:ea typeface="+mn-ea"/>
                <a:cs typeface="+mn-cs"/>
              </a:rPr>
              <a:t>two different catalysts in a catalytic converter:</a:t>
            </a:r>
          </a:p>
          <a:p>
            <a:pPr marL="171450" indent="-171450">
              <a:buFont typeface="Arial" panose="020B0604020202020204" pitchFamily="34" charset="0"/>
              <a:buChar char="•"/>
            </a:pPr>
            <a:r>
              <a:rPr lang="en-US" sz="1200" b="0" i="0" kern="1200" dirty="0">
                <a:solidFill>
                  <a:schemeClr val="tx1"/>
                </a:solidFill>
                <a:effectLst/>
                <a:latin typeface="Arial" charset="0"/>
                <a:ea typeface="+mn-ea"/>
                <a:cs typeface="+mn-cs"/>
              </a:rPr>
              <a:t>One of them tackles nitrogen oxide pollution using a chemical reaction called </a:t>
            </a:r>
            <a:r>
              <a:rPr lang="en-US" sz="1200" b="1" i="0" kern="1200" dirty="0">
                <a:solidFill>
                  <a:schemeClr val="tx1"/>
                </a:solidFill>
                <a:effectLst/>
                <a:latin typeface="Arial" charset="0"/>
                <a:ea typeface="+mn-ea"/>
                <a:cs typeface="+mn-cs"/>
              </a:rPr>
              <a:t>reduction</a:t>
            </a:r>
            <a:r>
              <a:rPr lang="en-US" sz="1200" b="0" i="0" kern="1200" dirty="0">
                <a:solidFill>
                  <a:schemeClr val="tx1"/>
                </a:solidFill>
                <a:effectLst/>
                <a:latin typeface="Arial" charset="0"/>
                <a:ea typeface="+mn-ea"/>
                <a:cs typeface="+mn-cs"/>
              </a:rPr>
              <a:t> (removing oxygen). This breaks up nitrogen oxides into nitrogen and oxygen gases (which are harmless, because they already exist in the air around </a:t>
            </a:r>
            <a:r>
              <a:rPr lang="en-US" sz="1200" b="0" i="0" kern="1200">
                <a:solidFill>
                  <a:schemeClr val="tx1"/>
                </a:solidFill>
                <a:effectLst/>
                <a:latin typeface="Arial" charset="0"/>
                <a:ea typeface="+mn-ea"/>
                <a:cs typeface="+mn-cs"/>
              </a:rPr>
              <a:t>us).</a:t>
            </a:r>
          </a:p>
          <a:p>
            <a:pPr marL="171450" indent="-171450">
              <a:buFont typeface="Arial" panose="020B0604020202020204" pitchFamily="34" charset="0"/>
              <a:buChar char="•"/>
            </a:pPr>
            <a:r>
              <a:rPr lang="en-US" sz="1200" b="0" i="0" kern="1200">
                <a:solidFill>
                  <a:schemeClr val="tx1"/>
                </a:solidFill>
                <a:effectLst/>
                <a:latin typeface="Arial" charset="0"/>
                <a:ea typeface="+mn-ea"/>
                <a:cs typeface="+mn-cs"/>
              </a:rPr>
              <a:t>The </a:t>
            </a:r>
            <a:r>
              <a:rPr lang="en-US" sz="1200" b="0" i="0" kern="1200" dirty="0">
                <a:solidFill>
                  <a:schemeClr val="tx1"/>
                </a:solidFill>
                <a:effectLst/>
                <a:latin typeface="Arial" charset="0"/>
                <a:ea typeface="+mn-ea"/>
                <a:cs typeface="+mn-cs"/>
              </a:rPr>
              <a:t>other catalyst works by an opposite chemical process called </a:t>
            </a:r>
            <a:r>
              <a:rPr lang="en-US" sz="1200" b="1" i="0" kern="1200" dirty="0">
                <a:solidFill>
                  <a:schemeClr val="tx1"/>
                </a:solidFill>
                <a:effectLst/>
                <a:latin typeface="Arial" charset="0"/>
                <a:ea typeface="+mn-ea"/>
                <a:cs typeface="+mn-cs"/>
              </a:rPr>
              <a:t>oxidation</a:t>
            </a:r>
            <a:r>
              <a:rPr lang="en-US" sz="1200" b="0" i="0" kern="1200" dirty="0">
                <a:solidFill>
                  <a:schemeClr val="tx1"/>
                </a:solidFill>
                <a:effectLst/>
                <a:latin typeface="Arial" charset="0"/>
                <a:ea typeface="+mn-ea"/>
                <a:cs typeface="+mn-cs"/>
              </a:rPr>
              <a:t> (adding oxygen) and turns carbon monoxide into carbon dioxide. Another oxidation reaction turns unburned hydrocarbons in the exhaust into carbon dioxide and water.</a:t>
            </a:r>
          </a:p>
          <a:p>
            <a:pPr marL="171450" indent="-171450" eaLnBrk="1" hangingPunct="1">
              <a:buFont typeface="Arial" panose="020B0604020202020204" pitchFamily="34" charset="0"/>
              <a:buChar char="•"/>
            </a:pPr>
            <a:endParaRPr lang="en-US" altLang="en-US" dirty="0">
              <a:latin typeface="Arial" panose="020B0604020202020204" pitchFamily="34" charset="0"/>
            </a:endParaRPr>
          </a:p>
        </p:txBody>
      </p:sp>
    </p:spTree>
    <p:extLst>
      <p:ext uri="{BB962C8B-B14F-4D97-AF65-F5344CB8AC3E}">
        <p14:creationId xmlns:p14="http://schemas.microsoft.com/office/powerpoint/2010/main" val="3380716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Rot="1" noChangeAspect="1" noChangeArrowheads="1" noTextEdit="1"/>
          </p:cNvSpPr>
          <p:nvPr>
            <p:ph type="sldImg"/>
          </p:nvPr>
        </p:nvSpPr>
        <p:spPr>
          <a:xfrm>
            <a:off x="330200" y="696913"/>
            <a:ext cx="6199188" cy="3487737"/>
          </a:xfrm>
          <a:ln/>
        </p:spPr>
      </p:sp>
      <p:sp>
        <p:nvSpPr>
          <p:cNvPr id="522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2614847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Rot="1" noChangeAspect="1" noChangeArrowheads="1" noTextEdit="1"/>
          </p:cNvSpPr>
          <p:nvPr>
            <p:ph type="sldImg"/>
          </p:nvPr>
        </p:nvSpPr>
        <p:spPr>
          <a:xfrm>
            <a:off x="330200" y="696913"/>
            <a:ext cx="6199188" cy="3487737"/>
          </a:xfrm>
          <a:ln/>
        </p:spPr>
      </p:sp>
      <p:sp>
        <p:nvSpPr>
          <p:cNvPr id="71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CA" altLang="en-US">
                <a:latin typeface="Arial" panose="020B0604020202020204" pitchFamily="34" charset="0"/>
              </a:rPr>
              <a:t>A little history on vehicle emissions…</a:t>
            </a:r>
          </a:p>
          <a:p>
            <a:pPr eaLnBrk="1" hangingPunct="1"/>
            <a:endParaRPr lang="en-CA" altLang="en-US">
              <a:latin typeface="Arial" panose="020B0604020202020204" pitchFamily="34" charset="0"/>
            </a:endParaRPr>
          </a:p>
          <a:p>
            <a:pPr eaLnBrk="1" hangingPunct="1"/>
            <a:r>
              <a:rPr lang="en-CA" altLang="en-US">
                <a:latin typeface="Arial" panose="020B0604020202020204" pitchFamily="34" charset="0"/>
              </a:rPr>
              <a:t>By 1967 the State of California created the California Air Resources Board, and in 1970, the EPA was established. Both agencies, as well as other state agencies, now create and enforce emission regulations for automobiles in the United States. Similar agencies and regulations were contemporaneously developed and implemented in Western Europe, Australia, and Japan.</a:t>
            </a:r>
          </a:p>
          <a:p>
            <a:pPr eaLnBrk="1" hangingPunct="1"/>
            <a:endParaRPr lang="en-CA" altLang="en-US">
              <a:latin typeface="Arial" panose="020B0604020202020204" pitchFamily="34" charset="0"/>
            </a:endParaRPr>
          </a:p>
          <a:p>
            <a:pPr eaLnBrk="1" hangingPunct="1"/>
            <a:r>
              <a:rPr lang="en-CA" altLang="en-US">
                <a:latin typeface="Arial" panose="020B0604020202020204" pitchFamily="34" charset="0"/>
              </a:rPr>
              <a:t>The first legislated exhaust (tailpipe) emission standards were publicized by the State of California for 1966 model year for cars sold in that state, followed by the United States as a whole in model year 1968. The standards were progressively tightened year by year, as mandated by the EPA.</a:t>
            </a:r>
          </a:p>
          <a:p>
            <a:pPr eaLnBrk="1" hangingPunct="1"/>
            <a:endParaRPr lang="en-CA" altLang="en-US">
              <a:latin typeface="Arial" panose="020B0604020202020204" pitchFamily="34" charset="0"/>
            </a:endParaRPr>
          </a:p>
          <a:p>
            <a:pPr eaLnBrk="1" hangingPunct="1"/>
            <a:r>
              <a:rPr lang="en-CA" altLang="en-US">
                <a:latin typeface="Arial" panose="020B0604020202020204" pitchFamily="34" charset="0"/>
              </a:rPr>
              <a:t>By the 1974 model year, the emission standards had tightened such that the de-tuning techniques used to meet them were seriously reducing engine efficiency and thus increasing fuel usage. The new emission standards for 1975 model year, as well as the increase in fuel usage, forced the invention of the catalytic converter for after-treatment of the exhaust gas. This was not possible with existing leaded gasoline, because the lead residue contaminated the platinum catalyst. In 1972, General Motors proposed to the American Petroleum Institute the elimination of leaded fuels for 1975 and later model year cars. </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3903849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Rot="1" noChangeAspect="1" noChangeArrowheads="1" noTextEdit="1"/>
          </p:cNvSpPr>
          <p:nvPr>
            <p:ph type="sldImg"/>
          </p:nvPr>
        </p:nvSpPr>
        <p:spPr>
          <a:xfrm>
            <a:off x="330200" y="696913"/>
            <a:ext cx="6199188" cy="3487737"/>
          </a:xfrm>
          <a:ln/>
        </p:spPr>
      </p:sp>
      <p:sp>
        <p:nvSpPr>
          <p:cNvPr id="542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674002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Rot="1" noChangeAspect="1" noChangeArrowheads="1" noTextEdit="1"/>
          </p:cNvSpPr>
          <p:nvPr>
            <p:ph type="sldImg"/>
          </p:nvPr>
        </p:nvSpPr>
        <p:spPr>
          <a:xfrm>
            <a:off x="330200" y="696913"/>
            <a:ext cx="6199188" cy="3487737"/>
          </a:xfrm>
          <a:ln/>
        </p:spPr>
      </p:sp>
      <p:sp>
        <p:nvSpPr>
          <p:cNvPr id="563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531755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Rot="1" noChangeAspect="1" noChangeArrowheads="1" noTextEdit="1"/>
          </p:cNvSpPr>
          <p:nvPr>
            <p:ph type="sldImg"/>
          </p:nvPr>
        </p:nvSpPr>
        <p:spPr>
          <a:xfrm>
            <a:off x="330200" y="696913"/>
            <a:ext cx="6199188" cy="3487737"/>
          </a:xfrm>
          <a:ln/>
        </p:spPr>
      </p:sp>
      <p:sp>
        <p:nvSpPr>
          <p:cNvPr id="583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054605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Rot="1" noChangeAspect="1" noChangeArrowheads="1" noTextEdit="1"/>
          </p:cNvSpPr>
          <p:nvPr>
            <p:ph type="sldImg"/>
          </p:nvPr>
        </p:nvSpPr>
        <p:spPr>
          <a:xfrm>
            <a:off x="330200" y="696913"/>
            <a:ext cx="6199188" cy="3487737"/>
          </a:xfrm>
          <a:ln/>
        </p:spPr>
      </p:sp>
      <p:sp>
        <p:nvSpPr>
          <p:cNvPr id="60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2466489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Rot="1" noChangeAspect="1" noChangeArrowheads="1" noTextEdit="1"/>
          </p:cNvSpPr>
          <p:nvPr>
            <p:ph type="sldImg"/>
          </p:nvPr>
        </p:nvSpPr>
        <p:spPr>
          <a:xfrm>
            <a:off x="330200" y="696913"/>
            <a:ext cx="6199188" cy="3487737"/>
          </a:xfrm>
          <a:ln/>
        </p:spPr>
      </p:sp>
      <p:sp>
        <p:nvSpPr>
          <p:cNvPr id="92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186288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Rot="1" noChangeAspect="1" noChangeArrowheads="1" noTextEdit="1"/>
          </p:cNvSpPr>
          <p:nvPr>
            <p:ph type="sldImg"/>
          </p:nvPr>
        </p:nvSpPr>
        <p:spPr>
          <a:xfrm>
            <a:off x="330200" y="696913"/>
            <a:ext cx="6199188" cy="3487737"/>
          </a:xfrm>
          <a:ln/>
        </p:spPr>
      </p:sp>
      <p:sp>
        <p:nvSpPr>
          <p:cNvPr id="112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extLst>
      <p:ext uri="{BB962C8B-B14F-4D97-AF65-F5344CB8AC3E}">
        <p14:creationId xmlns:p14="http://schemas.microsoft.com/office/powerpoint/2010/main" val="4638955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Rot="1" noChangeAspect="1" noChangeArrowheads="1" noTextEdit="1"/>
          </p:cNvSpPr>
          <p:nvPr>
            <p:ph type="sldImg"/>
          </p:nvPr>
        </p:nvSpPr>
        <p:spPr>
          <a:xfrm>
            <a:off x="330200" y="696913"/>
            <a:ext cx="6199188" cy="3487737"/>
          </a:xfrm>
          <a:ln/>
        </p:spPr>
      </p:sp>
      <p:sp>
        <p:nvSpPr>
          <p:cNvPr id="133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252578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330200" y="696913"/>
            <a:ext cx="6199188" cy="3487737"/>
          </a:xfrm>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19193924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Rot="1" noChangeAspect="1" noChangeArrowheads="1" noTextEdit="1"/>
          </p:cNvSpPr>
          <p:nvPr>
            <p:ph type="sldImg"/>
          </p:nvPr>
        </p:nvSpPr>
        <p:spPr>
          <a:xfrm>
            <a:off x="330200" y="696913"/>
            <a:ext cx="6199188" cy="3487737"/>
          </a:xfrm>
          <a:ln/>
        </p:spPr>
      </p:sp>
      <p:sp>
        <p:nvSpPr>
          <p:cNvPr id="153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27639723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xfrm>
            <a:off x="330200" y="696913"/>
            <a:ext cx="6199188" cy="3487737"/>
          </a:xfrm>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buFontTx/>
              <a:buChar char="•"/>
            </a:pPr>
            <a:r>
              <a:rPr lang="en-US" altLang="en-US">
                <a:latin typeface="Arial" panose="020B0604020202020204" pitchFamily="34" charset="0"/>
              </a:rPr>
              <a:t> AFM: air-fuel-mixture</a:t>
            </a:r>
          </a:p>
          <a:p>
            <a:pPr eaLnBrk="1" hangingPunct="1">
              <a:buFontTx/>
              <a:buChar char="•"/>
            </a:pPr>
            <a:r>
              <a:rPr lang="en-US" altLang="en-US">
                <a:latin typeface="Arial" panose="020B0604020202020204" pitchFamily="34" charset="0"/>
              </a:rPr>
              <a:t> the volume sent to the intake manifold via the EGR valve can be around 6% - 10% of the exhaust gas volume</a:t>
            </a:r>
          </a:p>
          <a:p>
            <a:pPr eaLnBrk="1" hangingPunct="1">
              <a:buFontTx/>
              <a:buChar char="•"/>
            </a:pPr>
            <a:r>
              <a:rPr lang="en-US" altLang="en-US">
                <a:latin typeface="Arial" panose="020B0604020202020204" pitchFamily="34" charset="0"/>
              </a:rPr>
              <a:t> the exhaust gas is inert and does not affect combustion process</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35161434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ChangeArrowheads="1" noTextEdit="1"/>
          </p:cNvSpPr>
          <p:nvPr>
            <p:ph type="sldImg"/>
          </p:nvPr>
        </p:nvSpPr>
        <p:spPr>
          <a:xfrm>
            <a:off x="330200" y="696913"/>
            <a:ext cx="6199188" cy="3487737"/>
          </a:xfrm>
          <a:ln/>
        </p:spPr>
      </p:sp>
      <p:sp>
        <p:nvSpPr>
          <p:cNvPr id="235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Arial" panose="020B0604020202020204" pitchFamily="34" charset="0"/>
              </a:rPr>
              <a:t>WOT: wide open throttle</a:t>
            </a:r>
          </a:p>
        </p:txBody>
      </p:sp>
    </p:spTree>
    <p:extLst>
      <p:ext uri="{BB962C8B-B14F-4D97-AF65-F5344CB8AC3E}">
        <p14:creationId xmlns:p14="http://schemas.microsoft.com/office/powerpoint/2010/main" val="510921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CA"/>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fld id="{578A4BCB-1B96-44AE-AD0F-1D39E30411D1}" type="slidenum">
              <a:rPr lang="en-US"/>
              <a:pPr>
                <a:defRPr/>
              </a:pPr>
              <a:t>‹#›</a:t>
            </a:fld>
            <a:endParaRPr lang="en-US"/>
          </a:p>
        </p:txBody>
      </p:sp>
    </p:spTree>
    <p:extLst>
      <p:ext uri="{BB962C8B-B14F-4D97-AF65-F5344CB8AC3E}">
        <p14:creationId xmlns:p14="http://schemas.microsoft.com/office/powerpoint/2010/main" val="3805214761"/>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fld id="{FB19590E-C983-4F64-B513-6D3CF4EF1EDA}" type="slidenum">
              <a:rPr lang="en-US"/>
              <a:pPr>
                <a:defRPr/>
              </a:pPr>
              <a:t>‹#›</a:t>
            </a:fld>
            <a:endParaRPr lang="en-US"/>
          </a:p>
        </p:txBody>
      </p:sp>
    </p:spTree>
    <p:extLst>
      <p:ext uri="{BB962C8B-B14F-4D97-AF65-F5344CB8AC3E}">
        <p14:creationId xmlns:p14="http://schemas.microsoft.com/office/powerpoint/2010/main" val="808444929"/>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63000" y="228601"/>
            <a:ext cx="2819400" cy="5897563"/>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304800" y="228601"/>
            <a:ext cx="8255000"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fld id="{A1CFE057-D3DD-48C3-9F6F-91F1328653F6}" type="slidenum">
              <a:rPr lang="en-US"/>
              <a:pPr>
                <a:defRPr/>
              </a:pPr>
              <a:t>‹#›</a:t>
            </a:fld>
            <a:endParaRPr lang="en-US"/>
          </a:p>
        </p:txBody>
      </p:sp>
    </p:spTree>
    <p:extLst>
      <p:ext uri="{BB962C8B-B14F-4D97-AF65-F5344CB8AC3E}">
        <p14:creationId xmlns:p14="http://schemas.microsoft.com/office/powerpoint/2010/main" val="3466493143"/>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10972800" cy="4572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304800" y="1066801"/>
            <a:ext cx="5537200" cy="5059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quarter" idx="2"/>
          </p:nvPr>
        </p:nvSpPr>
        <p:spPr>
          <a:xfrm>
            <a:off x="6045200" y="1066800"/>
            <a:ext cx="5537200" cy="24526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Content Placeholder 4"/>
          <p:cNvSpPr>
            <a:spLocks noGrp="1"/>
          </p:cNvSpPr>
          <p:nvPr>
            <p:ph sz="quarter" idx="3"/>
          </p:nvPr>
        </p:nvSpPr>
        <p:spPr>
          <a:xfrm>
            <a:off x="6045200" y="3671889"/>
            <a:ext cx="5537200" cy="24542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Rectangle 2"/>
          <p:cNvSpPr>
            <a:spLocks noGrp="1" noChangeArrowheads="1"/>
          </p:cNvSpPr>
          <p:nvPr>
            <p:ph type="sldNum" sz="quarter" idx="10"/>
          </p:nvPr>
        </p:nvSpPr>
        <p:spPr>
          <a:ln/>
        </p:spPr>
        <p:txBody>
          <a:bodyPr/>
          <a:lstStyle>
            <a:lvl1pPr>
              <a:defRPr/>
            </a:lvl1pPr>
          </a:lstStyle>
          <a:p>
            <a:pPr>
              <a:defRPr/>
            </a:pPr>
            <a:fld id="{797D7B99-9116-489E-BE66-73353CB5FBC9}" type="slidenum">
              <a:rPr lang="en-US"/>
              <a:pPr>
                <a:defRPr/>
              </a:pPr>
              <a:t>‹#›</a:t>
            </a:fld>
            <a:endParaRPr lang="en-US"/>
          </a:p>
        </p:txBody>
      </p:sp>
    </p:spTree>
    <p:extLst>
      <p:ext uri="{BB962C8B-B14F-4D97-AF65-F5344CB8AC3E}">
        <p14:creationId xmlns:p14="http://schemas.microsoft.com/office/powerpoint/2010/main" val="147797956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Rectangle 2"/>
          <p:cNvSpPr>
            <a:spLocks noGrp="1" noChangeArrowheads="1"/>
          </p:cNvSpPr>
          <p:nvPr>
            <p:ph type="sldNum" sz="quarter" idx="10"/>
          </p:nvPr>
        </p:nvSpPr>
        <p:spPr>
          <a:ln/>
        </p:spPr>
        <p:txBody>
          <a:bodyPr/>
          <a:lstStyle>
            <a:lvl1pPr>
              <a:defRPr/>
            </a:lvl1pPr>
          </a:lstStyle>
          <a:p>
            <a:pPr>
              <a:defRPr/>
            </a:pPr>
            <a:fld id="{3BC5BEC6-6745-4EA5-B19B-D9937B833258}" type="slidenum">
              <a:rPr lang="en-US"/>
              <a:pPr>
                <a:defRPr/>
              </a:pPr>
              <a:t>‹#›</a:t>
            </a:fld>
            <a:endParaRPr lang="en-US"/>
          </a:p>
        </p:txBody>
      </p:sp>
    </p:spTree>
    <p:extLst>
      <p:ext uri="{BB962C8B-B14F-4D97-AF65-F5344CB8AC3E}">
        <p14:creationId xmlns:p14="http://schemas.microsoft.com/office/powerpoint/2010/main" val="186265120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sldNum" sz="quarter" idx="10"/>
          </p:nvPr>
        </p:nvSpPr>
        <p:spPr>
          <a:ln/>
        </p:spPr>
        <p:txBody>
          <a:bodyPr/>
          <a:lstStyle>
            <a:lvl1pPr>
              <a:defRPr/>
            </a:lvl1pPr>
          </a:lstStyle>
          <a:p>
            <a:pPr>
              <a:defRPr/>
            </a:pPr>
            <a:fld id="{5FDE8B7E-C071-48BA-B28C-9C2B9DA6BF64}" type="slidenum">
              <a:rPr lang="en-US"/>
              <a:pPr>
                <a:defRPr/>
              </a:pPr>
              <a:t>‹#›</a:t>
            </a:fld>
            <a:endParaRPr lang="en-US"/>
          </a:p>
        </p:txBody>
      </p:sp>
    </p:spTree>
    <p:extLst>
      <p:ext uri="{BB962C8B-B14F-4D97-AF65-F5344CB8AC3E}">
        <p14:creationId xmlns:p14="http://schemas.microsoft.com/office/powerpoint/2010/main" val="306109697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304800" y="1066801"/>
            <a:ext cx="55372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045200" y="1066801"/>
            <a:ext cx="5537200" cy="50593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Rectangle 2"/>
          <p:cNvSpPr>
            <a:spLocks noGrp="1" noChangeArrowheads="1"/>
          </p:cNvSpPr>
          <p:nvPr>
            <p:ph type="sldNum" sz="quarter" idx="10"/>
          </p:nvPr>
        </p:nvSpPr>
        <p:spPr>
          <a:ln/>
        </p:spPr>
        <p:txBody>
          <a:bodyPr/>
          <a:lstStyle>
            <a:lvl1pPr>
              <a:defRPr/>
            </a:lvl1pPr>
          </a:lstStyle>
          <a:p>
            <a:pPr>
              <a:defRPr/>
            </a:pPr>
            <a:fld id="{4C35B6FB-0C8F-474B-AB63-65ECBA19EEEB}" type="slidenum">
              <a:rPr lang="en-US"/>
              <a:pPr>
                <a:defRPr/>
              </a:pPr>
              <a:t>‹#›</a:t>
            </a:fld>
            <a:endParaRPr lang="en-US"/>
          </a:p>
        </p:txBody>
      </p:sp>
    </p:spTree>
    <p:extLst>
      <p:ext uri="{BB962C8B-B14F-4D97-AF65-F5344CB8AC3E}">
        <p14:creationId xmlns:p14="http://schemas.microsoft.com/office/powerpoint/2010/main" val="13942025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Rectangle 2"/>
          <p:cNvSpPr>
            <a:spLocks noGrp="1" noChangeArrowheads="1"/>
          </p:cNvSpPr>
          <p:nvPr>
            <p:ph type="sldNum" sz="quarter" idx="10"/>
          </p:nvPr>
        </p:nvSpPr>
        <p:spPr>
          <a:ln/>
        </p:spPr>
        <p:txBody>
          <a:bodyPr/>
          <a:lstStyle>
            <a:lvl1pPr>
              <a:defRPr/>
            </a:lvl1pPr>
          </a:lstStyle>
          <a:p>
            <a:pPr>
              <a:defRPr/>
            </a:pPr>
            <a:fld id="{5ED47D16-5BCB-48C6-878F-6B4140AB8AA7}" type="slidenum">
              <a:rPr lang="en-US"/>
              <a:pPr>
                <a:defRPr/>
              </a:pPr>
              <a:t>‹#›</a:t>
            </a:fld>
            <a:endParaRPr lang="en-US"/>
          </a:p>
        </p:txBody>
      </p:sp>
    </p:spTree>
    <p:extLst>
      <p:ext uri="{BB962C8B-B14F-4D97-AF65-F5344CB8AC3E}">
        <p14:creationId xmlns:p14="http://schemas.microsoft.com/office/powerpoint/2010/main" val="3332957414"/>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Rectangle 2"/>
          <p:cNvSpPr>
            <a:spLocks noGrp="1" noChangeArrowheads="1"/>
          </p:cNvSpPr>
          <p:nvPr>
            <p:ph type="sldNum" sz="quarter" idx="10"/>
          </p:nvPr>
        </p:nvSpPr>
        <p:spPr>
          <a:ln/>
        </p:spPr>
        <p:txBody>
          <a:bodyPr/>
          <a:lstStyle>
            <a:lvl1pPr>
              <a:defRPr/>
            </a:lvl1pPr>
          </a:lstStyle>
          <a:p>
            <a:pPr>
              <a:defRPr/>
            </a:pPr>
            <a:fld id="{4D97375E-F32D-4F09-8A67-F9271AF3F238}" type="slidenum">
              <a:rPr lang="en-US"/>
              <a:pPr>
                <a:defRPr/>
              </a:pPr>
              <a:t>‹#›</a:t>
            </a:fld>
            <a:endParaRPr lang="en-US"/>
          </a:p>
        </p:txBody>
      </p:sp>
    </p:spTree>
    <p:extLst>
      <p:ext uri="{BB962C8B-B14F-4D97-AF65-F5344CB8AC3E}">
        <p14:creationId xmlns:p14="http://schemas.microsoft.com/office/powerpoint/2010/main" val="1834550856"/>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sldNum" sz="quarter" idx="10"/>
          </p:nvPr>
        </p:nvSpPr>
        <p:spPr>
          <a:ln/>
        </p:spPr>
        <p:txBody>
          <a:bodyPr/>
          <a:lstStyle>
            <a:lvl1pPr>
              <a:defRPr/>
            </a:lvl1pPr>
          </a:lstStyle>
          <a:p>
            <a:pPr>
              <a:defRPr/>
            </a:pPr>
            <a:fld id="{B0B607CB-C2AF-4EC9-A1D5-1A7D48FC74EF}" type="slidenum">
              <a:rPr lang="en-US"/>
              <a:pPr>
                <a:defRPr/>
              </a:pPr>
              <a:t>‹#›</a:t>
            </a:fld>
            <a:endParaRPr lang="en-US"/>
          </a:p>
        </p:txBody>
      </p:sp>
    </p:spTree>
    <p:extLst>
      <p:ext uri="{BB962C8B-B14F-4D97-AF65-F5344CB8AC3E}">
        <p14:creationId xmlns:p14="http://schemas.microsoft.com/office/powerpoint/2010/main" val="2772536331"/>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515BEAB5-D473-4931-8187-A8A7948F021F}" type="slidenum">
              <a:rPr lang="en-US"/>
              <a:pPr>
                <a:defRPr/>
              </a:pPr>
              <a:t>‹#›</a:t>
            </a:fld>
            <a:endParaRPr lang="en-US"/>
          </a:p>
        </p:txBody>
      </p:sp>
    </p:spTree>
    <p:extLst>
      <p:ext uri="{BB962C8B-B14F-4D97-AF65-F5344CB8AC3E}">
        <p14:creationId xmlns:p14="http://schemas.microsoft.com/office/powerpoint/2010/main" val="821622805"/>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sldNum" sz="quarter" idx="10"/>
          </p:nvPr>
        </p:nvSpPr>
        <p:spPr>
          <a:ln/>
        </p:spPr>
        <p:txBody>
          <a:bodyPr/>
          <a:lstStyle>
            <a:lvl1pPr>
              <a:defRPr/>
            </a:lvl1pPr>
          </a:lstStyle>
          <a:p>
            <a:pPr>
              <a:defRPr/>
            </a:pPr>
            <a:fld id="{8C7046A3-6E52-4A50-A09D-CF9B045B7C85}" type="slidenum">
              <a:rPr lang="en-US"/>
              <a:pPr>
                <a:defRPr/>
              </a:pPr>
              <a:t>‹#›</a:t>
            </a:fld>
            <a:endParaRPr lang="en-US"/>
          </a:p>
        </p:txBody>
      </p:sp>
    </p:spTree>
    <p:extLst>
      <p:ext uri="{BB962C8B-B14F-4D97-AF65-F5344CB8AC3E}">
        <p14:creationId xmlns:p14="http://schemas.microsoft.com/office/powerpoint/2010/main" val="7005264"/>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sldNum" sz="quarter" idx="4"/>
          </p:nvPr>
        </p:nvSpPr>
        <p:spPr bwMode="auto">
          <a:xfrm>
            <a:off x="11074400" y="6324600"/>
            <a:ext cx="711200" cy="3238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1">
                <a:solidFill>
                  <a:schemeClr val="hlink"/>
                </a:solidFill>
                <a:latin typeface="Verdana" panose="020B0604030504040204" pitchFamily="34" charset="0"/>
              </a:defRPr>
            </a:lvl1pPr>
          </a:lstStyle>
          <a:p>
            <a:pPr>
              <a:defRPr/>
            </a:pPr>
            <a:fld id="{82DB3E57-8036-469A-90C8-989A6EA4E01B}" type="slidenum">
              <a:rPr lang="en-US"/>
              <a:pPr>
                <a:defRPr/>
              </a:pPr>
              <a:t>‹#›</a:t>
            </a:fld>
            <a:endParaRPr lang="en-US"/>
          </a:p>
        </p:txBody>
      </p:sp>
      <p:grpSp>
        <p:nvGrpSpPr>
          <p:cNvPr id="1027" name="Group 3"/>
          <p:cNvGrpSpPr>
            <a:grpSpLocks/>
          </p:cNvGrpSpPr>
          <p:nvPr/>
        </p:nvGrpSpPr>
        <p:grpSpPr bwMode="auto">
          <a:xfrm>
            <a:off x="1" y="1"/>
            <a:ext cx="12187767" cy="6850063"/>
            <a:chOff x="0" y="0"/>
            <a:chExt cx="5758" cy="4315"/>
          </a:xfrm>
        </p:grpSpPr>
        <p:grpSp>
          <p:nvGrpSpPr>
            <p:cNvPr id="1030" name="Group 4"/>
            <p:cNvGrpSpPr>
              <a:grpSpLocks/>
            </p:cNvGrpSpPr>
            <p:nvPr userDrawn="1"/>
          </p:nvGrpSpPr>
          <p:grpSpPr bwMode="auto">
            <a:xfrm>
              <a:off x="1728" y="2230"/>
              <a:ext cx="4027" cy="2085"/>
              <a:chOff x="1728" y="2230"/>
              <a:chExt cx="4027" cy="2085"/>
            </a:xfrm>
          </p:grpSpPr>
          <p:sp>
            <p:nvSpPr>
              <p:cNvPr id="4101" name="Freeform 5"/>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CA"/>
              </a:p>
            </p:txBody>
          </p:sp>
          <p:sp>
            <p:nvSpPr>
              <p:cNvPr id="4102" name="Freeform 6"/>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CA"/>
              </a:p>
            </p:txBody>
          </p:sp>
          <p:sp>
            <p:nvSpPr>
              <p:cNvPr id="4103" name="Freeform 7"/>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CA"/>
              </a:p>
            </p:txBody>
          </p:sp>
          <p:sp>
            <p:nvSpPr>
              <p:cNvPr id="1036" name="Freeform 8"/>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4105" name="Freeform 9"/>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CA"/>
              </a:p>
            </p:txBody>
          </p:sp>
        </p:grpSp>
        <p:sp>
          <p:nvSpPr>
            <p:cNvPr id="4106" name="Freeform 10"/>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CA"/>
            </a:p>
          </p:txBody>
        </p:sp>
        <p:sp>
          <p:nvSpPr>
            <p:cNvPr id="1032" name="Freeform 11"/>
            <p:cNvSpPr>
              <a:spLocks/>
            </p:cNvSpPr>
            <p:nvPr/>
          </p:nvSpPr>
          <p:spPr bwMode="hidden">
            <a:xfrm>
              <a:off x="0" y="0"/>
              <a:ext cx="5758" cy="1776"/>
            </a:xfrm>
            <a:custGeom>
              <a:avLst/>
              <a:gdLst>
                <a:gd name="T0" fmla="*/ 0 w 5740"/>
                <a:gd name="T1" fmla="*/ 0 h 1906"/>
                <a:gd name="T2" fmla="*/ 0 w 5740"/>
                <a:gd name="T3" fmla="*/ 661 h 1906"/>
                <a:gd name="T4" fmla="*/ 6016 w 5740"/>
                <a:gd name="T5" fmla="*/ 661 h 1906"/>
                <a:gd name="T6" fmla="*/ 6016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4108" name="Rectangle 12"/>
          <p:cNvSpPr>
            <a:spLocks noGrp="1" noRot="1" noChangeArrowheads="1"/>
          </p:cNvSpPr>
          <p:nvPr>
            <p:ph type="title"/>
          </p:nvPr>
        </p:nvSpPr>
        <p:spPr bwMode="auto">
          <a:xfrm>
            <a:off x="609600" y="228600"/>
            <a:ext cx="10972800" cy="4572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9" name="Rectangle 13"/>
          <p:cNvSpPr>
            <a:spLocks noGrp="1" noChangeArrowheads="1"/>
          </p:cNvSpPr>
          <p:nvPr>
            <p:ph type="body" idx="1"/>
          </p:nvPr>
        </p:nvSpPr>
        <p:spPr bwMode="auto">
          <a:xfrm>
            <a:off x="304800" y="1066801"/>
            <a:ext cx="11277600" cy="50593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 Second level</a:t>
            </a:r>
          </a:p>
          <a:p>
            <a:pPr lvl="2"/>
            <a:r>
              <a:rPr lang="en-US"/>
              <a:t> Third level</a:t>
            </a:r>
          </a:p>
        </p:txBody>
      </p:sp>
    </p:spTree>
  </p:cSld>
  <p:clrMap bg1="dk2" tx1="lt1" bg2="dk1" tx2="lt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ransition>
    <p:fade/>
  </p:transition>
  <p:hf hdr="0" ftr="0" dt="0"/>
  <p:txStyles>
    <p:titleStyle>
      <a:lvl1pPr algn="ctr" rtl="0" eaLnBrk="0" fontAlgn="base" hangingPunct="0">
        <a:spcBef>
          <a:spcPct val="0"/>
        </a:spcBef>
        <a:spcAft>
          <a:spcPct val="0"/>
        </a:spcAft>
        <a:defRPr sz="2000" b="1">
          <a:solidFill>
            <a:srgbClr val="F8F8F8"/>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2000" b="1">
          <a:solidFill>
            <a:srgbClr val="F8F8F8"/>
          </a:solidFill>
          <a:effectLst>
            <a:outerShdw blurRad="38100" dist="38100" dir="2700000" algn="tl">
              <a:srgbClr val="000000"/>
            </a:outerShdw>
          </a:effectLst>
          <a:latin typeface="Verdana" pitchFamily="34" charset="0"/>
        </a:defRPr>
      </a:lvl2pPr>
      <a:lvl3pPr algn="ctr" rtl="0" eaLnBrk="0" fontAlgn="base" hangingPunct="0">
        <a:spcBef>
          <a:spcPct val="0"/>
        </a:spcBef>
        <a:spcAft>
          <a:spcPct val="0"/>
        </a:spcAft>
        <a:defRPr sz="2000" b="1">
          <a:solidFill>
            <a:srgbClr val="F8F8F8"/>
          </a:solidFill>
          <a:effectLst>
            <a:outerShdw blurRad="38100" dist="38100" dir="2700000" algn="tl">
              <a:srgbClr val="000000"/>
            </a:outerShdw>
          </a:effectLst>
          <a:latin typeface="Verdana" pitchFamily="34" charset="0"/>
        </a:defRPr>
      </a:lvl3pPr>
      <a:lvl4pPr algn="ctr" rtl="0" eaLnBrk="0" fontAlgn="base" hangingPunct="0">
        <a:spcBef>
          <a:spcPct val="0"/>
        </a:spcBef>
        <a:spcAft>
          <a:spcPct val="0"/>
        </a:spcAft>
        <a:defRPr sz="2000" b="1">
          <a:solidFill>
            <a:srgbClr val="F8F8F8"/>
          </a:solidFill>
          <a:effectLst>
            <a:outerShdw blurRad="38100" dist="38100" dir="2700000" algn="tl">
              <a:srgbClr val="000000"/>
            </a:outerShdw>
          </a:effectLst>
          <a:latin typeface="Verdana" pitchFamily="34" charset="0"/>
        </a:defRPr>
      </a:lvl4pPr>
      <a:lvl5pPr algn="ctr" rtl="0" eaLnBrk="0" fontAlgn="base" hangingPunct="0">
        <a:spcBef>
          <a:spcPct val="0"/>
        </a:spcBef>
        <a:spcAft>
          <a:spcPct val="0"/>
        </a:spcAft>
        <a:defRPr sz="2000" b="1">
          <a:solidFill>
            <a:srgbClr val="F8F8F8"/>
          </a:solidFill>
          <a:effectLst>
            <a:outerShdw blurRad="38100" dist="38100" dir="2700000" algn="tl">
              <a:srgbClr val="000000"/>
            </a:outerShdw>
          </a:effectLst>
          <a:latin typeface="Verdana" pitchFamily="34" charset="0"/>
        </a:defRPr>
      </a:lvl5pPr>
      <a:lvl6pPr marL="457200" algn="ctr" rtl="0" fontAlgn="base">
        <a:spcBef>
          <a:spcPct val="0"/>
        </a:spcBef>
        <a:spcAft>
          <a:spcPct val="0"/>
        </a:spcAft>
        <a:defRPr sz="2000" b="1">
          <a:solidFill>
            <a:srgbClr val="F8F8F8"/>
          </a:solidFill>
          <a:effectLst>
            <a:outerShdw blurRad="38100" dist="38100" dir="2700000" algn="tl">
              <a:srgbClr val="000000"/>
            </a:outerShdw>
          </a:effectLst>
          <a:latin typeface="Verdana" pitchFamily="34" charset="0"/>
        </a:defRPr>
      </a:lvl6pPr>
      <a:lvl7pPr marL="914400" algn="ctr" rtl="0" fontAlgn="base">
        <a:spcBef>
          <a:spcPct val="0"/>
        </a:spcBef>
        <a:spcAft>
          <a:spcPct val="0"/>
        </a:spcAft>
        <a:defRPr sz="2000" b="1">
          <a:solidFill>
            <a:srgbClr val="F8F8F8"/>
          </a:solidFill>
          <a:effectLst>
            <a:outerShdw blurRad="38100" dist="38100" dir="2700000" algn="tl">
              <a:srgbClr val="000000"/>
            </a:outerShdw>
          </a:effectLst>
          <a:latin typeface="Verdana" pitchFamily="34" charset="0"/>
        </a:defRPr>
      </a:lvl7pPr>
      <a:lvl8pPr marL="1371600" algn="ctr" rtl="0" fontAlgn="base">
        <a:spcBef>
          <a:spcPct val="0"/>
        </a:spcBef>
        <a:spcAft>
          <a:spcPct val="0"/>
        </a:spcAft>
        <a:defRPr sz="2000" b="1">
          <a:solidFill>
            <a:srgbClr val="F8F8F8"/>
          </a:solidFill>
          <a:effectLst>
            <a:outerShdw blurRad="38100" dist="38100" dir="2700000" algn="tl">
              <a:srgbClr val="000000"/>
            </a:outerShdw>
          </a:effectLst>
          <a:latin typeface="Verdana" pitchFamily="34" charset="0"/>
        </a:defRPr>
      </a:lvl8pPr>
      <a:lvl9pPr marL="1828800" algn="ctr" rtl="0" fontAlgn="base">
        <a:spcBef>
          <a:spcPct val="0"/>
        </a:spcBef>
        <a:spcAft>
          <a:spcPct val="0"/>
        </a:spcAft>
        <a:defRPr sz="2000" b="1">
          <a:solidFill>
            <a:srgbClr val="F8F8F8"/>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rgbClr val="F6F000"/>
        </a:buClr>
        <a:buChar char="•"/>
        <a:defRPr b="1">
          <a:solidFill>
            <a:srgbClr val="F6F000"/>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rgbClr val="00FF00"/>
        </a:buClr>
        <a:buFont typeface="Wingdings" panose="05000000000000000000" pitchFamily="2" charset="2"/>
        <a:buChar char="Ø"/>
        <a:defRPr b="1">
          <a:solidFill>
            <a:srgbClr val="00FF00"/>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rgbClr val="2CF7FC"/>
        </a:buClr>
        <a:buFont typeface="Wingdings" panose="05000000000000000000" pitchFamily="2" charset="2"/>
        <a:buChar char="v"/>
        <a:defRPr b="1">
          <a:solidFill>
            <a:srgbClr val="2CF7FC"/>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itchFamily="18" charset="0"/>
        </a:defRPr>
      </a:lvl4pPr>
      <a:lvl5pPr marL="2057400" indent="-228600" algn="l" rtl="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effectLst>
            <a:outerShdw blurRad="38100" dist="38100" dir="2700000" algn="tl">
              <a:srgbClr val="000000"/>
            </a:outerShdw>
          </a:effectLst>
          <a:latin typeface="Garamond" pitchFamily="18" charset="0"/>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Garamond" pitchFamily="18"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jpeg"/></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microsoft.com/office/2007/relationships/hdphoto" Target="../media/hdphoto6.wdp"/><Relationship Id="rId4" Type="http://schemas.openxmlformats.org/officeDocument/2006/relationships/image" Target="../media/image34.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microsoft.com/office/2007/relationships/hdphoto" Target="../media/hdphoto7.wdp"/></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1.jpeg"/><Relationship Id="rId7" Type="http://schemas.openxmlformats.org/officeDocument/2006/relationships/hyperlink" Target="http://www.magnecor.com/magnecor1/gallery/Gallery-3.htm"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3.jpeg"/><Relationship Id="rId4" Type="http://schemas.openxmlformats.org/officeDocument/2006/relationships/image" Target="../media/image53.jpeg"/><Relationship Id="rId9" Type="http://schemas.openxmlformats.org/officeDocument/2006/relationships/image" Target="../media/image57.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7.png"/><Relationship Id="rId4" Type="http://schemas.openxmlformats.org/officeDocument/2006/relationships/image" Target="../media/image6.gif"/></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2.png"/><Relationship Id="rId5" Type="http://schemas.microsoft.com/office/2007/relationships/hdphoto" Target="../media/hdphoto2.wdp"/><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5.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4E0F07EA-19B7-444C-AFDC-EC21D9479E2F}" type="slidenum">
              <a:rPr lang="en-US" altLang="en-US" smtClean="0">
                <a:solidFill>
                  <a:schemeClr val="hlink"/>
                </a:solidFill>
              </a:rPr>
              <a:pPr>
                <a:spcBef>
                  <a:spcPct val="0"/>
                </a:spcBef>
                <a:buClrTx/>
                <a:buFontTx/>
                <a:buNone/>
              </a:pPr>
              <a:t>1</a:t>
            </a:fld>
            <a:endParaRPr lang="en-US" altLang="en-US">
              <a:solidFill>
                <a:schemeClr val="hlink"/>
              </a:solidFill>
            </a:endParaRPr>
          </a:p>
        </p:txBody>
      </p:sp>
      <p:sp>
        <p:nvSpPr>
          <p:cNvPr id="2050" name="Rectangle 2"/>
          <p:cNvSpPr>
            <a:spLocks noGrp="1" noRot="1" noChangeArrowheads="1"/>
          </p:cNvSpPr>
          <p:nvPr>
            <p:ph type="ctrTitle"/>
          </p:nvPr>
        </p:nvSpPr>
        <p:spPr>
          <a:xfrm>
            <a:off x="2174789" y="-228600"/>
            <a:ext cx="7772400" cy="1470025"/>
          </a:xfrm>
        </p:spPr>
        <p:txBody>
          <a:bodyPr/>
          <a:lstStyle/>
          <a:p>
            <a:pPr eaLnBrk="1" hangingPunct="1">
              <a:defRPr/>
            </a:pPr>
            <a:r>
              <a:rPr lang="en-US" sz="2200" i="1" dirty="0">
                <a:effectLst/>
                <a:latin typeface="Calibri" panose="020F0502020204030204" pitchFamily="34" charset="0"/>
                <a:cs typeface="Calibri" panose="020F0502020204030204" pitchFamily="34" charset="0"/>
              </a:rPr>
              <a:t>Emission Control Systems</a:t>
            </a:r>
          </a:p>
        </p:txBody>
      </p:sp>
      <p:pic>
        <p:nvPicPr>
          <p:cNvPr id="13314" name="Picture 2" descr="http://images.financialexpress.com/2015/01/vehicle-Pollu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689" y="1028700"/>
            <a:ext cx="7429500" cy="49530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351BC788-1177-4794-8ED9-EC0F5B8676B5}"/>
              </a:ext>
            </a:extLst>
          </p:cNvPr>
          <p:cNvSpPr>
            <a:spLocks noGrp="1"/>
          </p:cNvSpPr>
          <p:nvPr>
            <p:ph type="subTitle" idx="1"/>
          </p:nvPr>
        </p:nvSpPr>
        <p:spPr/>
        <p:txBody>
          <a:bodyPr/>
          <a:lstStyle/>
          <a:p>
            <a:endParaRPr lang="en-CA"/>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2" descr="http://www.samarins.com/glossary/img/egr-valve-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178" y="2057400"/>
            <a:ext cx="4405511" cy="32766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457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AD271DE0-A92B-4C33-88BD-0EAA2C92D4AA}" type="slidenum">
              <a:rPr lang="en-US" altLang="en-US" smtClean="0">
                <a:solidFill>
                  <a:schemeClr val="hlink"/>
                </a:solidFill>
              </a:rPr>
              <a:pPr>
                <a:spcBef>
                  <a:spcPct val="0"/>
                </a:spcBef>
                <a:buClrTx/>
                <a:buFontTx/>
                <a:buNone/>
              </a:pPr>
              <a:t>10</a:t>
            </a:fld>
            <a:endParaRPr lang="en-US" altLang="en-US">
              <a:solidFill>
                <a:schemeClr val="hlink"/>
              </a:solidFill>
            </a:endParaRPr>
          </a:p>
        </p:txBody>
      </p:sp>
      <p:sp>
        <p:nvSpPr>
          <p:cNvPr id="104450" name="Rectangle 2"/>
          <p:cNvSpPr>
            <a:spLocks noGrp="1" noRot="1" noChangeArrowheads="1"/>
          </p:cNvSpPr>
          <p:nvPr>
            <p:ph type="title"/>
          </p:nvPr>
        </p:nvSpPr>
        <p:spPr>
          <a:xfrm>
            <a:off x="1981200" y="76200"/>
            <a:ext cx="8229600" cy="457200"/>
          </a:xfrm>
        </p:spPr>
        <p:txBody>
          <a:bodyPr/>
          <a:lstStyle/>
          <a:p>
            <a:pPr eaLnBrk="1" hangingPunct="1">
              <a:defRPr/>
            </a:pPr>
            <a:r>
              <a:rPr lang="en-US" sz="2200" dirty="0">
                <a:effectLst/>
                <a:latin typeface="Calibri" panose="020F0502020204030204" pitchFamily="34" charset="0"/>
              </a:rPr>
              <a:t>EGR Valve Styles</a:t>
            </a:r>
          </a:p>
        </p:txBody>
      </p:sp>
      <p:sp>
        <p:nvSpPr>
          <p:cNvPr id="104451" name="Rectangle 3"/>
          <p:cNvSpPr>
            <a:spLocks noGrp="1" noChangeArrowheads="1"/>
          </p:cNvSpPr>
          <p:nvPr>
            <p:ph type="body" idx="1"/>
          </p:nvPr>
        </p:nvSpPr>
        <p:spPr>
          <a:xfrm>
            <a:off x="187658" y="346710"/>
            <a:ext cx="11849100" cy="5059363"/>
          </a:xfrm>
        </p:spPr>
        <p:txBody>
          <a:bodyPr/>
          <a:lstStyle/>
          <a:p>
            <a:pPr marL="0" indent="0" eaLnBrk="1" hangingPunct="1">
              <a:lnSpc>
                <a:spcPct val="120000"/>
              </a:lnSpc>
              <a:buNone/>
              <a:defRPr/>
            </a:pPr>
            <a:r>
              <a:rPr lang="en-US" dirty="0">
                <a:effectLst/>
                <a:latin typeface="Calibri" pitchFamily="34" charset="0"/>
                <a:cs typeface="Calibri" pitchFamily="34" charset="0"/>
              </a:rPr>
              <a:t>1.  </a:t>
            </a:r>
            <a:r>
              <a:rPr lang="en-US" u="sng" dirty="0">
                <a:effectLst/>
                <a:latin typeface="Calibri" pitchFamily="34" charset="0"/>
                <a:cs typeface="Calibri" pitchFamily="34" charset="0"/>
              </a:rPr>
              <a:t>mechanical EGR</a:t>
            </a:r>
            <a:r>
              <a:rPr lang="en-US" dirty="0">
                <a:effectLst/>
                <a:latin typeface="Calibri" pitchFamily="34" charset="0"/>
                <a:cs typeface="Calibri" pitchFamily="34" charset="0"/>
              </a:rPr>
              <a:t> operated by engine vacuum</a:t>
            </a:r>
          </a:p>
          <a:p>
            <a:pPr lvl="1" eaLnBrk="1" hangingPunct="1">
              <a:lnSpc>
                <a:spcPct val="120000"/>
              </a:lnSpc>
              <a:defRPr/>
            </a:pPr>
            <a:r>
              <a:rPr lang="en-US" dirty="0">
                <a:effectLst/>
                <a:latin typeface="Calibri" pitchFamily="34" charset="0"/>
                <a:cs typeface="Calibri" pitchFamily="34" charset="0"/>
              </a:rPr>
              <a:t>vacuum acts on a diaphragm to open the valve </a:t>
            </a:r>
            <a:r>
              <a:rPr lang="en-US" dirty="0">
                <a:solidFill>
                  <a:srgbClr val="3BF6FB"/>
                </a:solidFill>
                <a:effectLst/>
                <a:latin typeface="Calibri" pitchFamily="34" charset="0"/>
                <a:cs typeface="Calibri" pitchFamily="34" charset="0"/>
              </a:rPr>
              <a:t>(fig. a)</a:t>
            </a:r>
          </a:p>
          <a:p>
            <a:pPr lvl="1" eaLnBrk="1" hangingPunct="1">
              <a:lnSpc>
                <a:spcPct val="120000"/>
              </a:lnSpc>
              <a:defRPr/>
            </a:pPr>
            <a:r>
              <a:rPr lang="en-US" dirty="0">
                <a:effectLst/>
                <a:latin typeface="Calibri" pitchFamily="34" charset="0"/>
                <a:cs typeface="Calibri" pitchFamily="34" charset="0"/>
              </a:rPr>
              <a:t>some EGR valves use a </a:t>
            </a:r>
            <a:r>
              <a:rPr lang="en-US" u="sng" dirty="0">
                <a:effectLst/>
                <a:latin typeface="Calibri" pitchFamily="34" charset="0"/>
                <a:cs typeface="Calibri" pitchFamily="34" charset="0"/>
              </a:rPr>
              <a:t>computer controlled solenoid</a:t>
            </a:r>
            <a:r>
              <a:rPr lang="en-US" dirty="0">
                <a:effectLst/>
                <a:latin typeface="Calibri" pitchFamily="34" charset="0"/>
                <a:cs typeface="Calibri" pitchFamily="34" charset="0"/>
              </a:rPr>
              <a:t> to modulate the vacuum signal to the diaphragm </a:t>
            </a:r>
            <a:r>
              <a:rPr lang="en-US" dirty="0">
                <a:solidFill>
                  <a:srgbClr val="3BF6FB"/>
                </a:solidFill>
                <a:effectLst/>
                <a:latin typeface="Calibri" pitchFamily="34" charset="0"/>
                <a:cs typeface="Calibri" pitchFamily="34" charset="0"/>
              </a:rPr>
              <a:t>(fig. b)</a:t>
            </a:r>
          </a:p>
          <a:p>
            <a:pPr lvl="1" eaLnBrk="1" hangingPunct="1">
              <a:lnSpc>
                <a:spcPct val="120000"/>
              </a:lnSpc>
              <a:defRPr/>
            </a:pPr>
            <a:r>
              <a:rPr lang="en-US" dirty="0">
                <a:effectLst/>
                <a:latin typeface="Calibri" pitchFamily="34" charset="0"/>
                <a:cs typeface="Calibri" pitchFamily="34" charset="0"/>
              </a:rPr>
              <a:t>others use an exhaust pressure sensor to help determine rate of exhaust gas flow </a:t>
            </a:r>
            <a:r>
              <a:rPr lang="en-US" dirty="0">
                <a:solidFill>
                  <a:srgbClr val="3BF6FB"/>
                </a:solidFill>
                <a:effectLst/>
                <a:latin typeface="Calibri" pitchFamily="34" charset="0"/>
                <a:cs typeface="Calibri" pitchFamily="34" charset="0"/>
              </a:rPr>
              <a:t>(fig. c)</a:t>
            </a:r>
          </a:p>
          <a:p>
            <a:pPr eaLnBrk="1" hangingPunct="1">
              <a:defRPr/>
            </a:pPr>
            <a:endParaRPr lang="en-US" dirty="0"/>
          </a:p>
        </p:txBody>
      </p:sp>
      <p:pic>
        <p:nvPicPr>
          <p:cNvPr id="24583" name="Picture 8" descr="shrink_dpfesensor"/>
          <p:cNvPicPr>
            <a:picLocks noChangeAspect="1" noChangeArrowheads="1"/>
          </p:cNvPicPr>
          <p:nvPr/>
        </p:nvPicPr>
        <p:blipFill>
          <a:blip r:embed="rId4">
            <a:extLst>
              <a:ext uri="{28A0092B-C50C-407E-A947-70E740481C1C}">
                <a14:useLocalDpi xmlns:a14="http://schemas.microsoft.com/office/drawing/2010/main" val="0"/>
              </a:ext>
            </a:extLst>
          </a:blip>
          <a:srcRect l="17021" b="15248"/>
          <a:stretch>
            <a:fillRect/>
          </a:stretch>
        </p:blipFill>
        <p:spPr bwMode="auto">
          <a:xfrm>
            <a:off x="8061150" y="2696111"/>
            <a:ext cx="4130849" cy="3164336"/>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2" name="Group 1"/>
          <p:cNvGrpSpPr/>
          <p:nvPr/>
        </p:nvGrpSpPr>
        <p:grpSpPr>
          <a:xfrm>
            <a:off x="4764160" y="1957036"/>
            <a:ext cx="3095518" cy="3133725"/>
            <a:chOff x="3200400" y="3276600"/>
            <a:chExt cx="2600325" cy="2600325"/>
          </a:xfrm>
        </p:grpSpPr>
        <p:pic>
          <p:nvPicPr>
            <p:cNvPr id="24579" name="Picture 10" descr="ev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00400" y="3276600"/>
              <a:ext cx="2600325" cy="260032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
          <p:nvSpPr>
            <p:cNvPr id="24584" name="Rectangle 11"/>
            <p:cNvSpPr>
              <a:spLocks noChangeArrowheads="1"/>
            </p:cNvSpPr>
            <p:nvPr/>
          </p:nvSpPr>
          <p:spPr bwMode="auto">
            <a:xfrm>
              <a:off x="3900912" y="4424833"/>
              <a:ext cx="1143000" cy="228600"/>
            </a:xfrm>
            <a:prstGeom prst="rect">
              <a:avLst/>
            </a:prstGeom>
            <a:solidFill>
              <a:schemeClr val="tx1"/>
            </a:solidFill>
            <a:ln w="9525">
              <a:solidFill>
                <a:schemeClr val="tx1"/>
              </a:solidFill>
              <a:miter lim="800000"/>
              <a:headEnd/>
              <a:tailEnd/>
            </a:ln>
          </p:spPr>
          <p:txBody>
            <a:bodyPr wrap="none" anchor="ct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CA" altLang="en-US" b="0">
                <a:solidFill>
                  <a:schemeClr val="tx1"/>
                </a:solidFill>
                <a:latin typeface="Garamond" panose="02020404030301010803" pitchFamily="18" charset="0"/>
              </a:endParaRPr>
            </a:p>
          </p:txBody>
        </p:sp>
      </p:grpSp>
      <p:sp>
        <p:nvSpPr>
          <p:cNvPr id="24585" name="Line 12"/>
          <p:cNvSpPr>
            <a:spLocks noChangeShapeType="1"/>
          </p:cNvSpPr>
          <p:nvPr/>
        </p:nvSpPr>
        <p:spPr bwMode="auto">
          <a:xfrm flipV="1">
            <a:off x="6161338" y="3485799"/>
            <a:ext cx="533400" cy="76200"/>
          </a:xfrm>
          <a:prstGeom prst="line">
            <a:avLst/>
          </a:prstGeom>
          <a:noFill/>
          <a:ln w="285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461" name="Text Box 13"/>
          <p:cNvSpPr txBox="1">
            <a:spLocks noChangeArrowheads="1"/>
          </p:cNvSpPr>
          <p:nvPr/>
        </p:nvSpPr>
        <p:spPr bwMode="auto">
          <a:xfrm>
            <a:off x="157178" y="4338638"/>
            <a:ext cx="651140" cy="369332"/>
          </a:xfrm>
          <a:prstGeom prst="rect">
            <a:avLst/>
          </a:prstGeom>
          <a:solidFill>
            <a:srgbClr val="FFC000"/>
          </a:solidFill>
          <a:ln w="9525">
            <a:solidFill>
              <a:schemeClr val="bg2"/>
            </a:solidFill>
            <a:miter lim="800000"/>
            <a:headEnd/>
            <a:tailEnd/>
          </a:ln>
          <a:effectLst/>
        </p:spPr>
        <p:txBody>
          <a:bodyPr wrap="none">
            <a:spAutoFit/>
          </a:bodyPr>
          <a:lstStyle/>
          <a:p>
            <a:pPr>
              <a:defRPr/>
            </a:pPr>
            <a:r>
              <a:rPr lang="en-US" b="1" dirty="0">
                <a:solidFill>
                  <a:schemeClr val="bg2"/>
                </a:solidFill>
                <a:latin typeface="Calibri" panose="020F0502020204030204" pitchFamily="34" charset="0"/>
                <a:cs typeface="Calibri" panose="020F0502020204030204" pitchFamily="34" charset="0"/>
              </a:rPr>
              <a:t>fig. a</a:t>
            </a:r>
          </a:p>
        </p:txBody>
      </p:sp>
      <p:sp>
        <p:nvSpPr>
          <p:cNvPr id="104462" name="Text Box 14"/>
          <p:cNvSpPr txBox="1">
            <a:spLocks noChangeArrowheads="1"/>
          </p:cNvSpPr>
          <p:nvPr/>
        </p:nvSpPr>
        <p:spPr bwMode="auto">
          <a:xfrm>
            <a:off x="4937316" y="4595252"/>
            <a:ext cx="660758" cy="369332"/>
          </a:xfrm>
          <a:prstGeom prst="rect">
            <a:avLst/>
          </a:prstGeom>
          <a:solidFill>
            <a:srgbClr val="FFC000"/>
          </a:solidFill>
          <a:ln w="9525">
            <a:solidFill>
              <a:schemeClr val="bg2"/>
            </a:solidFill>
            <a:miter lim="800000"/>
            <a:headEnd/>
            <a:tailEnd/>
          </a:ln>
          <a:effectLst/>
        </p:spPr>
        <p:txBody>
          <a:bodyPr wrap="none">
            <a:spAutoFit/>
          </a:bodyPr>
          <a:lstStyle/>
          <a:p>
            <a:pPr>
              <a:defRPr/>
            </a:pPr>
            <a:r>
              <a:rPr lang="en-US" b="1" dirty="0">
                <a:solidFill>
                  <a:schemeClr val="bg2"/>
                </a:solidFill>
                <a:latin typeface="Calibri" panose="020F0502020204030204" pitchFamily="34" charset="0"/>
                <a:cs typeface="Calibri" panose="020F0502020204030204" pitchFamily="34" charset="0"/>
              </a:rPr>
              <a:t>fig. b</a:t>
            </a:r>
          </a:p>
        </p:txBody>
      </p:sp>
      <p:sp>
        <p:nvSpPr>
          <p:cNvPr id="104463" name="Text Box 15"/>
          <p:cNvSpPr txBox="1">
            <a:spLocks noChangeArrowheads="1"/>
          </p:cNvSpPr>
          <p:nvPr/>
        </p:nvSpPr>
        <p:spPr bwMode="auto">
          <a:xfrm>
            <a:off x="8229601" y="5334000"/>
            <a:ext cx="633507" cy="369332"/>
          </a:xfrm>
          <a:prstGeom prst="rect">
            <a:avLst/>
          </a:prstGeom>
          <a:solidFill>
            <a:srgbClr val="FFC000"/>
          </a:solidFill>
          <a:ln w="9525">
            <a:solidFill>
              <a:schemeClr val="bg2"/>
            </a:solidFill>
            <a:miter lim="800000"/>
            <a:headEnd/>
            <a:tailEnd/>
          </a:ln>
          <a:effectLst/>
        </p:spPr>
        <p:txBody>
          <a:bodyPr wrap="none">
            <a:spAutoFit/>
          </a:bodyPr>
          <a:lstStyle/>
          <a:p>
            <a:pPr>
              <a:defRPr/>
            </a:pPr>
            <a:r>
              <a:rPr lang="en-US" b="1" dirty="0">
                <a:solidFill>
                  <a:schemeClr val="bg2"/>
                </a:solidFill>
                <a:latin typeface="Calibri" panose="020F0502020204030204" pitchFamily="34" charset="0"/>
                <a:cs typeface="Calibri" panose="020F0502020204030204" pitchFamily="34" charset="0"/>
              </a:rPr>
              <a:t>fig. c</a:t>
            </a:r>
          </a:p>
        </p:txBody>
      </p:sp>
      <p:sp>
        <p:nvSpPr>
          <p:cNvPr id="24589" name="AutoShape 16"/>
          <p:cNvSpPr>
            <a:spLocks noChangeArrowheads="1"/>
          </p:cNvSpPr>
          <p:nvPr/>
        </p:nvSpPr>
        <p:spPr bwMode="auto">
          <a:xfrm rot="20700244">
            <a:off x="9177030" y="2041920"/>
            <a:ext cx="280410" cy="1884746"/>
          </a:xfrm>
          <a:prstGeom prst="downArrow">
            <a:avLst>
              <a:gd name="adj1" fmla="val 50000"/>
              <a:gd name="adj2" fmla="val 141667"/>
            </a:avLst>
          </a:prstGeom>
          <a:solidFill>
            <a:srgbClr val="3BF6FB"/>
          </a:solidFill>
          <a:ln w="9525">
            <a:solidFill>
              <a:schemeClr val="bg2"/>
            </a:solidFill>
            <a:miter lim="800000"/>
            <a:headEnd/>
            <a:tailEnd/>
          </a:ln>
        </p:spPr>
        <p:txBody>
          <a:bodyPr vert="eaVert" wrap="none" anchor="ct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CA" altLang="en-US" b="0">
              <a:solidFill>
                <a:schemeClr val="tx1"/>
              </a:solidFill>
              <a:latin typeface="Garamond" panose="02020404030301010803" pitchFamily="18" charset="0"/>
            </a:endParaRPr>
          </a:p>
        </p:txBody>
      </p:sp>
      <p:sp>
        <p:nvSpPr>
          <p:cNvPr id="15" name="AutoShape 16"/>
          <p:cNvSpPr>
            <a:spLocks noChangeArrowheads="1"/>
          </p:cNvSpPr>
          <p:nvPr/>
        </p:nvSpPr>
        <p:spPr bwMode="auto">
          <a:xfrm rot="17333887">
            <a:off x="1607866" y="2032420"/>
            <a:ext cx="228600" cy="1295400"/>
          </a:xfrm>
          <a:prstGeom prst="downArrow">
            <a:avLst>
              <a:gd name="adj1" fmla="val 50000"/>
              <a:gd name="adj2" fmla="val 141667"/>
            </a:avLst>
          </a:prstGeom>
          <a:solidFill>
            <a:srgbClr val="3BF6FB"/>
          </a:solidFill>
          <a:ln w="9525">
            <a:solidFill>
              <a:schemeClr val="bg2"/>
            </a:solidFill>
            <a:miter lim="800000"/>
            <a:headEnd/>
            <a:tailEnd/>
          </a:ln>
        </p:spPr>
        <p:txBody>
          <a:bodyPr vert="eaVert" wrap="none" anchor="ct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CA" altLang="en-US" b="0">
              <a:solidFill>
                <a:schemeClr val="tx1"/>
              </a:solidFill>
              <a:latin typeface="Garamond" panose="02020404030301010803" pitchFamily="18" charset="0"/>
            </a:endParaRPr>
          </a:p>
        </p:txBody>
      </p:sp>
    </p:spTree>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2132D45F-53E9-43E4-9595-657E22AD576F}" type="slidenum">
              <a:rPr lang="en-US" altLang="en-US" smtClean="0">
                <a:solidFill>
                  <a:schemeClr val="hlink"/>
                </a:solidFill>
              </a:rPr>
              <a:pPr>
                <a:spcBef>
                  <a:spcPct val="0"/>
                </a:spcBef>
                <a:buClrTx/>
                <a:buFontTx/>
                <a:buNone/>
              </a:pPr>
              <a:t>11</a:t>
            </a:fld>
            <a:endParaRPr lang="en-US" altLang="en-US">
              <a:solidFill>
                <a:schemeClr val="hlink"/>
              </a:solidFill>
            </a:endParaRPr>
          </a:p>
        </p:txBody>
      </p:sp>
      <p:sp>
        <p:nvSpPr>
          <p:cNvPr id="111618" name="Rectangle 2"/>
          <p:cNvSpPr>
            <a:spLocks noGrp="1" noRot="1" noChangeArrowheads="1"/>
          </p:cNvSpPr>
          <p:nvPr>
            <p:ph type="title"/>
          </p:nvPr>
        </p:nvSpPr>
        <p:spPr>
          <a:xfrm>
            <a:off x="1981200" y="0"/>
            <a:ext cx="8229600" cy="457200"/>
          </a:xfrm>
        </p:spPr>
        <p:txBody>
          <a:bodyPr/>
          <a:lstStyle/>
          <a:p>
            <a:pPr eaLnBrk="1" hangingPunct="1">
              <a:defRPr/>
            </a:pPr>
            <a:r>
              <a:rPr lang="en-US" sz="2200" dirty="0">
                <a:effectLst/>
                <a:latin typeface="Calibri" panose="020F0502020204030204" pitchFamily="34" charset="0"/>
              </a:rPr>
              <a:t>EGR Valve Styles</a:t>
            </a:r>
          </a:p>
        </p:txBody>
      </p:sp>
      <p:sp>
        <p:nvSpPr>
          <p:cNvPr id="111619" name="Rectangle 3"/>
          <p:cNvSpPr>
            <a:spLocks noGrp="1" noChangeArrowheads="1"/>
          </p:cNvSpPr>
          <p:nvPr>
            <p:ph type="body" idx="1"/>
          </p:nvPr>
        </p:nvSpPr>
        <p:spPr>
          <a:xfrm>
            <a:off x="152400" y="381000"/>
            <a:ext cx="8763000" cy="5059363"/>
          </a:xfrm>
        </p:spPr>
        <p:txBody>
          <a:bodyPr/>
          <a:lstStyle/>
          <a:p>
            <a:pPr marL="0" indent="0" eaLnBrk="1" hangingPunct="1">
              <a:buNone/>
              <a:defRPr/>
            </a:pPr>
            <a:r>
              <a:rPr lang="en-US" dirty="0">
                <a:effectLst/>
                <a:latin typeface="Calibri" pitchFamily="34" charset="0"/>
                <a:cs typeface="Calibri" pitchFamily="34" charset="0"/>
              </a:rPr>
              <a:t>2.  </a:t>
            </a:r>
            <a:r>
              <a:rPr lang="en-US" u="sng" dirty="0">
                <a:effectLst/>
                <a:latin typeface="Calibri" pitchFamily="34" charset="0"/>
                <a:cs typeface="Calibri" pitchFamily="34" charset="0"/>
              </a:rPr>
              <a:t>digital</a:t>
            </a:r>
            <a:r>
              <a:rPr lang="en-US" dirty="0">
                <a:effectLst/>
                <a:latin typeface="Calibri" pitchFamily="34" charset="0"/>
                <a:cs typeface="Calibri" pitchFamily="34" charset="0"/>
              </a:rPr>
              <a:t> / </a:t>
            </a:r>
            <a:r>
              <a:rPr lang="en-US" u="sng" dirty="0">
                <a:effectLst/>
                <a:latin typeface="Calibri" pitchFamily="34" charset="0"/>
                <a:cs typeface="Calibri" pitchFamily="34" charset="0"/>
              </a:rPr>
              <a:t>electronic</a:t>
            </a:r>
            <a:r>
              <a:rPr lang="en-US" dirty="0">
                <a:effectLst/>
                <a:latin typeface="Calibri" pitchFamily="34" charset="0"/>
                <a:cs typeface="Calibri" pitchFamily="34" charset="0"/>
              </a:rPr>
              <a:t> EGR valve</a:t>
            </a:r>
          </a:p>
          <a:p>
            <a:pPr lvl="1" eaLnBrk="1" hangingPunct="1">
              <a:defRPr/>
            </a:pPr>
            <a:r>
              <a:rPr lang="en-US" dirty="0">
                <a:effectLst/>
                <a:latin typeface="Calibri" pitchFamily="34" charset="0"/>
                <a:cs typeface="Calibri" pitchFamily="34" charset="0"/>
              </a:rPr>
              <a:t>PCM controls 1 or more solenoids to modulate EGR flow</a:t>
            </a:r>
          </a:p>
          <a:p>
            <a:pPr lvl="1" eaLnBrk="1" hangingPunct="1">
              <a:defRPr/>
            </a:pPr>
            <a:r>
              <a:rPr lang="en-US" dirty="0">
                <a:effectLst/>
                <a:latin typeface="Calibri" pitchFamily="34" charset="0"/>
                <a:cs typeface="Calibri" pitchFamily="34" charset="0"/>
              </a:rPr>
              <a:t>no vacuum diaphragm is used</a:t>
            </a:r>
          </a:p>
          <a:p>
            <a:pPr lvl="1" eaLnBrk="1" hangingPunct="1">
              <a:defRPr/>
            </a:pPr>
            <a:r>
              <a:rPr lang="en-US" dirty="0">
                <a:effectLst/>
                <a:latin typeface="Calibri" pitchFamily="34" charset="0"/>
                <a:cs typeface="Calibri" pitchFamily="34" charset="0"/>
              </a:rPr>
              <a:t>each solenoid has an integral pintle position sensor</a:t>
            </a:r>
          </a:p>
          <a:p>
            <a:pPr lvl="2" eaLnBrk="1" hangingPunct="1">
              <a:defRPr/>
            </a:pPr>
            <a:r>
              <a:rPr lang="en-US" dirty="0">
                <a:effectLst/>
                <a:latin typeface="Calibri" pitchFamily="34" charset="0"/>
                <a:cs typeface="Calibri" pitchFamily="34" charset="0"/>
              </a:rPr>
              <a:t> this sensor “tells” the PCM the position of the pintle valve</a:t>
            </a:r>
          </a:p>
          <a:p>
            <a:pPr lvl="1" eaLnBrk="1" hangingPunct="1">
              <a:defRPr/>
            </a:pPr>
            <a:r>
              <a:rPr lang="en-US" dirty="0">
                <a:effectLst/>
                <a:latin typeface="Calibri" pitchFamily="34" charset="0"/>
                <a:cs typeface="Calibri" pitchFamily="34" charset="0"/>
              </a:rPr>
              <a:t>the solenoids are pulsed on &amp; off by the PCM many times/second when needed</a:t>
            </a:r>
          </a:p>
        </p:txBody>
      </p:sp>
      <p:pic>
        <p:nvPicPr>
          <p:cNvPr id="26633" name="Picture 9" descr="http://www.autopartsfair.com/images/products/engineparts/b7010148259del.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459" y="2393371"/>
            <a:ext cx="5704741" cy="4093154"/>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7170" name="Picture 2" descr="Image result for digital egr valve"/>
          <p:cNvPicPr>
            <a:picLocks noChangeAspect="1" noChangeArrowheads="1"/>
          </p:cNvPicPr>
          <p:nvPr/>
        </p:nvPicPr>
        <p:blipFill rotWithShape="1">
          <a:blip r:embed="rId4">
            <a:extLst>
              <a:ext uri="{28A0092B-C50C-407E-A947-70E740481C1C}">
                <a14:useLocalDpi xmlns:a14="http://schemas.microsoft.com/office/drawing/2010/main" val="0"/>
              </a:ext>
            </a:extLst>
          </a:blip>
          <a:srcRect b="5778"/>
          <a:stretch/>
        </p:blipFill>
        <p:spPr bwMode="auto">
          <a:xfrm>
            <a:off x="6487259" y="2393371"/>
            <a:ext cx="5238750" cy="40386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82" name="Picture 10" descr="http://www.taurusclub.com/forum/attachments/engine-drivetrain/37349d1120799935-egr-valve-pics-egr2__large_.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32738" y="3300799"/>
            <a:ext cx="4191000" cy="31432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867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FAD39436-AFD9-4C9D-A300-6EB8E6BBEC1B}" type="slidenum">
              <a:rPr lang="en-US" altLang="en-US" smtClean="0">
                <a:solidFill>
                  <a:schemeClr val="hlink"/>
                </a:solidFill>
              </a:rPr>
              <a:pPr>
                <a:spcBef>
                  <a:spcPct val="0"/>
                </a:spcBef>
                <a:buClrTx/>
                <a:buFontTx/>
                <a:buNone/>
              </a:pPr>
              <a:t>12</a:t>
            </a:fld>
            <a:endParaRPr lang="en-US" altLang="en-US">
              <a:solidFill>
                <a:schemeClr val="hlink"/>
              </a:solidFill>
            </a:endParaRPr>
          </a:p>
        </p:txBody>
      </p:sp>
      <p:sp>
        <p:nvSpPr>
          <p:cNvPr id="114690" name="Rectangle 2"/>
          <p:cNvSpPr>
            <a:spLocks noGrp="1" noRot="1" noChangeArrowheads="1"/>
          </p:cNvSpPr>
          <p:nvPr>
            <p:ph type="title"/>
          </p:nvPr>
        </p:nvSpPr>
        <p:spPr>
          <a:xfrm>
            <a:off x="1981200" y="0"/>
            <a:ext cx="8229600" cy="457200"/>
          </a:xfrm>
        </p:spPr>
        <p:txBody>
          <a:bodyPr/>
          <a:lstStyle/>
          <a:p>
            <a:pPr eaLnBrk="1" hangingPunct="1">
              <a:defRPr/>
            </a:pPr>
            <a:r>
              <a:rPr lang="en-US" sz="2200" dirty="0">
                <a:effectLst/>
                <a:latin typeface="Calibri" panose="020F0502020204030204" pitchFamily="34" charset="0"/>
              </a:rPr>
              <a:t>EGR Service</a:t>
            </a:r>
          </a:p>
        </p:txBody>
      </p:sp>
      <p:sp>
        <p:nvSpPr>
          <p:cNvPr id="114691" name="Rectangle 3"/>
          <p:cNvSpPr>
            <a:spLocks noGrp="1" noChangeArrowheads="1"/>
          </p:cNvSpPr>
          <p:nvPr>
            <p:ph type="body" idx="1"/>
          </p:nvPr>
        </p:nvSpPr>
        <p:spPr>
          <a:xfrm>
            <a:off x="186690" y="228600"/>
            <a:ext cx="8458200" cy="5059363"/>
          </a:xfrm>
        </p:spPr>
        <p:txBody>
          <a:bodyPr/>
          <a:lstStyle/>
          <a:p>
            <a:pPr eaLnBrk="1" hangingPunct="1">
              <a:defRPr/>
            </a:pPr>
            <a:r>
              <a:rPr lang="en-US" u="sng" dirty="0">
                <a:effectLst/>
                <a:latin typeface="Calibri" pitchFamily="34" charset="0"/>
                <a:cs typeface="Calibri" pitchFamily="34" charset="0"/>
              </a:rPr>
              <a:t>inoperative</a:t>
            </a:r>
            <a:r>
              <a:rPr lang="en-US" dirty="0">
                <a:effectLst/>
                <a:latin typeface="Calibri" pitchFamily="34" charset="0"/>
                <a:cs typeface="Calibri" pitchFamily="34" charset="0"/>
              </a:rPr>
              <a:t> EGR systems can lead to…</a:t>
            </a:r>
          </a:p>
          <a:p>
            <a:pPr lvl="1" eaLnBrk="1" hangingPunct="1">
              <a:defRPr/>
            </a:pPr>
            <a:r>
              <a:rPr lang="en-US" dirty="0">
                <a:effectLst/>
                <a:latin typeface="Calibri" pitchFamily="34" charset="0"/>
                <a:cs typeface="Calibri" pitchFamily="34" charset="0"/>
              </a:rPr>
              <a:t>excessive NoX emissions (failure at </a:t>
            </a:r>
            <a:r>
              <a:rPr lang="en-US" dirty="0" err="1">
                <a:effectLst/>
                <a:latin typeface="Calibri" pitchFamily="34" charset="0"/>
                <a:cs typeface="Calibri" pitchFamily="34" charset="0"/>
              </a:rPr>
              <a:t>AirCare</a:t>
            </a:r>
            <a:r>
              <a:rPr lang="en-US" dirty="0">
                <a:effectLst/>
                <a:latin typeface="Calibri" pitchFamily="34" charset="0"/>
                <a:cs typeface="Calibri" pitchFamily="34" charset="0"/>
              </a:rPr>
              <a:t>)</a:t>
            </a:r>
          </a:p>
          <a:p>
            <a:pPr lvl="1" eaLnBrk="1" hangingPunct="1">
              <a:defRPr/>
            </a:pPr>
            <a:r>
              <a:rPr lang="en-US" dirty="0">
                <a:effectLst/>
                <a:latin typeface="Calibri" pitchFamily="34" charset="0"/>
                <a:cs typeface="Calibri" pitchFamily="34" charset="0"/>
              </a:rPr>
              <a:t>detonation (knocking &amp; pinging)</a:t>
            </a:r>
          </a:p>
          <a:p>
            <a:pPr eaLnBrk="1" hangingPunct="1">
              <a:defRPr/>
            </a:pPr>
            <a:r>
              <a:rPr lang="en-US" dirty="0">
                <a:effectLst/>
                <a:latin typeface="Calibri" pitchFamily="34" charset="0"/>
                <a:cs typeface="Calibri" pitchFamily="34" charset="0"/>
              </a:rPr>
              <a:t>caused by…</a:t>
            </a:r>
          </a:p>
          <a:p>
            <a:pPr lvl="2" eaLnBrk="1" hangingPunct="1">
              <a:defRPr/>
            </a:pPr>
            <a:r>
              <a:rPr lang="en-US" dirty="0">
                <a:effectLst/>
                <a:latin typeface="Calibri" pitchFamily="34" charset="0"/>
                <a:cs typeface="Calibri" pitchFamily="34" charset="0"/>
              </a:rPr>
              <a:t> defective diaphragm</a:t>
            </a:r>
          </a:p>
          <a:p>
            <a:pPr lvl="2" eaLnBrk="1" hangingPunct="1">
              <a:defRPr/>
            </a:pPr>
            <a:r>
              <a:rPr lang="en-US" dirty="0">
                <a:effectLst/>
                <a:latin typeface="Calibri" pitchFamily="34" charset="0"/>
                <a:cs typeface="Calibri" pitchFamily="34" charset="0"/>
              </a:rPr>
              <a:t> weak vacuum signal</a:t>
            </a:r>
          </a:p>
          <a:p>
            <a:pPr lvl="2" eaLnBrk="1" hangingPunct="1">
              <a:defRPr/>
            </a:pPr>
            <a:r>
              <a:rPr lang="en-US" sz="1800" b="1" dirty="0">
                <a:effectLst/>
                <a:latin typeface="Calibri" pitchFamily="34" charset="0"/>
                <a:cs typeface="Calibri" pitchFamily="34" charset="0"/>
              </a:rPr>
              <a:t> defective or incorrectly routed vacuum hoses</a:t>
            </a:r>
          </a:p>
          <a:p>
            <a:pPr lvl="2" eaLnBrk="1" hangingPunct="1">
              <a:defRPr/>
            </a:pPr>
            <a:r>
              <a:rPr lang="en-US" dirty="0">
                <a:effectLst/>
                <a:latin typeface="Calibri" pitchFamily="34" charset="0"/>
                <a:cs typeface="Calibri" pitchFamily="34" charset="0"/>
              </a:rPr>
              <a:t> shorted or open solenoid</a:t>
            </a:r>
          </a:p>
          <a:p>
            <a:pPr lvl="2" eaLnBrk="1" hangingPunct="1">
              <a:defRPr/>
            </a:pPr>
            <a:r>
              <a:rPr lang="en-US" dirty="0">
                <a:effectLst/>
                <a:latin typeface="Calibri" pitchFamily="34" charset="0"/>
                <a:cs typeface="Calibri" pitchFamily="34" charset="0"/>
              </a:rPr>
              <a:t> exhaust passage blocked with carbon</a:t>
            </a:r>
          </a:p>
          <a:p>
            <a:pPr eaLnBrk="1" hangingPunct="1">
              <a:defRPr/>
            </a:pPr>
            <a:endParaRPr lang="en-US" dirty="0"/>
          </a:p>
        </p:txBody>
      </p:sp>
      <p:pic>
        <p:nvPicPr>
          <p:cNvPr id="28677" name="Picture 4" descr="EGR"/>
          <p:cNvPicPr>
            <a:picLocks noChangeAspect="1" noChangeArrowheads="1"/>
          </p:cNvPicPr>
          <p:nvPr/>
        </p:nvPicPr>
        <p:blipFill>
          <a:blip r:embed="rId4">
            <a:lum bright="-18000" contrast="30000"/>
            <a:extLst>
              <a:ext uri="{28A0092B-C50C-407E-A947-70E740481C1C}">
                <a14:useLocalDpi xmlns:a14="http://schemas.microsoft.com/office/drawing/2010/main" val="0"/>
              </a:ext>
            </a:extLst>
          </a:blip>
          <a:srcRect/>
          <a:stretch>
            <a:fillRect/>
          </a:stretch>
        </p:blipFill>
        <p:spPr bwMode="auto">
          <a:xfrm>
            <a:off x="8153400" y="76200"/>
            <a:ext cx="3962400" cy="4063061"/>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8678" name="Rectangle 5"/>
          <p:cNvSpPr>
            <a:spLocks noChangeArrowheads="1"/>
          </p:cNvSpPr>
          <p:nvPr/>
        </p:nvSpPr>
        <p:spPr bwMode="auto">
          <a:xfrm>
            <a:off x="9809263" y="152400"/>
            <a:ext cx="381000" cy="228600"/>
          </a:xfrm>
          <a:prstGeom prst="rect">
            <a:avLst/>
          </a:prstGeom>
          <a:solidFill>
            <a:schemeClr val="tx1"/>
          </a:solidFill>
          <a:ln w="9525">
            <a:solidFill>
              <a:schemeClr val="tx1"/>
            </a:solidFill>
            <a:miter lim="800000"/>
            <a:headEnd/>
            <a:tailEnd/>
          </a:ln>
        </p:spPr>
        <p:txBody>
          <a:bodyPr wrap="none" anchor="ct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CA" altLang="en-US" b="0">
              <a:solidFill>
                <a:schemeClr val="tx1"/>
              </a:solidFill>
              <a:latin typeface="Garamond" panose="02020404030301010803" pitchFamily="18" charset="0"/>
            </a:endParaRPr>
          </a:p>
        </p:txBody>
      </p:sp>
      <p:pic>
        <p:nvPicPr>
          <p:cNvPr id="28686" name="Picture 14" descr="http://www.subaruoutback.org/gallery/502/EGR_crud.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812" y="3300799"/>
            <a:ext cx="3660775" cy="302380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F57FC63B-583F-43FA-8EAB-B88EE659A0CF}" type="slidenum">
              <a:rPr lang="en-US" altLang="en-US" smtClean="0">
                <a:solidFill>
                  <a:schemeClr val="hlink"/>
                </a:solidFill>
              </a:rPr>
              <a:pPr>
                <a:spcBef>
                  <a:spcPct val="0"/>
                </a:spcBef>
                <a:buClrTx/>
                <a:buFontTx/>
                <a:buNone/>
              </a:pPr>
              <a:t>13</a:t>
            </a:fld>
            <a:endParaRPr lang="en-US" altLang="en-US">
              <a:solidFill>
                <a:schemeClr val="hlink"/>
              </a:solidFill>
            </a:endParaRPr>
          </a:p>
        </p:txBody>
      </p:sp>
      <p:sp>
        <p:nvSpPr>
          <p:cNvPr id="115714" name="Rectangle 2"/>
          <p:cNvSpPr>
            <a:spLocks noGrp="1" noRot="1" noChangeArrowheads="1"/>
          </p:cNvSpPr>
          <p:nvPr>
            <p:ph type="title"/>
          </p:nvPr>
        </p:nvSpPr>
        <p:spPr>
          <a:xfrm>
            <a:off x="1981200" y="0"/>
            <a:ext cx="8229600" cy="457200"/>
          </a:xfrm>
        </p:spPr>
        <p:txBody>
          <a:bodyPr/>
          <a:lstStyle/>
          <a:p>
            <a:pPr eaLnBrk="1" hangingPunct="1">
              <a:defRPr/>
            </a:pPr>
            <a:r>
              <a:rPr lang="en-US" sz="2200" dirty="0">
                <a:effectLst/>
                <a:latin typeface="Calibri" panose="020F0502020204030204" pitchFamily="34" charset="0"/>
              </a:rPr>
              <a:t>EGR Service</a:t>
            </a:r>
          </a:p>
        </p:txBody>
      </p:sp>
      <p:sp>
        <p:nvSpPr>
          <p:cNvPr id="115715" name="Rectangle 3"/>
          <p:cNvSpPr>
            <a:spLocks noGrp="1" noChangeArrowheads="1"/>
          </p:cNvSpPr>
          <p:nvPr>
            <p:ph type="body" idx="1"/>
          </p:nvPr>
        </p:nvSpPr>
        <p:spPr>
          <a:xfrm>
            <a:off x="228600" y="457200"/>
            <a:ext cx="8458200" cy="5059363"/>
          </a:xfrm>
        </p:spPr>
        <p:txBody>
          <a:bodyPr/>
          <a:lstStyle/>
          <a:p>
            <a:pPr eaLnBrk="1" hangingPunct="1">
              <a:defRPr/>
            </a:pPr>
            <a:r>
              <a:rPr lang="en-US" u="sng" dirty="0">
                <a:effectLst/>
                <a:latin typeface="Calibri" pitchFamily="34" charset="0"/>
                <a:cs typeface="Calibri" pitchFamily="34" charset="0"/>
              </a:rPr>
              <a:t>excessive</a:t>
            </a:r>
            <a:r>
              <a:rPr lang="en-US" dirty="0">
                <a:effectLst/>
                <a:latin typeface="Calibri" pitchFamily="34" charset="0"/>
                <a:cs typeface="Calibri" pitchFamily="34" charset="0"/>
              </a:rPr>
              <a:t> EGR operation can lead to…</a:t>
            </a:r>
          </a:p>
          <a:p>
            <a:pPr lvl="1" eaLnBrk="1" hangingPunct="1">
              <a:defRPr/>
            </a:pPr>
            <a:r>
              <a:rPr lang="en-US" dirty="0">
                <a:effectLst/>
                <a:latin typeface="Calibri" pitchFamily="34" charset="0"/>
                <a:cs typeface="Calibri" pitchFamily="34" charset="0"/>
              </a:rPr>
              <a:t>rough idle</a:t>
            </a:r>
          </a:p>
          <a:p>
            <a:pPr lvl="1" eaLnBrk="1" hangingPunct="1">
              <a:defRPr/>
            </a:pPr>
            <a:r>
              <a:rPr lang="en-US" dirty="0">
                <a:effectLst/>
                <a:latin typeface="Calibri" pitchFamily="34" charset="0"/>
                <a:cs typeface="Calibri" pitchFamily="34" charset="0"/>
              </a:rPr>
              <a:t>stalling</a:t>
            </a:r>
          </a:p>
          <a:p>
            <a:pPr eaLnBrk="1" hangingPunct="1">
              <a:defRPr/>
            </a:pPr>
            <a:r>
              <a:rPr lang="en-US" dirty="0">
                <a:effectLst/>
                <a:latin typeface="Calibri" pitchFamily="34" charset="0"/>
                <a:cs typeface="Calibri" pitchFamily="34" charset="0"/>
              </a:rPr>
              <a:t>caused by…</a:t>
            </a:r>
          </a:p>
          <a:p>
            <a:pPr lvl="2" eaLnBrk="1" hangingPunct="1">
              <a:defRPr/>
            </a:pPr>
            <a:r>
              <a:rPr lang="en-US" dirty="0">
                <a:effectLst/>
                <a:latin typeface="Calibri" pitchFamily="34" charset="0"/>
                <a:cs typeface="Calibri" pitchFamily="34" charset="0"/>
              </a:rPr>
              <a:t> improperly routed vacuum hoses</a:t>
            </a:r>
          </a:p>
          <a:p>
            <a:pPr lvl="2" eaLnBrk="1" hangingPunct="1">
              <a:defRPr/>
            </a:pPr>
            <a:r>
              <a:rPr lang="en-US" dirty="0">
                <a:effectLst/>
                <a:latin typeface="Calibri" pitchFamily="34" charset="0"/>
                <a:cs typeface="Calibri" pitchFamily="34" charset="0"/>
              </a:rPr>
              <a:t> carbon on valve seat pintle </a:t>
            </a:r>
          </a:p>
        </p:txBody>
      </p:sp>
      <p:pic>
        <p:nvPicPr>
          <p:cNvPr id="30725" name="Picture 5" descr="EGR"/>
          <p:cNvPicPr>
            <a:picLocks noChangeAspect="1" noChangeArrowheads="1"/>
          </p:cNvPicPr>
          <p:nvPr/>
        </p:nvPicPr>
        <p:blipFill>
          <a:blip r:embed="rId3" cstate="print">
            <a:lum bright="-18000" contrast="30000"/>
            <a:extLst>
              <a:ext uri="{28A0092B-C50C-407E-A947-70E740481C1C}">
                <a14:useLocalDpi xmlns:a14="http://schemas.microsoft.com/office/drawing/2010/main" val="0"/>
              </a:ext>
            </a:extLst>
          </a:blip>
          <a:srcRect/>
          <a:stretch>
            <a:fillRect/>
          </a:stretch>
        </p:blipFill>
        <p:spPr bwMode="auto">
          <a:xfrm>
            <a:off x="5410200" y="609599"/>
            <a:ext cx="5486400" cy="56226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330253" y="1878965"/>
            <a:ext cx="5238750" cy="4445635"/>
            <a:chOff x="331732" y="1878965"/>
            <a:chExt cx="5238750" cy="4445635"/>
          </a:xfrm>
        </p:grpSpPr>
        <p:grpSp>
          <p:nvGrpSpPr>
            <p:cNvPr id="4" name="Group 3"/>
            <p:cNvGrpSpPr/>
            <p:nvPr/>
          </p:nvGrpSpPr>
          <p:grpSpPr>
            <a:xfrm>
              <a:off x="331732" y="1878965"/>
              <a:ext cx="5238750" cy="4445635"/>
              <a:chOff x="331732" y="1878965"/>
              <a:chExt cx="5238750" cy="4445635"/>
            </a:xfrm>
          </p:grpSpPr>
          <p:pic>
            <p:nvPicPr>
              <p:cNvPr id="9" name="Picture 8" descr="Related image"/>
              <p:cNvPicPr/>
              <p:nvPr/>
            </p:nvPicPr>
            <p:blipFill rotWithShape="1">
              <a:blip r:embed="rId3">
                <a:extLst>
                  <a:ext uri="{28A0092B-C50C-407E-A947-70E740481C1C}">
                    <a14:useLocalDpi xmlns:a14="http://schemas.microsoft.com/office/drawing/2010/main" val="0"/>
                  </a:ext>
                </a:extLst>
              </a:blip>
              <a:srcRect t="8221" b="6909"/>
              <a:stretch/>
            </p:blipFill>
            <p:spPr bwMode="auto">
              <a:xfrm>
                <a:off x="331732" y="1878965"/>
                <a:ext cx="5238750" cy="4445635"/>
              </a:xfrm>
              <a:prstGeom prst="rect">
                <a:avLst/>
              </a:prstGeom>
              <a:noFill/>
              <a:ln w="9525" cap="flat" cmpd="sng" algn="ctr">
                <a:solidFill>
                  <a:srgbClr val="E7E6E6"/>
                </a:solidFill>
                <a:prstDash val="solid"/>
                <a:round/>
                <a:headEnd type="none" w="med" len="med"/>
                <a:tailEnd type="none" w="med" len="med"/>
              </a:ln>
              <a:extLst>
                <a:ext uri="{53640926-AAD7-44D8-BBD7-CCE9431645EC}">
                  <a14:shadowObscured xmlns:a14="http://schemas.microsoft.com/office/drawing/2010/main"/>
                </a:ext>
              </a:extLst>
            </p:spPr>
          </p:pic>
          <p:sp>
            <p:nvSpPr>
              <p:cNvPr id="3" name="Rectangle 2"/>
              <p:cNvSpPr/>
              <p:nvPr/>
            </p:nvSpPr>
            <p:spPr bwMode="auto">
              <a:xfrm>
                <a:off x="3153964" y="1878965"/>
                <a:ext cx="228600" cy="139143"/>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pic>
            <p:nvPicPr>
              <p:cNvPr id="11" name="Picture 10" descr="Image result for evap test port"/>
              <p:cNvPicPr/>
              <p:nvPr/>
            </p:nvPicPr>
            <p:blipFill rotWithShape="1">
              <a:blip r:embed="rId4" cstate="print">
                <a:extLst>
                  <a:ext uri="{28A0092B-C50C-407E-A947-70E740481C1C}">
                    <a14:useLocalDpi xmlns:a14="http://schemas.microsoft.com/office/drawing/2010/main" val="0"/>
                  </a:ext>
                </a:extLst>
              </a:blip>
              <a:srcRect t="41141" r="28393"/>
              <a:stretch/>
            </p:blipFill>
            <p:spPr bwMode="auto">
              <a:xfrm rot="10800000">
                <a:off x="3768332" y="2681287"/>
                <a:ext cx="457200" cy="275590"/>
              </a:xfrm>
              <a:prstGeom prst="rect">
                <a:avLst/>
              </a:prstGeom>
              <a:noFill/>
              <a:ln>
                <a:noFill/>
              </a:ln>
              <a:extLst>
                <a:ext uri="{53640926-AAD7-44D8-BBD7-CCE9431645EC}">
                  <a14:shadowObscured xmlns:a14="http://schemas.microsoft.com/office/drawing/2010/main"/>
                </a:ext>
              </a:extLst>
            </p:spPr>
          </p:pic>
        </p:grpSp>
        <p:sp>
          <p:nvSpPr>
            <p:cNvPr id="5" name="TextBox 4"/>
            <p:cNvSpPr txBox="1"/>
            <p:nvPr/>
          </p:nvSpPr>
          <p:spPr>
            <a:xfrm>
              <a:off x="3525109" y="2404288"/>
              <a:ext cx="746743" cy="276999"/>
            </a:xfrm>
            <a:prstGeom prst="rect">
              <a:avLst/>
            </a:prstGeom>
            <a:noFill/>
          </p:spPr>
          <p:txBody>
            <a:bodyPr wrap="none" rtlCol="0">
              <a:spAutoFit/>
            </a:bodyPr>
            <a:lstStyle/>
            <a:p>
              <a:r>
                <a:rPr lang="en-CA" sz="1200" b="1" dirty="0">
                  <a:solidFill>
                    <a:schemeClr val="bg2">
                      <a:lumMod val="90000"/>
                      <a:lumOff val="10000"/>
                    </a:schemeClr>
                  </a:solidFill>
                  <a:latin typeface="Calibri" panose="020F0502020204030204" pitchFamily="34" charset="0"/>
                  <a:cs typeface="Calibri" panose="020F0502020204030204" pitchFamily="34" charset="0"/>
                </a:rPr>
                <a:t>test port</a:t>
              </a:r>
            </a:p>
          </p:txBody>
        </p:sp>
      </p:grpSp>
      <p:sp>
        <p:nvSpPr>
          <p:cNvPr id="3277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5F05C66D-4366-45BC-A58B-222E44B0B17B}" type="slidenum">
              <a:rPr lang="en-US" altLang="en-US" smtClean="0">
                <a:solidFill>
                  <a:schemeClr val="hlink"/>
                </a:solidFill>
              </a:rPr>
              <a:pPr>
                <a:spcBef>
                  <a:spcPct val="0"/>
                </a:spcBef>
                <a:buClrTx/>
                <a:buFontTx/>
                <a:buNone/>
              </a:pPr>
              <a:t>14</a:t>
            </a:fld>
            <a:endParaRPr lang="en-US" altLang="en-US">
              <a:solidFill>
                <a:schemeClr val="hlink"/>
              </a:solidFill>
            </a:endParaRPr>
          </a:p>
        </p:txBody>
      </p:sp>
      <p:sp>
        <p:nvSpPr>
          <p:cNvPr id="28674" name="Rectangle 2"/>
          <p:cNvSpPr>
            <a:spLocks noGrp="1" noRot="1" noChangeArrowheads="1"/>
          </p:cNvSpPr>
          <p:nvPr>
            <p:ph type="title"/>
          </p:nvPr>
        </p:nvSpPr>
        <p:spPr>
          <a:xfrm>
            <a:off x="1981200" y="0"/>
            <a:ext cx="8229600" cy="457200"/>
          </a:xfrm>
        </p:spPr>
        <p:txBody>
          <a:bodyPr/>
          <a:lstStyle/>
          <a:p>
            <a:pPr eaLnBrk="1" hangingPunct="1">
              <a:defRPr/>
            </a:pPr>
            <a:r>
              <a:rPr lang="en-US" sz="2200" dirty="0">
                <a:effectLst/>
                <a:latin typeface="Calibri" panose="020F0502020204030204" pitchFamily="34" charset="0"/>
              </a:rPr>
              <a:t>Evaporative Emission Control System</a:t>
            </a:r>
          </a:p>
        </p:txBody>
      </p:sp>
      <p:sp>
        <p:nvSpPr>
          <p:cNvPr id="28675" name="Rectangle 3"/>
          <p:cNvSpPr>
            <a:spLocks noGrp="1" noChangeArrowheads="1"/>
          </p:cNvSpPr>
          <p:nvPr>
            <p:ph type="body" idx="1"/>
          </p:nvPr>
        </p:nvSpPr>
        <p:spPr>
          <a:xfrm>
            <a:off x="171628" y="381000"/>
            <a:ext cx="10839272" cy="5059363"/>
          </a:xfrm>
        </p:spPr>
        <p:txBody>
          <a:bodyPr/>
          <a:lstStyle/>
          <a:p>
            <a:pPr eaLnBrk="1" hangingPunct="1">
              <a:spcBef>
                <a:spcPts val="0"/>
              </a:spcBef>
              <a:defRPr/>
            </a:pPr>
            <a:r>
              <a:rPr lang="en-US" dirty="0">
                <a:effectLst/>
                <a:latin typeface="Calibri" pitchFamily="34" charset="0"/>
                <a:cs typeface="Calibri" pitchFamily="34" charset="0"/>
              </a:rPr>
              <a:t>prevents raw HC’s (from gasoline) from being vented into the atmosphere </a:t>
            </a:r>
          </a:p>
          <a:p>
            <a:pPr lvl="1" eaLnBrk="1" hangingPunct="1">
              <a:spcBef>
                <a:spcPts val="0"/>
              </a:spcBef>
              <a:defRPr/>
            </a:pPr>
            <a:r>
              <a:rPr lang="en-US" dirty="0">
                <a:effectLst/>
                <a:latin typeface="Calibri" pitchFamily="34" charset="0"/>
                <a:cs typeface="Calibri" pitchFamily="34" charset="0"/>
              </a:rPr>
              <a:t>(in use since 1971)</a:t>
            </a:r>
          </a:p>
          <a:p>
            <a:pPr eaLnBrk="1" hangingPunct="1">
              <a:spcBef>
                <a:spcPts val="0"/>
              </a:spcBef>
              <a:defRPr/>
            </a:pPr>
            <a:r>
              <a:rPr lang="en-US" i="1" u="sng" dirty="0">
                <a:effectLst/>
                <a:latin typeface="Calibri" pitchFamily="34" charset="0"/>
                <a:cs typeface="Calibri" pitchFamily="34" charset="0"/>
              </a:rPr>
              <a:t>charcoal canister</a:t>
            </a:r>
            <a:r>
              <a:rPr lang="en-US" dirty="0">
                <a:effectLst/>
                <a:latin typeface="Calibri" pitchFamily="34" charset="0"/>
                <a:cs typeface="Calibri" pitchFamily="34" charset="0"/>
              </a:rPr>
              <a:t> absorbs fuel vapors when the engine is off</a:t>
            </a:r>
          </a:p>
          <a:p>
            <a:pPr eaLnBrk="1" hangingPunct="1">
              <a:spcBef>
                <a:spcPts val="0"/>
              </a:spcBef>
              <a:defRPr/>
            </a:pPr>
            <a:r>
              <a:rPr lang="en-US" dirty="0">
                <a:effectLst/>
                <a:latin typeface="Calibri" pitchFamily="34" charset="0"/>
                <a:cs typeface="Calibri" pitchFamily="34" charset="0"/>
              </a:rPr>
              <a:t>sends the vapors to the intake manifold so they can be burned when the engine is running</a:t>
            </a:r>
          </a:p>
        </p:txBody>
      </p:sp>
      <p:pic>
        <p:nvPicPr>
          <p:cNvPr id="6" name="Picture 5"/>
          <p:cNvPicPr>
            <a:picLocks noChangeAspect="1"/>
          </p:cNvPicPr>
          <p:nvPr/>
        </p:nvPicPr>
        <p:blipFill>
          <a:blip r:embed="rId5"/>
          <a:stretch>
            <a:fillRect/>
          </a:stretch>
        </p:blipFill>
        <p:spPr>
          <a:xfrm>
            <a:off x="5867400" y="1621047"/>
            <a:ext cx="4419600" cy="4592112"/>
          </a:xfrm>
          <a:prstGeom prst="rect">
            <a:avLst/>
          </a:prstGeom>
          <a:ln>
            <a:solidFill>
              <a:schemeClr val="bg2"/>
            </a:solidFill>
          </a:ln>
        </p:spPr>
      </p:pic>
      <p:pic>
        <p:nvPicPr>
          <p:cNvPr id="8194" name="Picture 2" descr="Image result for odor eaters"/>
          <p:cNvPicPr>
            <a:picLocks noChangeAspect="1" noChangeArrowheads="1"/>
          </p:cNvPicPr>
          <p:nvPr/>
        </p:nvPicPr>
        <p:blipFill rotWithShape="1">
          <a:blip r:embed="rId6">
            <a:extLst>
              <a:ext uri="{28A0092B-C50C-407E-A947-70E740481C1C}">
                <a14:useLocalDpi xmlns:a14="http://schemas.microsoft.com/office/drawing/2010/main" val="0"/>
              </a:ext>
            </a:extLst>
          </a:blip>
          <a:srcRect l="25277" t="14667" r="25695" b="2667"/>
          <a:stretch/>
        </p:blipFill>
        <p:spPr bwMode="auto">
          <a:xfrm>
            <a:off x="10411058" y="91281"/>
            <a:ext cx="1672124" cy="28194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a:off x="3581400" y="3657600"/>
            <a:ext cx="3200400" cy="304800"/>
          </a:xfrm>
          <a:prstGeom prst="rightArrow">
            <a:avLst/>
          </a:prstGeom>
          <a:solidFill>
            <a:srgbClr val="FFC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5F05C66D-4366-45BC-A58B-222E44B0B17B}" type="slidenum">
              <a:rPr lang="en-US" altLang="en-US" smtClean="0">
                <a:solidFill>
                  <a:schemeClr val="hlink"/>
                </a:solidFill>
              </a:rPr>
              <a:pPr>
                <a:spcBef>
                  <a:spcPct val="0"/>
                </a:spcBef>
                <a:buClrTx/>
                <a:buFontTx/>
                <a:buNone/>
              </a:pPr>
              <a:t>15</a:t>
            </a:fld>
            <a:endParaRPr lang="en-US" altLang="en-US">
              <a:solidFill>
                <a:schemeClr val="hlink"/>
              </a:solidFill>
            </a:endParaRPr>
          </a:p>
        </p:txBody>
      </p:sp>
      <p:sp>
        <p:nvSpPr>
          <p:cNvPr id="28674" name="Rectangle 2"/>
          <p:cNvSpPr>
            <a:spLocks noGrp="1" noRot="1" noChangeArrowheads="1"/>
          </p:cNvSpPr>
          <p:nvPr>
            <p:ph type="title"/>
          </p:nvPr>
        </p:nvSpPr>
        <p:spPr>
          <a:xfrm>
            <a:off x="1981200" y="0"/>
            <a:ext cx="8229600" cy="457200"/>
          </a:xfrm>
        </p:spPr>
        <p:txBody>
          <a:bodyPr/>
          <a:lstStyle/>
          <a:p>
            <a:pPr eaLnBrk="1" hangingPunct="1">
              <a:defRPr/>
            </a:pPr>
            <a:r>
              <a:rPr lang="en-US" sz="2200" dirty="0">
                <a:effectLst/>
                <a:latin typeface="Calibri" panose="020F0502020204030204" pitchFamily="34" charset="0"/>
              </a:rPr>
              <a:t>Evaporative Emission Control System</a:t>
            </a:r>
          </a:p>
        </p:txBody>
      </p:sp>
      <p:pic>
        <p:nvPicPr>
          <p:cNvPr id="32775" name="Picture 8" descr="http://www.yotatech.com/attachments/f116/76292d1254260675-fuel-charcoal-canister-canister.jpg"/>
          <p:cNvPicPr>
            <a:picLocks noChangeAspect="1" noChangeArrowheads="1"/>
          </p:cNvPicPr>
          <p:nvPr/>
        </p:nvPicPr>
        <p:blipFill rotWithShape="1">
          <a:blip r:embed="rId3">
            <a:extLst>
              <a:ext uri="{28A0092B-C50C-407E-A947-70E740481C1C}">
                <a14:useLocalDpi xmlns:a14="http://schemas.microsoft.com/office/drawing/2010/main" val="0"/>
              </a:ext>
            </a:extLst>
          </a:blip>
          <a:srcRect t="15409" b="27670"/>
          <a:stretch/>
        </p:blipFill>
        <p:spPr bwMode="auto">
          <a:xfrm>
            <a:off x="304800" y="509746"/>
            <a:ext cx="3858912" cy="390223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rcRect l="12294" r="21667"/>
          <a:stretch/>
        </p:blipFill>
        <p:spPr>
          <a:xfrm>
            <a:off x="4724400" y="463134"/>
            <a:ext cx="7287912" cy="6207563"/>
          </a:xfrm>
          <a:prstGeom prst="rect">
            <a:avLst/>
          </a:prstGeom>
          <a:ln>
            <a:solidFill>
              <a:schemeClr val="tx1"/>
            </a:solidFill>
          </a:ln>
        </p:spPr>
      </p:pic>
      <p:sp>
        <p:nvSpPr>
          <p:cNvPr id="6" name="TextBox 5"/>
          <p:cNvSpPr txBox="1"/>
          <p:nvPr/>
        </p:nvSpPr>
        <p:spPr>
          <a:xfrm>
            <a:off x="5410200" y="4419600"/>
            <a:ext cx="1615763" cy="369332"/>
          </a:xfrm>
          <a:prstGeom prst="rect">
            <a:avLst/>
          </a:prstGeom>
          <a:solidFill>
            <a:srgbClr val="FFC000"/>
          </a:solidFill>
          <a:ln>
            <a:solidFill>
              <a:schemeClr val="bg2"/>
            </a:solidFill>
          </a:ln>
        </p:spPr>
        <p:txBody>
          <a:bodyPr wrap="none" rtlCol="0">
            <a:spAutoFit/>
          </a:bodyPr>
          <a:lstStyle/>
          <a:p>
            <a:r>
              <a:rPr lang="en-US" b="1" dirty="0">
                <a:solidFill>
                  <a:schemeClr val="bg2"/>
                </a:solidFill>
                <a:latin typeface="Calibri" panose="020F0502020204030204" pitchFamily="34" charset="0"/>
              </a:rPr>
              <a:t>Purge Solenoid</a:t>
            </a:r>
          </a:p>
        </p:txBody>
      </p:sp>
    </p:spTree>
    <p:extLst>
      <p:ext uri="{BB962C8B-B14F-4D97-AF65-F5344CB8AC3E}">
        <p14:creationId xmlns:p14="http://schemas.microsoft.com/office/powerpoint/2010/main" val="1546088491"/>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6" name="Picture 10" descr="http://www.motorhome.com/assets/0/151/152/3591f5b1-5f88-402c-a9cd-ad18eb8a52de.jpg"/>
          <p:cNvPicPr>
            <a:picLocks noChangeAspect="1" noChangeArrowheads="1"/>
          </p:cNvPicPr>
          <p:nvPr/>
        </p:nvPicPr>
        <p:blipFill rotWithShape="1">
          <a:blip r:embed="rId3">
            <a:extLst>
              <a:ext uri="{28A0092B-C50C-407E-A947-70E740481C1C}">
                <a14:useLocalDpi xmlns:a14="http://schemas.microsoft.com/office/drawing/2010/main" val="0"/>
              </a:ext>
            </a:extLst>
          </a:blip>
          <a:srcRect l="8935" t="13444" r="8812" b="3657"/>
          <a:stretch/>
        </p:blipFill>
        <p:spPr bwMode="auto">
          <a:xfrm>
            <a:off x="2057400" y="3885725"/>
            <a:ext cx="2133600" cy="2590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48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A0A7BAC5-653C-4783-B464-EBE274083300}" type="slidenum">
              <a:rPr lang="en-US" altLang="en-US" smtClean="0">
                <a:solidFill>
                  <a:schemeClr val="hlink"/>
                </a:solidFill>
              </a:rPr>
              <a:pPr>
                <a:spcBef>
                  <a:spcPct val="0"/>
                </a:spcBef>
                <a:buClrTx/>
                <a:buFontTx/>
                <a:buNone/>
              </a:pPr>
              <a:t>16</a:t>
            </a:fld>
            <a:endParaRPr lang="en-US" altLang="en-US">
              <a:solidFill>
                <a:schemeClr val="hlink"/>
              </a:solidFill>
            </a:endParaRPr>
          </a:p>
        </p:txBody>
      </p:sp>
      <p:sp>
        <p:nvSpPr>
          <p:cNvPr id="116738" name="Rectangle 2"/>
          <p:cNvSpPr>
            <a:spLocks noGrp="1" noRot="1" noChangeArrowheads="1"/>
          </p:cNvSpPr>
          <p:nvPr>
            <p:ph type="title"/>
          </p:nvPr>
        </p:nvSpPr>
        <p:spPr>
          <a:xfrm>
            <a:off x="1676400" y="0"/>
            <a:ext cx="8229600" cy="457200"/>
          </a:xfrm>
        </p:spPr>
        <p:txBody>
          <a:bodyPr/>
          <a:lstStyle/>
          <a:p>
            <a:pPr eaLnBrk="1" hangingPunct="1">
              <a:defRPr/>
            </a:pPr>
            <a:r>
              <a:rPr lang="en-US" sz="2200" dirty="0">
                <a:effectLst/>
                <a:latin typeface="Calibri" panose="020F0502020204030204" pitchFamily="34" charset="0"/>
              </a:rPr>
              <a:t>Evaporative Emission Control Systems</a:t>
            </a:r>
          </a:p>
        </p:txBody>
      </p:sp>
      <p:sp>
        <p:nvSpPr>
          <p:cNvPr id="116739" name="Rectangle 3"/>
          <p:cNvSpPr>
            <a:spLocks noGrp="1" noChangeArrowheads="1"/>
          </p:cNvSpPr>
          <p:nvPr>
            <p:ph type="body" idx="1"/>
          </p:nvPr>
        </p:nvSpPr>
        <p:spPr>
          <a:xfrm>
            <a:off x="0" y="491490"/>
            <a:ext cx="8991600" cy="5059363"/>
          </a:xfrm>
        </p:spPr>
        <p:txBody>
          <a:bodyPr/>
          <a:lstStyle/>
          <a:p>
            <a:pPr eaLnBrk="1" hangingPunct="1">
              <a:defRPr/>
            </a:pPr>
            <a:r>
              <a:rPr lang="en-US" dirty="0">
                <a:effectLst/>
                <a:latin typeface="Calibri" pitchFamily="34" charset="0"/>
                <a:cs typeface="Calibri" pitchFamily="34" charset="0"/>
              </a:rPr>
              <a:t>on OBD2 vehicles, the PCM…</a:t>
            </a:r>
          </a:p>
          <a:p>
            <a:pPr lvl="1" eaLnBrk="1" hangingPunct="1">
              <a:defRPr/>
            </a:pPr>
            <a:r>
              <a:rPr lang="en-US" dirty="0">
                <a:effectLst/>
                <a:latin typeface="Calibri" pitchFamily="34" charset="0"/>
                <a:cs typeface="Calibri" pitchFamily="34" charset="0"/>
              </a:rPr>
              <a:t>purges canister vapors via a purge solenoid</a:t>
            </a:r>
          </a:p>
          <a:p>
            <a:pPr lvl="1" eaLnBrk="1" hangingPunct="1">
              <a:defRPr/>
            </a:pPr>
            <a:r>
              <a:rPr lang="en-US" dirty="0">
                <a:effectLst/>
                <a:latin typeface="Calibri" pitchFamily="34" charset="0"/>
                <a:cs typeface="Calibri" pitchFamily="34" charset="0"/>
              </a:rPr>
              <a:t>monitors vapor flow</a:t>
            </a:r>
          </a:p>
          <a:p>
            <a:pPr lvl="1" eaLnBrk="1" hangingPunct="1">
              <a:defRPr/>
            </a:pPr>
            <a:r>
              <a:rPr lang="en-US" dirty="0">
                <a:effectLst/>
                <a:latin typeface="Calibri" pitchFamily="34" charset="0"/>
                <a:cs typeface="Calibri" pitchFamily="34" charset="0"/>
              </a:rPr>
              <a:t>monitors the system for leaks</a:t>
            </a:r>
          </a:p>
          <a:p>
            <a:pPr lvl="2" eaLnBrk="1" hangingPunct="1">
              <a:defRPr/>
            </a:pPr>
            <a:r>
              <a:rPr lang="en-US" dirty="0">
                <a:effectLst/>
                <a:latin typeface="Calibri" pitchFamily="34" charset="0"/>
                <a:cs typeface="Calibri" pitchFamily="34" charset="0"/>
              </a:rPr>
              <a:t>if PCM detects a leak, </a:t>
            </a:r>
            <a:r>
              <a:rPr lang="en-US" dirty="0">
                <a:solidFill>
                  <a:srgbClr val="FFC000"/>
                </a:solidFill>
                <a:effectLst/>
                <a:latin typeface="Calibri" pitchFamily="34" charset="0"/>
                <a:cs typeface="Calibri" pitchFamily="34" charset="0"/>
              </a:rPr>
              <a:t>check engine light </a:t>
            </a:r>
            <a:r>
              <a:rPr lang="en-US" dirty="0">
                <a:effectLst/>
                <a:latin typeface="Calibri" pitchFamily="34" charset="0"/>
                <a:cs typeface="Calibri" pitchFamily="34" charset="0"/>
              </a:rPr>
              <a:t>will illuminate</a:t>
            </a:r>
          </a:p>
        </p:txBody>
      </p:sp>
      <p:pic>
        <p:nvPicPr>
          <p:cNvPr id="34821" name="Picture 4" descr="hald_fig30-17"/>
          <p:cNvPicPr>
            <a:picLocks noChangeAspect="1" noChangeArrowheads="1"/>
          </p:cNvPicPr>
          <p:nvPr/>
        </p:nvPicPr>
        <p:blipFill>
          <a:blip r:embed="rId4" cstate="print">
            <a:extLst>
              <a:ext uri="{28A0092B-C50C-407E-A947-70E740481C1C}">
                <a14:useLocalDpi xmlns:a14="http://schemas.microsoft.com/office/drawing/2010/main" val="0"/>
              </a:ext>
            </a:extLst>
          </a:blip>
          <a:srcRect l="16901" b="5200"/>
          <a:stretch>
            <a:fillRect/>
          </a:stretch>
        </p:blipFill>
        <p:spPr bwMode="auto">
          <a:xfrm>
            <a:off x="6652260" y="502920"/>
            <a:ext cx="5524500" cy="525334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34824" name="Picture 4" descr="hald_fig30-17"/>
          <p:cNvPicPr>
            <a:picLocks noChangeAspect="1" noChangeArrowheads="1"/>
          </p:cNvPicPr>
          <p:nvPr/>
        </p:nvPicPr>
        <p:blipFill rotWithShape="1">
          <a:blip r:embed="rId4">
            <a:extLst>
              <a:ext uri="{28A0092B-C50C-407E-A947-70E740481C1C}">
                <a14:useLocalDpi xmlns:a14="http://schemas.microsoft.com/office/drawing/2010/main" val="0"/>
              </a:ext>
            </a:extLst>
          </a:blip>
          <a:srcRect l="1408" t="2535" r="59155" b="88172"/>
          <a:stretch/>
        </p:blipFill>
        <p:spPr bwMode="auto">
          <a:xfrm>
            <a:off x="4968240" y="541020"/>
            <a:ext cx="3276600" cy="64361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B0FA9558-D8E0-4209-B532-17997A263E3E}" type="slidenum">
              <a:rPr lang="en-US" altLang="en-US" smtClean="0">
                <a:solidFill>
                  <a:schemeClr val="hlink"/>
                </a:solidFill>
              </a:rPr>
              <a:pPr>
                <a:spcBef>
                  <a:spcPct val="0"/>
                </a:spcBef>
                <a:buClrTx/>
                <a:buFontTx/>
                <a:buNone/>
              </a:pPr>
              <a:t>17</a:t>
            </a:fld>
            <a:endParaRPr lang="en-US" altLang="en-US">
              <a:solidFill>
                <a:schemeClr val="hlink"/>
              </a:solidFill>
            </a:endParaRPr>
          </a:p>
        </p:txBody>
      </p:sp>
      <p:sp>
        <p:nvSpPr>
          <p:cNvPr id="29698" name="Rectangle 2"/>
          <p:cNvSpPr>
            <a:spLocks noGrp="1" noRot="1" noChangeArrowheads="1"/>
          </p:cNvSpPr>
          <p:nvPr>
            <p:ph type="title"/>
          </p:nvPr>
        </p:nvSpPr>
        <p:spPr>
          <a:xfrm>
            <a:off x="1981200" y="228600"/>
            <a:ext cx="8229600" cy="304800"/>
          </a:xfrm>
        </p:spPr>
        <p:txBody>
          <a:bodyPr/>
          <a:lstStyle/>
          <a:p>
            <a:pPr eaLnBrk="1" hangingPunct="1">
              <a:defRPr/>
            </a:pPr>
            <a:r>
              <a:rPr lang="en-US" sz="2200" dirty="0">
                <a:effectLst/>
                <a:latin typeface="Calibri" panose="020F0502020204030204" pitchFamily="34" charset="0"/>
              </a:rPr>
              <a:t>Reducing Tailpipe Emissions</a:t>
            </a:r>
          </a:p>
        </p:txBody>
      </p:sp>
      <p:sp>
        <p:nvSpPr>
          <p:cNvPr id="29699" name="Rectangle 3"/>
          <p:cNvSpPr>
            <a:spLocks noGrp="1" noChangeArrowheads="1"/>
          </p:cNvSpPr>
          <p:nvPr>
            <p:ph type="body" idx="1"/>
          </p:nvPr>
        </p:nvSpPr>
        <p:spPr>
          <a:xfrm>
            <a:off x="0" y="609599"/>
            <a:ext cx="9144000" cy="5059363"/>
          </a:xfrm>
        </p:spPr>
        <p:txBody>
          <a:bodyPr/>
          <a:lstStyle/>
          <a:p>
            <a:pPr eaLnBrk="1" hangingPunct="1"/>
            <a:r>
              <a:rPr lang="en-US" altLang="en-US" dirty="0">
                <a:solidFill>
                  <a:srgbClr val="FFFF00"/>
                </a:solidFill>
                <a:effectLst/>
                <a:latin typeface="Calibri" panose="020F0502020204030204" pitchFamily="34" charset="0"/>
                <a:ea typeface="Calibri" panose="020F0502020204030204" pitchFamily="34" charset="0"/>
                <a:cs typeface="Calibri" panose="020F0502020204030204" pitchFamily="34" charset="0"/>
              </a:rPr>
              <a:t>pollutants in the exhaust are treated by </a:t>
            </a:r>
            <a:r>
              <a:rPr lang="en-US" altLang="en-US" dirty="0">
                <a:effectLst/>
                <a:latin typeface="Calibri" panose="020F0502020204030204" pitchFamily="34" charset="0"/>
                <a:ea typeface="Calibri" panose="020F0502020204030204" pitchFamily="34" charset="0"/>
                <a:cs typeface="Calibri" panose="020F0502020204030204" pitchFamily="34" charset="0"/>
              </a:rPr>
              <a:t>the catalyst </a:t>
            </a:r>
          </a:p>
          <a:p>
            <a:pPr lvl="1" eaLnBrk="1" hangingPunct="1"/>
            <a:r>
              <a:rPr lang="en-US" altLang="en-US" dirty="0">
                <a:effectLst/>
                <a:latin typeface="Calibri" panose="020F0502020204030204" pitchFamily="34" charset="0"/>
                <a:ea typeface="Calibri" panose="020F0502020204030204" pitchFamily="34" charset="0"/>
                <a:cs typeface="Calibri" panose="020F0502020204030204" pitchFamily="34" charset="0"/>
              </a:rPr>
              <a:t>catalyst contains platinum &amp; palladium</a:t>
            </a:r>
          </a:p>
          <a:p>
            <a:pPr lvl="1" eaLnBrk="1" hangingPunct="1"/>
            <a:r>
              <a:rPr lang="en-US" altLang="en-US" dirty="0">
                <a:effectLst/>
                <a:latin typeface="Calibri" panose="020F0502020204030204" pitchFamily="34" charset="0"/>
                <a:ea typeface="Calibri" panose="020F0502020204030204" pitchFamily="34" charset="0"/>
                <a:cs typeface="Calibri" panose="020F0502020204030204" pitchFamily="34" charset="0"/>
              </a:rPr>
              <a:t>used on all vehicles since mid-1970’s</a:t>
            </a:r>
          </a:p>
          <a:p>
            <a:pPr lvl="1" eaLnBrk="1" hangingPunct="1"/>
            <a:r>
              <a:rPr lang="en-US" altLang="en-US" dirty="0">
                <a:effectLst/>
                <a:latin typeface="Calibri" panose="020F0502020204030204" pitchFamily="34" charset="0"/>
                <a:ea typeface="Calibri" panose="020F0502020204030204" pitchFamily="34" charset="0"/>
                <a:cs typeface="Calibri" panose="020F0502020204030204" pitchFamily="34" charset="0"/>
              </a:rPr>
              <a:t>vehicles may have 1, 2 , 3 or 4 converters</a:t>
            </a:r>
          </a:p>
          <a:p>
            <a:pPr marL="457200" lvl="1" indent="0" eaLnBrk="1" hangingPunct="1">
              <a:buNone/>
            </a:pPr>
            <a:endParaRPr lang="en-US" altLang="en-US" dirty="0">
              <a:effectLst/>
              <a:latin typeface="Calibri" panose="020F0502020204030204" pitchFamily="34" charset="0"/>
              <a:ea typeface="Calibri" panose="020F0502020204030204" pitchFamily="34" charset="0"/>
              <a:cs typeface="Calibri" panose="020F0502020204030204" pitchFamily="34" charset="0"/>
            </a:endParaRPr>
          </a:p>
          <a:p>
            <a:pPr eaLnBrk="1" hangingPunct="1"/>
            <a:endParaRPr lang="en-US" altLang="en-US" dirty="0">
              <a:effectLst/>
              <a:latin typeface="Calibri" panose="020F0502020204030204" pitchFamily="34" charset="0"/>
              <a:ea typeface="Calibri" panose="020F0502020204030204" pitchFamily="34" charset="0"/>
              <a:cs typeface="Calibri" panose="020F0502020204030204" pitchFamily="34" charset="0"/>
            </a:endParaRPr>
          </a:p>
          <a:p>
            <a:pPr eaLnBrk="1" hangingPunct="1"/>
            <a:r>
              <a:rPr lang="en-US" altLang="en-US" dirty="0">
                <a:effectLst/>
                <a:latin typeface="Calibri" panose="020F0502020204030204" pitchFamily="34" charset="0"/>
                <a:ea typeface="Calibri" panose="020F0502020204030204" pitchFamily="34" charset="0"/>
                <a:cs typeface="Calibri" panose="020F0502020204030204" pitchFamily="34" charset="0"/>
              </a:rPr>
              <a:t>converters need heat to operate</a:t>
            </a:r>
          </a:p>
          <a:p>
            <a:pPr eaLnBrk="1" hangingPunct="1"/>
            <a:r>
              <a:rPr lang="en-US" altLang="en-US" dirty="0">
                <a:effectLst/>
                <a:latin typeface="Calibri" panose="020F0502020204030204" pitchFamily="34" charset="0"/>
                <a:ea typeface="Calibri" panose="020F0502020204030204" pitchFamily="34" charset="0"/>
                <a:cs typeface="Calibri" panose="020F0502020204030204" pitchFamily="34" charset="0"/>
              </a:rPr>
              <a:t>they begin working at 260°C</a:t>
            </a:r>
          </a:p>
          <a:p>
            <a:pPr eaLnBrk="1" hangingPunct="1"/>
            <a:r>
              <a:rPr lang="en-US" altLang="en-US" dirty="0">
                <a:effectLst/>
                <a:latin typeface="Calibri" panose="020F0502020204030204" pitchFamily="34" charset="0"/>
              </a:rPr>
              <a:t>full operating temperature is 500-870</a:t>
            </a:r>
            <a:r>
              <a:rPr lang="en-US" altLang="en-US" dirty="0">
                <a:effectLst/>
                <a:latin typeface="Calibri" panose="020F0502020204030204" pitchFamily="34" charset="0"/>
                <a:ea typeface="Calibri" panose="020F0502020204030204" pitchFamily="34" charset="0"/>
                <a:cs typeface="Calibri" panose="020F0502020204030204" pitchFamily="34" charset="0"/>
              </a:rPr>
              <a:t>°C</a:t>
            </a:r>
            <a:endParaRPr lang="en-US" altLang="en-US" dirty="0"/>
          </a:p>
          <a:p>
            <a:pPr eaLnBrk="1" hangingPunct="1">
              <a:buFontTx/>
              <a:buNone/>
            </a:pPr>
            <a:endParaRPr lang="en-US" altLang="en-US" dirty="0"/>
          </a:p>
        </p:txBody>
      </p:sp>
      <p:pic>
        <p:nvPicPr>
          <p:cNvPr id="9218" name="Picture 2" descr="Image result for catalytic converters under the ca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1678" b="6003"/>
          <a:stretch/>
        </p:blipFill>
        <p:spPr bwMode="auto">
          <a:xfrm>
            <a:off x="5417820" y="685800"/>
            <a:ext cx="6705600" cy="41910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3ABAEBFC-0E49-4E13-A77F-C277BBA753E5}" type="slidenum">
              <a:rPr lang="en-US" altLang="en-US" smtClean="0">
                <a:solidFill>
                  <a:schemeClr val="hlink"/>
                </a:solidFill>
              </a:rPr>
              <a:pPr>
                <a:spcBef>
                  <a:spcPct val="0"/>
                </a:spcBef>
                <a:buClrTx/>
                <a:buFontTx/>
                <a:buNone/>
              </a:pPr>
              <a:t>18</a:t>
            </a:fld>
            <a:endParaRPr lang="en-US" altLang="en-US">
              <a:solidFill>
                <a:schemeClr val="hlink"/>
              </a:solidFill>
            </a:endParaRPr>
          </a:p>
        </p:txBody>
      </p:sp>
      <p:sp>
        <p:nvSpPr>
          <p:cNvPr id="30722" name="Rectangle 2"/>
          <p:cNvSpPr>
            <a:spLocks noGrp="1" noRot="1" noChangeArrowheads="1"/>
          </p:cNvSpPr>
          <p:nvPr>
            <p:ph type="title"/>
          </p:nvPr>
        </p:nvSpPr>
        <p:spPr>
          <a:xfrm>
            <a:off x="1981200" y="152400"/>
            <a:ext cx="8229600" cy="457200"/>
          </a:xfrm>
        </p:spPr>
        <p:txBody>
          <a:bodyPr/>
          <a:lstStyle/>
          <a:p>
            <a:pPr eaLnBrk="1" hangingPunct="1">
              <a:defRPr/>
            </a:pPr>
            <a:r>
              <a:rPr lang="en-US" sz="2200" dirty="0">
                <a:effectLst/>
                <a:latin typeface="Calibri" panose="020F0502020204030204" pitchFamily="34" charset="0"/>
              </a:rPr>
              <a:t>Three-Way Catalysts (TWC)</a:t>
            </a:r>
          </a:p>
        </p:txBody>
      </p:sp>
      <p:sp>
        <p:nvSpPr>
          <p:cNvPr id="30723" name="Rectangle 3"/>
          <p:cNvSpPr>
            <a:spLocks noGrp="1" noChangeArrowheads="1"/>
          </p:cNvSpPr>
          <p:nvPr>
            <p:ph type="body" idx="1"/>
          </p:nvPr>
        </p:nvSpPr>
        <p:spPr>
          <a:xfrm>
            <a:off x="152400" y="601980"/>
            <a:ext cx="8458200" cy="2667000"/>
          </a:xfrm>
        </p:spPr>
        <p:txBody>
          <a:bodyPr/>
          <a:lstStyle/>
          <a:p>
            <a:pPr eaLnBrk="1" hangingPunct="1">
              <a:lnSpc>
                <a:spcPct val="150000"/>
              </a:lnSpc>
              <a:defRPr/>
            </a:pPr>
            <a:r>
              <a:rPr lang="en-US" sz="1900" dirty="0">
                <a:effectLst/>
                <a:latin typeface="Calibri" pitchFamily="34" charset="0"/>
                <a:cs typeface="Calibri" pitchFamily="34" charset="0"/>
              </a:rPr>
              <a:t>reduces HC, CO and NOx levels</a:t>
            </a:r>
          </a:p>
          <a:p>
            <a:pPr eaLnBrk="1" hangingPunct="1">
              <a:lnSpc>
                <a:spcPct val="150000"/>
              </a:lnSpc>
              <a:defRPr/>
            </a:pPr>
            <a:r>
              <a:rPr lang="en-US" sz="1900" dirty="0">
                <a:effectLst/>
                <a:latin typeface="Calibri" pitchFamily="34" charset="0"/>
                <a:cs typeface="Calibri" pitchFamily="34" charset="0"/>
              </a:rPr>
              <a:t>NOx is separated into nitrogen &amp; oxygen</a:t>
            </a:r>
          </a:p>
          <a:p>
            <a:pPr eaLnBrk="1" hangingPunct="1">
              <a:lnSpc>
                <a:spcPct val="150000"/>
              </a:lnSpc>
              <a:defRPr/>
            </a:pPr>
            <a:r>
              <a:rPr lang="en-US" sz="1900" dirty="0">
                <a:effectLst/>
                <a:latin typeface="Calibri" pitchFamily="34" charset="0"/>
                <a:cs typeface="Calibri" pitchFamily="34" charset="0"/>
              </a:rPr>
              <a:t>front ½ controls NOx with platinum &amp; rhodium as the catalysts</a:t>
            </a:r>
          </a:p>
          <a:p>
            <a:pPr eaLnBrk="1" hangingPunct="1">
              <a:lnSpc>
                <a:spcPct val="150000"/>
              </a:lnSpc>
              <a:defRPr/>
            </a:pPr>
            <a:r>
              <a:rPr lang="en-US" sz="1900" dirty="0">
                <a:effectLst/>
                <a:latin typeface="Calibri" pitchFamily="34" charset="0"/>
                <a:cs typeface="Calibri" pitchFamily="34" charset="0"/>
              </a:rPr>
              <a:t>back ½ reduces HC &amp; CO</a:t>
            </a:r>
          </a:p>
          <a:p>
            <a:pPr lvl="1" eaLnBrk="1" hangingPunct="1">
              <a:defRPr/>
            </a:pPr>
            <a:r>
              <a:rPr lang="en-US" sz="1900" dirty="0">
                <a:effectLst/>
                <a:latin typeface="Calibri" pitchFamily="34" charset="0"/>
                <a:cs typeface="Calibri" pitchFamily="34" charset="0"/>
              </a:rPr>
              <a:t>may also contain cerium (has the ability to store oxygen)</a:t>
            </a:r>
          </a:p>
          <a:p>
            <a:pPr lvl="1" eaLnBrk="1" hangingPunct="1">
              <a:defRPr/>
            </a:pPr>
            <a:r>
              <a:rPr lang="en-US" sz="1900" dirty="0">
                <a:effectLst/>
                <a:latin typeface="Calibri" pitchFamily="34" charset="0"/>
                <a:cs typeface="Calibri" pitchFamily="34" charset="0"/>
              </a:rPr>
              <a:t>the oxygen is used to oxidize HC &amp; CO</a:t>
            </a:r>
          </a:p>
          <a:p>
            <a:pPr eaLnBrk="1" hangingPunct="1">
              <a:lnSpc>
                <a:spcPct val="150000"/>
              </a:lnSpc>
              <a:defRPr/>
            </a:pPr>
            <a:r>
              <a:rPr lang="en-US" sz="1900" dirty="0">
                <a:effectLst/>
                <a:latin typeface="Calibri" pitchFamily="34" charset="0"/>
                <a:cs typeface="Calibri" pitchFamily="34" charset="0"/>
              </a:rPr>
              <a:t>in use in Canada since 1988</a:t>
            </a:r>
          </a:p>
        </p:txBody>
      </p:sp>
      <p:pic>
        <p:nvPicPr>
          <p:cNvPr id="15364" name="Picture 4" descr="Image result for catalytic converter"/>
          <p:cNvPicPr>
            <a:picLocks noChangeAspect="1" noChangeArrowheads="1"/>
          </p:cNvPicPr>
          <p:nvPr/>
        </p:nvPicPr>
        <p:blipFill rotWithShape="1">
          <a:blip r:embed="rId3">
            <a:extLst>
              <a:ext uri="{28A0092B-C50C-407E-A947-70E740481C1C}">
                <a14:useLocalDpi xmlns:a14="http://schemas.microsoft.com/office/drawing/2010/main" val="0"/>
              </a:ext>
            </a:extLst>
          </a:blip>
          <a:srcRect l="10666" t="8573" r="11110" b="13714"/>
          <a:stretch/>
        </p:blipFill>
        <p:spPr bwMode="auto">
          <a:xfrm>
            <a:off x="5320115" y="1939556"/>
            <a:ext cx="4256272" cy="3457193"/>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p:cNvSpPr/>
          <p:nvPr/>
        </p:nvSpPr>
        <p:spPr bwMode="auto">
          <a:xfrm rot="19788149">
            <a:off x="4480530" y="4463587"/>
            <a:ext cx="1679172" cy="813457"/>
          </a:xfrm>
          <a:prstGeom prst="rightArrow">
            <a:avLst/>
          </a:prstGeom>
          <a:solidFill>
            <a:srgbClr val="FFC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
        <p:nvSpPr>
          <p:cNvPr id="4" name="Cloud 3"/>
          <p:cNvSpPr/>
          <p:nvPr/>
        </p:nvSpPr>
        <p:spPr bwMode="auto">
          <a:xfrm>
            <a:off x="10108421" y="821054"/>
            <a:ext cx="1677179" cy="1728595"/>
          </a:xfrm>
          <a:prstGeom prst="cloud">
            <a:avLst/>
          </a:prstGeom>
          <a:solidFill>
            <a:srgbClr val="03FD1B"/>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indent="395288"/>
            <a:r>
              <a:rPr lang="en-US" sz="2200" b="1" dirty="0">
                <a:solidFill>
                  <a:schemeClr val="bg2"/>
                </a:solidFill>
                <a:latin typeface="Calibri" panose="020F0502020204030204" pitchFamily="34" charset="0"/>
              </a:rPr>
              <a:t>H2O</a:t>
            </a:r>
          </a:p>
          <a:p>
            <a:pPr indent="395288"/>
            <a:r>
              <a:rPr lang="en-US" sz="2200" b="1" dirty="0">
                <a:solidFill>
                  <a:schemeClr val="bg2"/>
                </a:solidFill>
                <a:latin typeface="Calibri" panose="020F0502020204030204" pitchFamily="34" charset="0"/>
              </a:rPr>
              <a:t>CO2</a:t>
            </a:r>
          </a:p>
          <a:p>
            <a:pPr indent="395288"/>
            <a:r>
              <a:rPr lang="en-US" sz="2200" b="1" dirty="0">
                <a:solidFill>
                  <a:schemeClr val="bg2"/>
                </a:solidFill>
                <a:latin typeface="Calibri" panose="020F0502020204030204" pitchFamily="34" charset="0"/>
              </a:rPr>
              <a:t>N</a:t>
            </a:r>
          </a:p>
        </p:txBody>
      </p:sp>
      <p:sp>
        <p:nvSpPr>
          <p:cNvPr id="18" name="Cloud 17"/>
          <p:cNvSpPr/>
          <p:nvPr/>
        </p:nvSpPr>
        <p:spPr bwMode="auto">
          <a:xfrm>
            <a:off x="3352800" y="4343401"/>
            <a:ext cx="1773663" cy="1752600"/>
          </a:xfrm>
          <a:prstGeom prst="cloud">
            <a:avLst/>
          </a:prstGeom>
          <a:solidFill>
            <a:srgbClr val="FFC000"/>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indent="263525" algn="ctr"/>
            <a:r>
              <a:rPr lang="en-US" sz="2200" b="1" dirty="0">
                <a:solidFill>
                  <a:schemeClr val="bg2"/>
                </a:solidFill>
                <a:latin typeface="Calibri" panose="020F0502020204030204" pitchFamily="34" charset="0"/>
              </a:rPr>
              <a:t>HC</a:t>
            </a:r>
          </a:p>
          <a:p>
            <a:pPr indent="263525" algn="ctr"/>
            <a:r>
              <a:rPr lang="en-US" sz="2200" b="1" dirty="0">
                <a:solidFill>
                  <a:schemeClr val="bg2"/>
                </a:solidFill>
                <a:latin typeface="Calibri" panose="020F0502020204030204" pitchFamily="34" charset="0"/>
              </a:rPr>
              <a:t>CO</a:t>
            </a:r>
          </a:p>
          <a:p>
            <a:pPr indent="395288" algn="ctr"/>
            <a:r>
              <a:rPr lang="en-US" sz="2200" b="1" dirty="0">
                <a:solidFill>
                  <a:schemeClr val="bg2"/>
                </a:solidFill>
                <a:latin typeface="Calibri" panose="020F0502020204030204" pitchFamily="34" charset="0"/>
              </a:rPr>
              <a:t>NoX</a:t>
            </a:r>
          </a:p>
        </p:txBody>
      </p:sp>
      <p:sp>
        <p:nvSpPr>
          <p:cNvPr id="15" name="Right Arrow 14"/>
          <p:cNvSpPr/>
          <p:nvPr/>
        </p:nvSpPr>
        <p:spPr bwMode="auto">
          <a:xfrm rot="19788149">
            <a:off x="9217861" y="1805053"/>
            <a:ext cx="1679172" cy="813457"/>
          </a:xfrm>
          <a:prstGeom prst="rightArrow">
            <a:avLst/>
          </a:prstGeom>
          <a:solidFill>
            <a:srgbClr val="03FD1B"/>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200" dirty="0">
                <a:effectLst/>
                <a:latin typeface="Calibri" panose="020F0502020204030204" pitchFamily="34" charset="0"/>
                <a:cs typeface="Calibri" panose="020F0502020204030204" pitchFamily="34" charset="0"/>
              </a:rPr>
              <a:t>OBD2 Vehicles &amp; Catalyst Monitoring</a:t>
            </a:r>
          </a:p>
        </p:txBody>
      </p:sp>
      <p:sp>
        <p:nvSpPr>
          <p:cNvPr id="3" name="Content Placeholder 2"/>
          <p:cNvSpPr>
            <a:spLocks noGrp="1"/>
          </p:cNvSpPr>
          <p:nvPr>
            <p:ph idx="1"/>
          </p:nvPr>
        </p:nvSpPr>
        <p:spPr>
          <a:xfrm>
            <a:off x="144780" y="685800"/>
            <a:ext cx="12047220" cy="5059363"/>
          </a:xfrm>
        </p:spPr>
        <p:txBody>
          <a:bodyPr/>
          <a:lstStyle/>
          <a:p>
            <a:r>
              <a:rPr lang="en-CA" dirty="0">
                <a:solidFill>
                  <a:srgbClr val="3BF6FB"/>
                </a:solidFill>
                <a:effectLst/>
                <a:latin typeface="Calibri" panose="020F0502020204030204" pitchFamily="34" charset="0"/>
                <a:cs typeface="Calibri" panose="020F0502020204030204" pitchFamily="34" charset="0"/>
              </a:rPr>
              <a:t>pre-cat</a:t>
            </a:r>
            <a:r>
              <a:rPr lang="en-CA" dirty="0">
                <a:effectLst/>
                <a:latin typeface="Calibri" panose="020F0502020204030204" pitchFamily="34" charset="0"/>
                <a:cs typeface="Calibri" panose="020F0502020204030204" pitchFamily="34" charset="0"/>
              </a:rPr>
              <a:t> </a:t>
            </a:r>
            <a:r>
              <a:rPr lang="en-CA" dirty="0">
                <a:solidFill>
                  <a:srgbClr val="03FD1B"/>
                </a:solidFill>
                <a:effectLst/>
                <a:latin typeface="Calibri" panose="020F0502020204030204" pitchFamily="34" charset="0"/>
                <a:cs typeface="Calibri" panose="020F0502020204030204" pitchFamily="34" charset="0"/>
              </a:rPr>
              <a:t>O2 sensor informs the PCM about air/fuel ratio levels</a:t>
            </a:r>
          </a:p>
          <a:p>
            <a:r>
              <a:rPr lang="en-CA" dirty="0">
                <a:solidFill>
                  <a:srgbClr val="FFFF00"/>
                </a:solidFill>
                <a:effectLst/>
                <a:latin typeface="Calibri" panose="020F0502020204030204" pitchFamily="34" charset="0"/>
                <a:cs typeface="Calibri" panose="020F0502020204030204" pitchFamily="34" charset="0"/>
              </a:rPr>
              <a:t>post-cat</a:t>
            </a:r>
            <a:r>
              <a:rPr lang="en-CA" dirty="0">
                <a:solidFill>
                  <a:srgbClr val="FF0000"/>
                </a:solidFill>
                <a:effectLst/>
                <a:latin typeface="Calibri" panose="020F0502020204030204" pitchFamily="34" charset="0"/>
                <a:cs typeface="Calibri" panose="020F0502020204030204" pitchFamily="34" charset="0"/>
              </a:rPr>
              <a:t> </a:t>
            </a:r>
            <a:r>
              <a:rPr lang="en-CA" dirty="0">
                <a:solidFill>
                  <a:srgbClr val="03FD1B"/>
                </a:solidFill>
                <a:effectLst/>
                <a:latin typeface="Calibri" panose="020F0502020204030204" pitchFamily="34" charset="0"/>
                <a:cs typeface="Calibri" panose="020F0502020204030204" pitchFamily="34" charset="0"/>
              </a:rPr>
              <a:t>O2 informs the PCM about how well the cat is converting HC, CO &amp; </a:t>
            </a:r>
            <a:r>
              <a:rPr lang="en-CA" dirty="0" err="1">
                <a:solidFill>
                  <a:srgbClr val="03FD1B"/>
                </a:solidFill>
                <a:effectLst/>
                <a:latin typeface="Calibri" panose="020F0502020204030204" pitchFamily="34" charset="0"/>
                <a:cs typeface="Calibri" panose="020F0502020204030204" pitchFamily="34" charset="0"/>
              </a:rPr>
              <a:t>NoX</a:t>
            </a:r>
            <a:r>
              <a:rPr lang="en-CA" dirty="0">
                <a:solidFill>
                  <a:srgbClr val="03FD1B"/>
                </a:solidFill>
                <a:effectLst/>
                <a:latin typeface="Calibri" panose="020F0502020204030204" pitchFamily="34" charset="0"/>
                <a:cs typeface="Calibri" panose="020F0502020204030204" pitchFamily="34" charset="0"/>
              </a:rPr>
              <a:t> gasses</a:t>
            </a:r>
          </a:p>
        </p:txBody>
      </p:sp>
      <p:sp>
        <p:nvSpPr>
          <p:cNvPr id="4" name="Slide Number Placeholder 3"/>
          <p:cNvSpPr>
            <a:spLocks noGrp="1"/>
          </p:cNvSpPr>
          <p:nvPr>
            <p:ph type="sldNum" sz="quarter" idx="10"/>
          </p:nvPr>
        </p:nvSpPr>
        <p:spPr/>
        <p:txBody>
          <a:bodyPr/>
          <a:lstStyle/>
          <a:p>
            <a:pPr>
              <a:defRPr/>
            </a:pPr>
            <a:fld id="{3BC5BEC6-6745-4EA5-B19B-D9937B833258}" type="slidenum">
              <a:rPr lang="en-US" smtClean="0"/>
              <a:pPr>
                <a:defRPr/>
              </a:pPr>
              <a:t>19</a:t>
            </a:fld>
            <a:endParaRPr lang="en-US"/>
          </a:p>
        </p:txBody>
      </p:sp>
      <p:pic>
        <p:nvPicPr>
          <p:cNvPr id="10242" name="Picture 2" descr="Related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39000" y="1524000"/>
            <a:ext cx="4762500" cy="39528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44" name="Picture 4" descr="Image result for oxygen sensor pre post ca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8516"/>
          <a:stretch/>
        </p:blipFill>
        <p:spPr bwMode="auto">
          <a:xfrm>
            <a:off x="144780" y="1515428"/>
            <a:ext cx="7246620" cy="456466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 name="Right Arrow 4"/>
          <p:cNvSpPr/>
          <p:nvPr/>
        </p:nvSpPr>
        <p:spPr bwMode="auto">
          <a:xfrm>
            <a:off x="2213610" y="3851910"/>
            <a:ext cx="762000" cy="381000"/>
          </a:xfrm>
          <a:prstGeom prst="rightArrow">
            <a:avLst/>
          </a:prstGeom>
          <a:solidFill>
            <a:srgbClr val="3BF6FB"/>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Tree>
    <p:extLst>
      <p:ext uri="{BB962C8B-B14F-4D97-AF65-F5344CB8AC3E}">
        <p14:creationId xmlns:p14="http://schemas.microsoft.com/office/powerpoint/2010/main" val="3318498736"/>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2.bp.blogspot.com/-BgsQPiguhiQ/Tk-BiiZ1CnI/AAAAAAAACjg/nXXmhBPGObc/s1600/Compression+ratio+1.jpg"/>
          <p:cNvPicPr>
            <a:picLocks noChangeAspect="1" noChangeArrowheads="1"/>
          </p:cNvPicPr>
          <p:nvPr/>
        </p:nvPicPr>
        <p:blipFill rotWithShape="1">
          <a:blip r:embed="rId3">
            <a:extLst>
              <a:ext uri="{28A0092B-C50C-407E-A947-70E740481C1C}">
                <a14:useLocalDpi xmlns:a14="http://schemas.microsoft.com/office/drawing/2010/main" val="0"/>
              </a:ext>
            </a:extLst>
          </a:blip>
          <a:srcRect l="6977" t="4915" r="3960" b="2161"/>
          <a:stretch/>
        </p:blipFill>
        <p:spPr bwMode="auto">
          <a:xfrm>
            <a:off x="8234476" y="465137"/>
            <a:ext cx="3813120" cy="3564438"/>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61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FF9BD1C3-B57E-4801-A089-4B10B452E36A}" type="slidenum">
              <a:rPr lang="en-US" altLang="en-US" smtClean="0">
                <a:solidFill>
                  <a:schemeClr val="hlink"/>
                </a:solidFill>
              </a:rPr>
              <a:pPr>
                <a:spcBef>
                  <a:spcPct val="0"/>
                </a:spcBef>
                <a:buClrTx/>
                <a:buFontTx/>
                <a:buNone/>
              </a:pPr>
              <a:t>2</a:t>
            </a:fld>
            <a:endParaRPr lang="en-US" altLang="en-US">
              <a:solidFill>
                <a:schemeClr val="hlink"/>
              </a:solidFill>
            </a:endParaRPr>
          </a:p>
        </p:txBody>
      </p:sp>
      <p:sp>
        <p:nvSpPr>
          <p:cNvPr id="124930" name="Rectangle 2"/>
          <p:cNvSpPr>
            <a:spLocks noGrp="1" noRot="1" noChangeArrowheads="1"/>
          </p:cNvSpPr>
          <p:nvPr>
            <p:ph type="title"/>
          </p:nvPr>
        </p:nvSpPr>
        <p:spPr>
          <a:xfrm>
            <a:off x="1981200" y="7937"/>
            <a:ext cx="8229600" cy="457200"/>
          </a:xfrm>
        </p:spPr>
        <p:txBody>
          <a:bodyPr/>
          <a:lstStyle/>
          <a:p>
            <a:pPr eaLnBrk="1" hangingPunct="1">
              <a:defRPr/>
            </a:pPr>
            <a:r>
              <a:rPr lang="en-US" sz="2200" dirty="0">
                <a:effectLst/>
                <a:latin typeface="Calibri" panose="020F0502020204030204" pitchFamily="34" charset="0"/>
              </a:rPr>
              <a:t>Vehicle Pollution Sources</a:t>
            </a:r>
          </a:p>
        </p:txBody>
      </p:sp>
      <p:sp>
        <p:nvSpPr>
          <p:cNvPr id="124931" name="Rectangle 3"/>
          <p:cNvSpPr>
            <a:spLocks noGrp="1" noChangeArrowheads="1"/>
          </p:cNvSpPr>
          <p:nvPr>
            <p:ph type="body" idx="1"/>
          </p:nvPr>
        </p:nvSpPr>
        <p:spPr>
          <a:xfrm>
            <a:off x="23949" y="531019"/>
            <a:ext cx="8551905" cy="5059363"/>
          </a:xfrm>
        </p:spPr>
        <p:txBody>
          <a:bodyPr/>
          <a:lstStyle/>
          <a:p>
            <a:pPr eaLnBrk="1" hangingPunct="1">
              <a:defRPr/>
            </a:pPr>
            <a:r>
              <a:rPr lang="en-US" sz="2000" dirty="0">
                <a:effectLst/>
                <a:latin typeface="Calibri" pitchFamily="34" charset="0"/>
                <a:cs typeface="Calibri" pitchFamily="34" charset="0"/>
              </a:rPr>
              <a:t>3 </a:t>
            </a:r>
            <a:r>
              <a:rPr lang="en-US" sz="2000" u="sng" dirty="0">
                <a:effectLst/>
                <a:latin typeface="Calibri" pitchFamily="34" charset="0"/>
                <a:cs typeface="Calibri" pitchFamily="34" charset="0"/>
              </a:rPr>
              <a:t>areas</a:t>
            </a:r>
            <a:r>
              <a:rPr lang="en-US" sz="2000" dirty="0">
                <a:effectLst/>
                <a:latin typeface="Calibri" pitchFamily="34" charset="0"/>
                <a:cs typeface="Calibri" pitchFamily="34" charset="0"/>
              </a:rPr>
              <a:t> of a vehicle that can pollute…</a:t>
            </a:r>
          </a:p>
          <a:p>
            <a:pPr lvl="1" eaLnBrk="1" hangingPunct="1">
              <a:defRPr/>
            </a:pPr>
            <a:r>
              <a:rPr lang="en-US" sz="2000" dirty="0">
                <a:effectLst/>
                <a:latin typeface="Calibri" pitchFamily="34" charset="0"/>
                <a:cs typeface="Calibri" pitchFamily="34" charset="0"/>
              </a:rPr>
              <a:t>tailpipe emissions</a:t>
            </a:r>
          </a:p>
          <a:p>
            <a:pPr lvl="1" eaLnBrk="1" hangingPunct="1">
              <a:defRPr/>
            </a:pPr>
            <a:r>
              <a:rPr lang="en-US" sz="2000" dirty="0">
                <a:effectLst/>
                <a:latin typeface="Calibri" pitchFamily="34" charset="0"/>
                <a:cs typeface="Calibri" pitchFamily="34" charset="0"/>
              </a:rPr>
              <a:t>fuel tank vapors (and fuel vapors from the carburetor, if equipped)</a:t>
            </a:r>
          </a:p>
          <a:p>
            <a:pPr lvl="1" eaLnBrk="1" hangingPunct="1">
              <a:defRPr/>
            </a:pPr>
            <a:r>
              <a:rPr lang="en-US" sz="2000" dirty="0">
                <a:effectLst/>
                <a:latin typeface="Calibri" pitchFamily="34" charset="0"/>
                <a:cs typeface="Calibri" pitchFamily="34" charset="0"/>
              </a:rPr>
              <a:t>crankcase blow-by gases</a:t>
            </a:r>
          </a:p>
        </p:txBody>
      </p:sp>
      <p:pic>
        <p:nvPicPr>
          <p:cNvPr id="6150" name="Picture 9" descr="tialpipe_01-over"/>
          <p:cNvPicPr>
            <a:picLocks noChangeAspect="1" noChangeArrowheads="1"/>
          </p:cNvPicPr>
          <p:nvPr/>
        </p:nvPicPr>
        <p:blipFill>
          <a:blip r:embed="rId4">
            <a:extLst>
              <a:ext uri="{28A0092B-C50C-407E-A947-70E740481C1C}">
                <a14:useLocalDpi xmlns:a14="http://schemas.microsoft.com/office/drawing/2010/main" val="0"/>
              </a:ext>
            </a:extLst>
          </a:blip>
          <a:srcRect l="2777" t="3754" r="2777" b="2423"/>
          <a:stretch>
            <a:fillRect/>
          </a:stretch>
        </p:blipFill>
        <p:spPr bwMode="auto">
          <a:xfrm>
            <a:off x="380999" y="2107158"/>
            <a:ext cx="3973977" cy="292204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6151" name="Picture 10" descr="mtb461"/>
          <p:cNvPicPr>
            <a:picLocks noChangeAspect="1" noChangeArrowheads="1"/>
          </p:cNvPicPr>
          <p:nvPr/>
        </p:nvPicPr>
        <p:blipFill>
          <a:blip r:embed="rId5">
            <a:lum contrast="12000"/>
            <a:extLst>
              <a:ext uri="{28A0092B-C50C-407E-A947-70E740481C1C}">
                <a14:useLocalDpi xmlns:a14="http://schemas.microsoft.com/office/drawing/2010/main" val="0"/>
              </a:ext>
            </a:extLst>
          </a:blip>
          <a:srcRect l="14992" t="10666" r="6462" b="9334"/>
          <a:stretch>
            <a:fillRect/>
          </a:stretch>
        </p:blipFill>
        <p:spPr bwMode="auto">
          <a:xfrm>
            <a:off x="4482277" y="2211417"/>
            <a:ext cx="3953389" cy="3378965"/>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C300F076-D872-42A1-BD3F-10F176FCFAA3}" type="slidenum">
              <a:rPr lang="en-US" altLang="en-US" smtClean="0">
                <a:solidFill>
                  <a:schemeClr val="hlink"/>
                </a:solidFill>
              </a:rPr>
              <a:pPr>
                <a:spcBef>
                  <a:spcPct val="0"/>
                </a:spcBef>
                <a:buClrTx/>
                <a:buFontTx/>
                <a:buNone/>
              </a:pPr>
              <a:t>20</a:t>
            </a:fld>
            <a:endParaRPr lang="en-US" altLang="en-US">
              <a:solidFill>
                <a:schemeClr val="hlink"/>
              </a:solidFill>
            </a:endParaRPr>
          </a:p>
        </p:txBody>
      </p:sp>
      <p:sp>
        <p:nvSpPr>
          <p:cNvPr id="23554" name="Rectangle 2"/>
          <p:cNvSpPr>
            <a:spLocks noGrp="1" noRot="1" noChangeArrowheads="1"/>
          </p:cNvSpPr>
          <p:nvPr>
            <p:ph type="title"/>
          </p:nvPr>
        </p:nvSpPr>
        <p:spPr>
          <a:xfrm>
            <a:off x="1981200" y="0"/>
            <a:ext cx="8229600" cy="457200"/>
          </a:xfrm>
        </p:spPr>
        <p:txBody>
          <a:bodyPr/>
          <a:lstStyle/>
          <a:p>
            <a:pPr eaLnBrk="1" hangingPunct="1">
              <a:defRPr/>
            </a:pPr>
            <a:r>
              <a:rPr lang="en-US" sz="2200" dirty="0">
                <a:effectLst/>
                <a:latin typeface="Calibri" panose="020F0502020204030204" pitchFamily="34" charset="0"/>
              </a:rPr>
              <a:t>Causes of excessive hydrocarbons…</a:t>
            </a:r>
          </a:p>
        </p:txBody>
      </p:sp>
      <p:pic>
        <p:nvPicPr>
          <p:cNvPr id="51204" name="Picture 4" descr="burnt1"/>
          <p:cNvPicPr>
            <a:picLocks noChangeAspect="1" noChangeArrowheads="1"/>
          </p:cNvPicPr>
          <p:nvPr/>
        </p:nvPicPr>
        <p:blipFill>
          <a:blip r:embed="rId3">
            <a:extLst>
              <a:ext uri="{28A0092B-C50C-407E-A947-70E740481C1C}">
                <a14:useLocalDpi xmlns:a14="http://schemas.microsoft.com/office/drawing/2010/main" val="0"/>
              </a:ext>
            </a:extLst>
          </a:blip>
          <a:srcRect l="22223" t="4663" r="12962" b="4146"/>
          <a:stretch>
            <a:fillRect/>
          </a:stretch>
        </p:blipFill>
        <p:spPr bwMode="auto">
          <a:xfrm>
            <a:off x="1752600" y="4114800"/>
            <a:ext cx="2667000" cy="251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05" name="Picture 6" descr="plug_wor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1" y="3200400"/>
            <a:ext cx="2847975" cy="3505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06" name="Picture 10" descr="e1valv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609600"/>
            <a:ext cx="3276600" cy="24574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1207" name="AutoShape 11"/>
          <p:cNvSpPr>
            <a:spLocks noChangeArrowheads="1"/>
          </p:cNvSpPr>
          <p:nvPr/>
        </p:nvSpPr>
        <p:spPr bwMode="auto">
          <a:xfrm rot="-1779092">
            <a:off x="3581400" y="5257800"/>
            <a:ext cx="304800" cy="1600200"/>
          </a:xfrm>
          <a:prstGeom prst="upArrow">
            <a:avLst>
              <a:gd name="adj1" fmla="val 50000"/>
              <a:gd name="adj2" fmla="val 131250"/>
            </a:avLst>
          </a:prstGeom>
          <a:solidFill>
            <a:srgbClr val="68EA3A"/>
          </a:solidFill>
          <a:ln w="9525">
            <a:solidFill>
              <a:schemeClr val="bg2"/>
            </a:solidFill>
            <a:miter lim="800000"/>
            <a:headEnd/>
            <a:tailEnd/>
          </a:ln>
        </p:spPr>
        <p:txBody>
          <a:bodyPr wrap="none" anchor="ct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CA" altLang="en-US" b="0">
              <a:solidFill>
                <a:schemeClr val="tx1"/>
              </a:solidFill>
              <a:latin typeface="Garamond" panose="02020404030301010803" pitchFamily="18" charset="0"/>
            </a:endParaRPr>
          </a:p>
        </p:txBody>
      </p:sp>
      <p:pic>
        <p:nvPicPr>
          <p:cNvPr id="51208" name="Picture 13" descr="e1cyl"/>
          <p:cNvPicPr>
            <a:picLocks noChangeAspect="1" noChangeArrowheads="1"/>
          </p:cNvPicPr>
          <p:nvPr/>
        </p:nvPicPr>
        <p:blipFill>
          <a:blip r:embed="rId6">
            <a:extLst>
              <a:ext uri="{28A0092B-C50C-407E-A947-70E740481C1C}">
                <a14:useLocalDpi xmlns:a14="http://schemas.microsoft.com/office/drawing/2010/main" val="0"/>
              </a:ext>
            </a:extLst>
          </a:blip>
          <a:srcRect l="8400" r="11600" b="5200"/>
          <a:stretch>
            <a:fillRect/>
          </a:stretch>
        </p:blipFill>
        <p:spPr bwMode="auto">
          <a:xfrm>
            <a:off x="6858000" y="609600"/>
            <a:ext cx="2743200" cy="243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1209" name="Picture 15" descr="gallery-3-larg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96200" y="3200401"/>
            <a:ext cx="2819400" cy="25447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0B5565AE-C920-42E7-86FB-8C5CAFC25232}" type="slidenum">
              <a:rPr lang="en-US" altLang="en-US" smtClean="0">
                <a:solidFill>
                  <a:schemeClr val="hlink"/>
                </a:solidFill>
              </a:rPr>
              <a:pPr>
                <a:spcBef>
                  <a:spcPct val="0"/>
                </a:spcBef>
                <a:buClrTx/>
                <a:buFontTx/>
                <a:buNone/>
              </a:pPr>
              <a:t>21</a:t>
            </a:fld>
            <a:endParaRPr lang="en-US" altLang="en-US">
              <a:solidFill>
                <a:schemeClr val="hlink"/>
              </a:solidFill>
            </a:endParaRPr>
          </a:p>
        </p:txBody>
      </p:sp>
      <p:sp>
        <p:nvSpPr>
          <p:cNvPr id="24578" name="Rectangle 2"/>
          <p:cNvSpPr>
            <a:spLocks noGrp="1" noRot="1" noChangeArrowheads="1"/>
          </p:cNvSpPr>
          <p:nvPr>
            <p:ph type="title"/>
          </p:nvPr>
        </p:nvSpPr>
        <p:spPr>
          <a:xfrm>
            <a:off x="1981200" y="0"/>
            <a:ext cx="8229600" cy="457200"/>
          </a:xfrm>
        </p:spPr>
        <p:txBody>
          <a:bodyPr/>
          <a:lstStyle/>
          <a:p>
            <a:pPr eaLnBrk="1" hangingPunct="1">
              <a:defRPr/>
            </a:pPr>
            <a:r>
              <a:rPr lang="en-US" sz="2200" dirty="0">
                <a:effectLst/>
                <a:latin typeface="Calibri" panose="020F0502020204030204" pitchFamily="34" charset="0"/>
              </a:rPr>
              <a:t>Causes of Excessive Carbon Monoxide</a:t>
            </a:r>
            <a:r>
              <a:rPr lang="en-US" sz="1800" dirty="0">
                <a:effectLst/>
              </a:rPr>
              <a:t>…</a:t>
            </a:r>
          </a:p>
        </p:txBody>
      </p:sp>
      <p:sp>
        <p:nvSpPr>
          <p:cNvPr id="24579" name="Rectangle 3"/>
          <p:cNvSpPr>
            <a:spLocks noGrp="1" noChangeArrowheads="1"/>
          </p:cNvSpPr>
          <p:nvPr>
            <p:ph type="body" idx="1"/>
          </p:nvPr>
        </p:nvSpPr>
        <p:spPr>
          <a:xfrm>
            <a:off x="1752600" y="685801"/>
            <a:ext cx="8229600" cy="5059363"/>
          </a:xfrm>
        </p:spPr>
        <p:txBody>
          <a:bodyPr/>
          <a:lstStyle/>
          <a:p>
            <a:pPr eaLnBrk="1" hangingPunct="1">
              <a:defRPr/>
            </a:pPr>
            <a:r>
              <a:rPr lang="en-US" dirty="0">
                <a:effectLst/>
                <a:latin typeface="Calibri" pitchFamily="34" charset="0"/>
                <a:cs typeface="Calibri" pitchFamily="34" charset="0"/>
              </a:rPr>
              <a:t>plugged air filter</a:t>
            </a:r>
          </a:p>
          <a:p>
            <a:pPr eaLnBrk="1" hangingPunct="1">
              <a:defRPr/>
            </a:pPr>
            <a:r>
              <a:rPr lang="en-US" dirty="0">
                <a:effectLst/>
                <a:latin typeface="Calibri" pitchFamily="34" charset="0"/>
                <a:cs typeface="Calibri" pitchFamily="34" charset="0"/>
              </a:rPr>
              <a:t>high float level</a:t>
            </a:r>
          </a:p>
          <a:p>
            <a:pPr eaLnBrk="1" hangingPunct="1">
              <a:defRPr/>
            </a:pPr>
            <a:r>
              <a:rPr lang="en-US" dirty="0">
                <a:effectLst/>
                <a:latin typeface="Calibri" pitchFamily="34" charset="0"/>
                <a:cs typeface="Calibri" pitchFamily="34" charset="0"/>
              </a:rPr>
              <a:t>choke not opening</a:t>
            </a:r>
          </a:p>
          <a:p>
            <a:pPr eaLnBrk="1" hangingPunct="1">
              <a:defRPr/>
            </a:pPr>
            <a:r>
              <a:rPr lang="en-US" dirty="0">
                <a:effectLst/>
                <a:latin typeface="Calibri" pitchFamily="34" charset="0"/>
                <a:cs typeface="Calibri" pitchFamily="34" charset="0"/>
              </a:rPr>
              <a:t>faulty fuel injector</a:t>
            </a:r>
          </a:p>
          <a:p>
            <a:pPr eaLnBrk="1" hangingPunct="1">
              <a:defRPr/>
            </a:pPr>
            <a:r>
              <a:rPr lang="en-US" dirty="0">
                <a:effectLst/>
                <a:latin typeface="Calibri" pitchFamily="34" charset="0"/>
                <a:cs typeface="Calibri" pitchFamily="34" charset="0"/>
              </a:rPr>
              <a:t>higher than normal fuel pressure</a:t>
            </a:r>
          </a:p>
          <a:p>
            <a:pPr eaLnBrk="1" hangingPunct="1">
              <a:defRPr/>
            </a:pPr>
            <a:r>
              <a:rPr lang="en-US" dirty="0">
                <a:effectLst/>
                <a:latin typeface="Calibri" pitchFamily="34" charset="0"/>
                <a:cs typeface="Calibri" pitchFamily="34" charset="0"/>
              </a:rPr>
              <a:t>faulty EFI sensor</a:t>
            </a:r>
          </a:p>
        </p:txBody>
      </p:sp>
      <p:pic>
        <p:nvPicPr>
          <p:cNvPr id="53253" name="Picture 5" descr="AF_8_M_R_1"/>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6934200" y="3638551"/>
            <a:ext cx="3176588" cy="23796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54" name="Picture 9" descr="chokepla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548063"/>
            <a:ext cx="3352800" cy="25463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3255" name="Picture 9" descr="http://us1.webpublications.com.au/static/images/articles/i1114/111422_8l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7250" y="962026"/>
            <a:ext cx="2876550" cy="21621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507EF1A0-3118-49E4-9F71-51C9BAB3D678}" type="slidenum">
              <a:rPr lang="en-US" altLang="en-US" smtClean="0">
                <a:solidFill>
                  <a:schemeClr val="hlink"/>
                </a:solidFill>
              </a:rPr>
              <a:pPr>
                <a:spcBef>
                  <a:spcPct val="0"/>
                </a:spcBef>
                <a:buClrTx/>
                <a:buFontTx/>
                <a:buNone/>
              </a:pPr>
              <a:t>22</a:t>
            </a:fld>
            <a:endParaRPr lang="en-US" altLang="en-US">
              <a:solidFill>
                <a:schemeClr val="hlink"/>
              </a:solidFill>
            </a:endParaRPr>
          </a:p>
        </p:txBody>
      </p:sp>
      <p:sp>
        <p:nvSpPr>
          <p:cNvPr id="25602" name="Rectangle 2"/>
          <p:cNvSpPr>
            <a:spLocks noGrp="1" noRot="1" noChangeArrowheads="1"/>
          </p:cNvSpPr>
          <p:nvPr>
            <p:ph type="title"/>
          </p:nvPr>
        </p:nvSpPr>
        <p:spPr>
          <a:xfrm>
            <a:off x="1981200" y="0"/>
            <a:ext cx="8229600" cy="457200"/>
          </a:xfrm>
        </p:spPr>
        <p:txBody>
          <a:bodyPr/>
          <a:lstStyle/>
          <a:p>
            <a:pPr eaLnBrk="1" hangingPunct="1">
              <a:defRPr/>
            </a:pPr>
            <a:r>
              <a:rPr lang="en-US" sz="2200" dirty="0">
                <a:effectLst/>
                <a:latin typeface="Calibri" panose="020F0502020204030204" pitchFamily="34" charset="0"/>
              </a:rPr>
              <a:t>Causes of Excessive NOx…</a:t>
            </a:r>
          </a:p>
        </p:txBody>
      </p:sp>
      <p:sp>
        <p:nvSpPr>
          <p:cNvPr id="25603" name="Rectangle 3"/>
          <p:cNvSpPr>
            <a:spLocks noGrp="1" noChangeArrowheads="1"/>
          </p:cNvSpPr>
          <p:nvPr>
            <p:ph type="body" idx="1"/>
          </p:nvPr>
        </p:nvSpPr>
        <p:spPr>
          <a:xfrm>
            <a:off x="1664343" y="670719"/>
            <a:ext cx="8458200" cy="5059363"/>
          </a:xfrm>
        </p:spPr>
        <p:txBody>
          <a:bodyPr/>
          <a:lstStyle/>
          <a:p>
            <a:pPr eaLnBrk="1" hangingPunct="1">
              <a:lnSpc>
                <a:spcPct val="130000"/>
              </a:lnSpc>
              <a:defRPr/>
            </a:pPr>
            <a:r>
              <a:rPr lang="en-US" dirty="0">
                <a:effectLst/>
                <a:latin typeface="Calibri" pitchFamily="34" charset="0"/>
                <a:cs typeface="Calibri" pitchFamily="34" charset="0"/>
              </a:rPr>
              <a:t>carbon deposits</a:t>
            </a:r>
          </a:p>
          <a:p>
            <a:pPr eaLnBrk="1" hangingPunct="1">
              <a:lnSpc>
                <a:spcPct val="130000"/>
              </a:lnSpc>
              <a:defRPr/>
            </a:pPr>
            <a:r>
              <a:rPr lang="en-US" dirty="0">
                <a:effectLst/>
                <a:latin typeface="Calibri" pitchFamily="34" charset="0"/>
                <a:cs typeface="Calibri" pitchFamily="34" charset="0"/>
              </a:rPr>
              <a:t>inoperative EGR valve</a:t>
            </a:r>
          </a:p>
          <a:p>
            <a:pPr eaLnBrk="1" hangingPunct="1">
              <a:lnSpc>
                <a:spcPct val="130000"/>
              </a:lnSpc>
              <a:defRPr/>
            </a:pPr>
            <a:r>
              <a:rPr lang="en-US" dirty="0">
                <a:effectLst/>
                <a:latin typeface="Calibri" pitchFamily="34" charset="0"/>
                <a:cs typeface="Calibri" pitchFamily="34" charset="0"/>
              </a:rPr>
              <a:t>higher than normal coolant temperatures</a:t>
            </a:r>
          </a:p>
        </p:txBody>
      </p:sp>
      <p:pic>
        <p:nvPicPr>
          <p:cNvPr id="55301" name="Picture 5" descr="eubank_mgb_25"/>
          <p:cNvPicPr>
            <a:picLocks noChangeAspect="1" noChangeArrowheads="1"/>
          </p:cNvPicPr>
          <p:nvPr/>
        </p:nvPicPr>
        <p:blipFill>
          <a:blip r:embed="rId3">
            <a:extLst>
              <a:ext uri="{28A0092B-C50C-407E-A947-70E740481C1C}">
                <a14:useLocalDpi xmlns:a14="http://schemas.microsoft.com/office/drawing/2010/main" val="0"/>
              </a:ext>
            </a:extLst>
          </a:blip>
          <a:srcRect l="22501" t="23334" r="26250" b="10001"/>
          <a:stretch>
            <a:fillRect/>
          </a:stretch>
        </p:blipFill>
        <p:spPr bwMode="auto">
          <a:xfrm>
            <a:off x="2209800" y="2819400"/>
            <a:ext cx="3124200" cy="304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3" name="Picture 9" descr="http://us.cdn3.123rf.com/168nwm/pixpack/pixpack1009/pixpack10090030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62800" y="838200"/>
            <a:ext cx="2286000" cy="1524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8434" name="Picture 2" descr="insufficient positive exhaust back pressure causes the egr valve to close"/>
          <p:cNvPicPr>
            <a:picLocks noChangeAspect="1" noChangeArrowheads="1"/>
          </p:cNvPicPr>
          <p:nvPr/>
        </p:nvPicPr>
        <p:blipFill rotWithShape="1">
          <a:blip r:embed="rId5">
            <a:extLst>
              <a:ext uri="{28A0092B-C50C-407E-A947-70E740481C1C}">
                <a14:useLocalDpi xmlns:a14="http://schemas.microsoft.com/office/drawing/2010/main" val="0"/>
              </a:ext>
            </a:extLst>
          </a:blip>
          <a:srcRect t="6666"/>
          <a:stretch/>
        </p:blipFill>
        <p:spPr bwMode="auto">
          <a:xfrm>
            <a:off x="6152867" y="2676142"/>
            <a:ext cx="3610117" cy="3675755"/>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2" name="Rectangle 1"/>
          <p:cNvSpPr/>
          <p:nvPr/>
        </p:nvSpPr>
        <p:spPr bwMode="auto">
          <a:xfrm>
            <a:off x="8610600" y="6019800"/>
            <a:ext cx="990600" cy="304800"/>
          </a:xfrm>
          <a:prstGeom prst="rect">
            <a:avLst/>
          </a:prstGeom>
          <a:solidFill>
            <a:schemeClr val="tx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p>
        </p:txBody>
      </p:sp>
    </p:spTree>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F2A77BEF-10A9-4746-9BA1-FB3C38EFBEA5}" type="slidenum">
              <a:rPr lang="en-US" altLang="en-US" smtClean="0">
                <a:solidFill>
                  <a:schemeClr val="hlink"/>
                </a:solidFill>
              </a:rPr>
              <a:pPr>
                <a:spcBef>
                  <a:spcPct val="0"/>
                </a:spcBef>
                <a:buClrTx/>
                <a:buFontTx/>
                <a:buNone/>
              </a:pPr>
              <a:t>23</a:t>
            </a:fld>
            <a:endParaRPr lang="en-US" altLang="en-US">
              <a:solidFill>
                <a:schemeClr val="hlink"/>
              </a:solidFill>
            </a:endParaRPr>
          </a:p>
        </p:txBody>
      </p:sp>
      <p:sp>
        <p:nvSpPr>
          <p:cNvPr id="131074" name="Rectangle 2"/>
          <p:cNvSpPr>
            <a:spLocks noGrp="1" noRot="1" noChangeArrowheads="1"/>
          </p:cNvSpPr>
          <p:nvPr>
            <p:ph type="title"/>
          </p:nvPr>
        </p:nvSpPr>
        <p:spPr>
          <a:xfrm>
            <a:off x="1981200" y="0"/>
            <a:ext cx="8229600" cy="457200"/>
          </a:xfrm>
        </p:spPr>
        <p:txBody>
          <a:bodyPr/>
          <a:lstStyle/>
          <a:p>
            <a:pPr eaLnBrk="1" hangingPunct="1">
              <a:defRPr/>
            </a:pPr>
            <a:r>
              <a:rPr lang="en-US" dirty="0">
                <a:effectLst/>
                <a:latin typeface="Calibri" pitchFamily="34" charset="0"/>
                <a:cs typeface="Calibri" pitchFamily="34" charset="0"/>
              </a:rPr>
              <a:t>Pollution Sources &amp; What Controls Them – a recap…</a:t>
            </a:r>
          </a:p>
        </p:txBody>
      </p:sp>
      <p:sp>
        <p:nvSpPr>
          <p:cNvPr id="131075" name="Rectangle 3"/>
          <p:cNvSpPr>
            <a:spLocks noGrp="1" noChangeArrowheads="1"/>
          </p:cNvSpPr>
          <p:nvPr>
            <p:ph type="body" idx="1"/>
          </p:nvPr>
        </p:nvSpPr>
        <p:spPr>
          <a:xfrm>
            <a:off x="1524000" y="381001"/>
            <a:ext cx="8458200" cy="5059363"/>
          </a:xfrm>
        </p:spPr>
        <p:txBody>
          <a:bodyPr/>
          <a:lstStyle/>
          <a:p>
            <a:pPr eaLnBrk="1" hangingPunct="1">
              <a:defRPr/>
            </a:pPr>
            <a:r>
              <a:rPr lang="en-US" dirty="0">
                <a:effectLst/>
                <a:latin typeface="Calibri" pitchFamily="34" charset="0"/>
                <a:cs typeface="Calibri" pitchFamily="34" charset="0"/>
              </a:rPr>
              <a:t>3 areas of a vehicle that can pollute…</a:t>
            </a:r>
          </a:p>
          <a:p>
            <a:pPr lvl="1" eaLnBrk="1" hangingPunct="1">
              <a:defRPr/>
            </a:pPr>
            <a:r>
              <a:rPr lang="en-US" dirty="0">
                <a:effectLst/>
                <a:latin typeface="Calibri" pitchFamily="34" charset="0"/>
                <a:cs typeface="Calibri" pitchFamily="34" charset="0"/>
              </a:rPr>
              <a:t>tailpipe emissions</a:t>
            </a:r>
          </a:p>
          <a:p>
            <a:pPr lvl="1" eaLnBrk="1" hangingPunct="1">
              <a:defRPr/>
            </a:pPr>
            <a:r>
              <a:rPr lang="en-US" dirty="0">
                <a:effectLst/>
                <a:latin typeface="Calibri" pitchFamily="34" charset="0"/>
                <a:cs typeface="Calibri" pitchFamily="34" charset="0"/>
              </a:rPr>
              <a:t>fuel tank vapors (and carburetor vapors)</a:t>
            </a:r>
          </a:p>
          <a:p>
            <a:pPr lvl="1" eaLnBrk="1" hangingPunct="1">
              <a:defRPr/>
            </a:pPr>
            <a:r>
              <a:rPr lang="en-US" dirty="0">
                <a:effectLst/>
                <a:latin typeface="Calibri" pitchFamily="34" charset="0"/>
                <a:cs typeface="Calibri" pitchFamily="34" charset="0"/>
              </a:rPr>
              <a:t>crankcase blow-by gases</a:t>
            </a:r>
          </a:p>
        </p:txBody>
      </p:sp>
      <p:pic>
        <p:nvPicPr>
          <p:cNvPr id="57349" name="Picture 4" descr="Volvo Gas T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6" y="1828800"/>
            <a:ext cx="2505075" cy="184785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7350" name="Picture 5" descr="blow-by-of-gases-in-cylinde"/>
          <p:cNvPicPr>
            <a:picLocks noChangeAspect="1" noChangeArrowheads="1"/>
          </p:cNvPicPr>
          <p:nvPr/>
        </p:nvPicPr>
        <p:blipFill>
          <a:blip r:embed="rId4">
            <a:extLst>
              <a:ext uri="{28A0092B-C50C-407E-A947-70E740481C1C}">
                <a14:useLocalDpi xmlns:a14="http://schemas.microsoft.com/office/drawing/2010/main" val="0"/>
              </a:ext>
            </a:extLst>
          </a:blip>
          <a:srcRect r="38388"/>
          <a:stretch>
            <a:fillRect/>
          </a:stretch>
        </p:blipFill>
        <p:spPr bwMode="auto">
          <a:xfrm>
            <a:off x="8534401" y="457200"/>
            <a:ext cx="1941513" cy="3657600"/>
          </a:xfrm>
          <a:prstGeom prst="rect">
            <a:avLst/>
          </a:prstGeom>
          <a:noFill/>
          <a:ln w="9525">
            <a:solidFill>
              <a:schemeClr val="bg2"/>
            </a:solidFill>
            <a:miter lim="800000"/>
            <a:headEnd/>
            <a:tailEnd/>
          </a:ln>
          <a:extLst>
            <a:ext uri="{909E8E84-426E-40DD-AFC4-6F175D3DCCD1}">
              <a14:hiddenFill xmlns:a14="http://schemas.microsoft.com/office/drawing/2010/main">
                <a:solidFill>
                  <a:srgbClr val="FFFFFF"/>
                </a:solidFill>
              </a14:hiddenFill>
            </a:ext>
          </a:extLst>
        </p:spPr>
      </p:pic>
      <p:pic>
        <p:nvPicPr>
          <p:cNvPr id="57351" name="Picture 6" descr="tialpipe_01-over"/>
          <p:cNvPicPr>
            <a:picLocks noChangeAspect="1" noChangeArrowheads="1"/>
          </p:cNvPicPr>
          <p:nvPr/>
        </p:nvPicPr>
        <p:blipFill>
          <a:blip r:embed="rId5">
            <a:extLst>
              <a:ext uri="{28A0092B-C50C-407E-A947-70E740481C1C}">
                <a14:useLocalDpi xmlns:a14="http://schemas.microsoft.com/office/drawing/2010/main" val="0"/>
              </a:ext>
            </a:extLst>
          </a:blip>
          <a:srcRect l="2777" t="3754" r="2777" b="2423"/>
          <a:stretch>
            <a:fillRect/>
          </a:stretch>
        </p:blipFill>
        <p:spPr bwMode="auto">
          <a:xfrm>
            <a:off x="2286000" y="1828800"/>
            <a:ext cx="2590800" cy="1905000"/>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52" name="Picture 7" descr="hald_fig30-26"/>
          <p:cNvPicPr>
            <a:picLocks noChangeAspect="1" noChangeArrowheads="1"/>
          </p:cNvPicPr>
          <p:nvPr/>
        </p:nvPicPr>
        <p:blipFill>
          <a:blip r:embed="rId6">
            <a:extLst>
              <a:ext uri="{28A0092B-C50C-407E-A947-70E740481C1C}">
                <a14:useLocalDpi xmlns:a14="http://schemas.microsoft.com/office/drawing/2010/main" val="0"/>
              </a:ext>
            </a:extLst>
          </a:blip>
          <a:srcRect l="47101" t="5191" b="7378"/>
          <a:stretch>
            <a:fillRect/>
          </a:stretch>
        </p:blipFill>
        <p:spPr bwMode="auto">
          <a:xfrm>
            <a:off x="3810001" y="4038600"/>
            <a:ext cx="1217613" cy="26670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53" name="Picture 8" descr="hald_fig30-12"/>
          <p:cNvPicPr>
            <a:picLocks noChangeAspect="1" noChangeArrowheads="1"/>
          </p:cNvPicPr>
          <p:nvPr/>
        </p:nvPicPr>
        <p:blipFill>
          <a:blip r:embed="rId7" cstate="print">
            <a:extLst>
              <a:ext uri="{28A0092B-C50C-407E-A947-70E740481C1C}">
                <a14:useLocalDpi xmlns:a14="http://schemas.microsoft.com/office/drawing/2010/main" val="0"/>
              </a:ext>
            </a:extLst>
          </a:blip>
          <a:srcRect l="30464" r="545" b="5434"/>
          <a:stretch>
            <a:fillRect/>
          </a:stretch>
        </p:blipFill>
        <p:spPr bwMode="auto">
          <a:xfrm>
            <a:off x="5867400" y="4724400"/>
            <a:ext cx="2667000" cy="1614488"/>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57354" name="Picture 9" descr="hald_fig30-20"/>
          <p:cNvPicPr>
            <a:picLocks noChangeAspect="1" noChangeArrowheads="1"/>
          </p:cNvPicPr>
          <p:nvPr/>
        </p:nvPicPr>
        <p:blipFill>
          <a:blip r:embed="rId8" cstate="print">
            <a:extLst>
              <a:ext uri="{28A0092B-C50C-407E-A947-70E740481C1C}">
                <a14:useLocalDpi xmlns:a14="http://schemas.microsoft.com/office/drawing/2010/main" val="0"/>
              </a:ext>
            </a:extLst>
          </a:blip>
          <a:srcRect l="3409" t="15697" r="2272" b="34267"/>
          <a:stretch>
            <a:fillRect/>
          </a:stretch>
        </p:blipFill>
        <p:spPr bwMode="auto">
          <a:xfrm>
            <a:off x="1676400" y="4648200"/>
            <a:ext cx="1828800" cy="16446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7355" name="Picture 10" descr="PCVvalve"/>
          <p:cNvPicPr>
            <a:picLocks noChangeAspect="1" noChangeArrowheads="1"/>
          </p:cNvPicPr>
          <p:nvPr/>
        </p:nvPicPr>
        <p:blipFill>
          <a:blip r:embed="rId9">
            <a:extLst>
              <a:ext uri="{28A0092B-C50C-407E-A947-70E740481C1C}">
                <a14:useLocalDpi xmlns:a14="http://schemas.microsoft.com/office/drawing/2010/main" val="0"/>
              </a:ext>
            </a:extLst>
          </a:blip>
          <a:srcRect l="4262" t="5569" b="4579"/>
          <a:stretch>
            <a:fillRect/>
          </a:stretch>
        </p:blipFill>
        <p:spPr bwMode="auto">
          <a:xfrm>
            <a:off x="8686801" y="4876801"/>
            <a:ext cx="1833563" cy="11985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7356" name="AutoShape 11"/>
          <p:cNvSpPr>
            <a:spLocks noChangeArrowheads="1"/>
          </p:cNvSpPr>
          <p:nvPr/>
        </p:nvSpPr>
        <p:spPr bwMode="auto">
          <a:xfrm rot="546548">
            <a:off x="3017838" y="3273425"/>
            <a:ext cx="228600" cy="1905000"/>
          </a:xfrm>
          <a:prstGeom prst="upArrow">
            <a:avLst>
              <a:gd name="adj1" fmla="val 50000"/>
              <a:gd name="adj2" fmla="val 208333"/>
            </a:avLst>
          </a:prstGeom>
          <a:solidFill>
            <a:srgbClr val="FFFF00"/>
          </a:solidFill>
          <a:ln w="9525">
            <a:solidFill>
              <a:schemeClr val="bg2"/>
            </a:solidFill>
            <a:miter lim="800000"/>
            <a:headEnd/>
            <a:tailEnd/>
          </a:ln>
        </p:spPr>
        <p:txBody>
          <a:bodyPr vert="eaVert" wrap="none" anchor="ct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CA" altLang="en-US" b="0">
              <a:solidFill>
                <a:schemeClr val="tx1"/>
              </a:solidFill>
              <a:latin typeface="Garamond" panose="02020404030301010803" pitchFamily="18" charset="0"/>
            </a:endParaRPr>
          </a:p>
        </p:txBody>
      </p:sp>
      <p:sp>
        <p:nvSpPr>
          <p:cNvPr id="57357" name="AutoShape 12"/>
          <p:cNvSpPr>
            <a:spLocks noChangeArrowheads="1"/>
          </p:cNvSpPr>
          <p:nvPr/>
        </p:nvSpPr>
        <p:spPr bwMode="auto">
          <a:xfrm rot="-757159">
            <a:off x="3886200" y="3124200"/>
            <a:ext cx="228600" cy="1524000"/>
          </a:xfrm>
          <a:prstGeom prst="upArrow">
            <a:avLst>
              <a:gd name="adj1" fmla="val 50000"/>
              <a:gd name="adj2" fmla="val 166667"/>
            </a:avLst>
          </a:prstGeom>
          <a:solidFill>
            <a:srgbClr val="FFFF00"/>
          </a:solidFill>
          <a:ln w="9525">
            <a:solidFill>
              <a:schemeClr val="bg2"/>
            </a:solidFill>
            <a:miter lim="800000"/>
            <a:headEnd/>
            <a:tailEnd/>
          </a:ln>
        </p:spPr>
        <p:txBody>
          <a:bodyPr vert="eaVert" wrap="none" anchor="ct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CA" altLang="en-US" b="0">
              <a:solidFill>
                <a:schemeClr val="tx1"/>
              </a:solidFill>
              <a:latin typeface="Garamond" panose="02020404030301010803" pitchFamily="18" charset="0"/>
            </a:endParaRPr>
          </a:p>
        </p:txBody>
      </p:sp>
      <p:sp>
        <p:nvSpPr>
          <p:cNvPr id="57358" name="AutoShape 13"/>
          <p:cNvSpPr>
            <a:spLocks noChangeArrowheads="1"/>
          </p:cNvSpPr>
          <p:nvPr/>
        </p:nvSpPr>
        <p:spPr bwMode="auto">
          <a:xfrm rot="-947891">
            <a:off x="6934200" y="3505200"/>
            <a:ext cx="228600" cy="1524000"/>
          </a:xfrm>
          <a:prstGeom prst="upArrow">
            <a:avLst>
              <a:gd name="adj1" fmla="val 50000"/>
              <a:gd name="adj2" fmla="val 166667"/>
            </a:avLst>
          </a:prstGeom>
          <a:solidFill>
            <a:srgbClr val="FFFF00"/>
          </a:solidFill>
          <a:ln w="9525">
            <a:solidFill>
              <a:schemeClr val="bg2"/>
            </a:solidFill>
            <a:miter lim="800000"/>
            <a:headEnd/>
            <a:tailEnd/>
          </a:ln>
        </p:spPr>
        <p:txBody>
          <a:bodyPr vert="eaVert" wrap="none" anchor="ct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CA" altLang="en-US" b="0">
              <a:solidFill>
                <a:schemeClr val="tx1"/>
              </a:solidFill>
              <a:latin typeface="Garamond" panose="02020404030301010803" pitchFamily="18" charset="0"/>
            </a:endParaRPr>
          </a:p>
        </p:txBody>
      </p:sp>
      <p:sp>
        <p:nvSpPr>
          <p:cNvPr id="57359" name="AutoShape 14"/>
          <p:cNvSpPr>
            <a:spLocks noChangeArrowheads="1"/>
          </p:cNvSpPr>
          <p:nvPr/>
        </p:nvSpPr>
        <p:spPr bwMode="auto">
          <a:xfrm>
            <a:off x="9525000" y="3276600"/>
            <a:ext cx="228600" cy="2057400"/>
          </a:xfrm>
          <a:prstGeom prst="upArrow">
            <a:avLst>
              <a:gd name="adj1" fmla="val 50000"/>
              <a:gd name="adj2" fmla="val 225000"/>
            </a:avLst>
          </a:prstGeom>
          <a:solidFill>
            <a:srgbClr val="FFFF00"/>
          </a:solidFill>
          <a:ln w="9525">
            <a:solidFill>
              <a:schemeClr val="bg2"/>
            </a:solidFill>
            <a:miter lim="800000"/>
            <a:headEnd/>
            <a:tailEnd/>
          </a:ln>
        </p:spPr>
        <p:txBody>
          <a:bodyPr vert="eaVert" wrap="none" anchor="ct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CA" altLang="en-US" b="0">
              <a:solidFill>
                <a:schemeClr val="tx1"/>
              </a:solidFill>
              <a:latin typeface="Garamond" panose="02020404030301010803" pitchFamily="18" charset="0"/>
            </a:endParaRPr>
          </a:p>
        </p:txBody>
      </p:sp>
    </p:spTree>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6ACF3C05-D68D-4187-A867-D5C885942275}" type="slidenum">
              <a:rPr lang="en-US" altLang="en-US" smtClean="0">
                <a:solidFill>
                  <a:schemeClr val="hlink"/>
                </a:solidFill>
              </a:rPr>
              <a:pPr>
                <a:spcBef>
                  <a:spcPct val="0"/>
                </a:spcBef>
                <a:buClrTx/>
                <a:buFontTx/>
                <a:buNone/>
              </a:pPr>
              <a:t>24</a:t>
            </a:fld>
            <a:endParaRPr lang="en-US" altLang="en-US">
              <a:solidFill>
                <a:schemeClr val="hlink"/>
              </a:solidFill>
            </a:endParaRPr>
          </a:p>
        </p:txBody>
      </p:sp>
      <p:sp>
        <p:nvSpPr>
          <p:cNvPr id="56322" name="Rectangle 2"/>
          <p:cNvSpPr>
            <a:spLocks noGrp="1" noRot="1" noChangeArrowheads="1"/>
          </p:cNvSpPr>
          <p:nvPr>
            <p:ph type="title"/>
          </p:nvPr>
        </p:nvSpPr>
        <p:spPr/>
        <p:txBody>
          <a:bodyPr/>
          <a:lstStyle/>
          <a:p>
            <a:pPr eaLnBrk="1" hangingPunct="1">
              <a:defRPr/>
            </a:pPr>
            <a:r>
              <a:rPr lang="en-US" sz="2200" dirty="0">
                <a:effectLst/>
                <a:latin typeface="Calibri" panose="020F0502020204030204" pitchFamily="34" charset="0"/>
              </a:rPr>
              <a:t>Emission Standards </a:t>
            </a:r>
          </a:p>
        </p:txBody>
      </p:sp>
      <p:sp>
        <p:nvSpPr>
          <p:cNvPr id="56323" name="Rectangle 3"/>
          <p:cNvSpPr>
            <a:spLocks noGrp="1" noChangeArrowheads="1"/>
          </p:cNvSpPr>
          <p:nvPr>
            <p:ph type="body" idx="1"/>
          </p:nvPr>
        </p:nvSpPr>
        <p:spPr>
          <a:xfrm>
            <a:off x="2209800" y="609600"/>
            <a:ext cx="5715000" cy="5715000"/>
          </a:xfrm>
        </p:spPr>
        <p:txBody>
          <a:bodyPr/>
          <a:lstStyle/>
          <a:p>
            <a:pPr eaLnBrk="1" hangingPunct="1">
              <a:lnSpc>
                <a:spcPct val="90000"/>
              </a:lnSpc>
              <a:buFont typeface="Wingdings" pitchFamily="2" charset="2"/>
              <a:buChar char="Ø"/>
              <a:defRPr/>
            </a:pPr>
            <a:r>
              <a:rPr lang="en-US" dirty="0">
                <a:solidFill>
                  <a:srgbClr val="37FC28"/>
                </a:solidFill>
                <a:effectLst/>
                <a:latin typeface="Calibri" pitchFamily="34" charset="0"/>
                <a:cs typeface="Calibri" pitchFamily="34" charset="0"/>
              </a:rPr>
              <a:t>Pre-1960:</a:t>
            </a:r>
          </a:p>
          <a:p>
            <a:pPr eaLnBrk="1" hangingPunct="1">
              <a:lnSpc>
                <a:spcPct val="90000"/>
              </a:lnSpc>
              <a:defRPr/>
            </a:pPr>
            <a:r>
              <a:rPr lang="en-US" dirty="0">
                <a:effectLst/>
                <a:latin typeface="Calibri" pitchFamily="34" charset="0"/>
                <a:cs typeface="Calibri" pitchFamily="34" charset="0"/>
              </a:rPr>
              <a:t>HC: 529 ppm</a:t>
            </a:r>
          </a:p>
          <a:p>
            <a:pPr eaLnBrk="1" hangingPunct="1">
              <a:lnSpc>
                <a:spcPct val="90000"/>
              </a:lnSpc>
              <a:defRPr/>
            </a:pPr>
            <a:r>
              <a:rPr lang="en-US" dirty="0">
                <a:effectLst/>
                <a:latin typeface="Calibri" pitchFamily="34" charset="0"/>
                <a:cs typeface="Calibri" pitchFamily="34" charset="0"/>
              </a:rPr>
              <a:t>CO: 4.64%</a:t>
            </a:r>
          </a:p>
          <a:p>
            <a:pPr eaLnBrk="1" hangingPunct="1">
              <a:lnSpc>
                <a:spcPct val="90000"/>
              </a:lnSpc>
              <a:defRPr/>
            </a:pPr>
            <a:r>
              <a:rPr lang="en-US" dirty="0">
                <a:effectLst/>
                <a:latin typeface="Calibri" pitchFamily="34" charset="0"/>
                <a:cs typeface="Calibri" pitchFamily="34" charset="0"/>
              </a:rPr>
              <a:t>NOx: 3807 ppm</a:t>
            </a:r>
          </a:p>
          <a:p>
            <a:pPr eaLnBrk="1" hangingPunct="1">
              <a:lnSpc>
                <a:spcPct val="90000"/>
              </a:lnSpc>
              <a:buFont typeface="Wingdings" pitchFamily="2" charset="2"/>
              <a:buChar char="Ø"/>
              <a:defRPr/>
            </a:pPr>
            <a:endParaRPr lang="en-US" dirty="0">
              <a:solidFill>
                <a:srgbClr val="37FC28"/>
              </a:solidFill>
              <a:effectLst/>
              <a:latin typeface="Calibri" pitchFamily="34" charset="0"/>
              <a:cs typeface="Calibri" pitchFamily="34" charset="0"/>
            </a:endParaRPr>
          </a:p>
          <a:p>
            <a:pPr eaLnBrk="1" hangingPunct="1">
              <a:lnSpc>
                <a:spcPct val="90000"/>
              </a:lnSpc>
              <a:buFont typeface="Wingdings" pitchFamily="2" charset="2"/>
              <a:buChar char="Ø"/>
              <a:defRPr/>
            </a:pPr>
            <a:r>
              <a:rPr lang="en-US" dirty="0">
                <a:solidFill>
                  <a:srgbClr val="37FC28"/>
                </a:solidFill>
                <a:effectLst/>
                <a:latin typeface="Calibri" pitchFamily="34" charset="0"/>
                <a:cs typeface="Calibri" pitchFamily="34" charset="0"/>
              </a:rPr>
              <a:t>1972:</a:t>
            </a:r>
          </a:p>
          <a:p>
            <a:pPr eaLnBrk="1" hangingPunct="1">
              <a:lnSpc>
                <a:spcPct val="90000"/>
              </a:lnSpc>
              <a:defRPr/>
            </a:pPr>
            <a:r>
              <a:rPr lang="en-US" dirty="0">
                <a:effectLst/>
                <a:latin typeface="Calibri" pitchFamily="34" charset="0"/>
                <a:cs typeface="Calibri" pitchFamily="34" charset="0"/>
              </a:rPr>
              <a:t>HC: 294 ppm </a:t>
            </a:r>
          </a:p>
          <a:p>
            <a:pPr eaLnBrk="1" hangingPunct="1">
              <a:lnSpc>
                <a:spcPct val="90000"/>
              </a:lnSpc>
              <a:defRPr/>
            </a:pPr>
            <a:r>
              <a:rPr lang="en-US" dirty="0">
                <a:effectLst/>
                <a:latin typeface="Calibri" pitchFamily="34" charset="0"/>
                <a:cs typeface="Calibri" pitchFamily="34" charset="0"/>
              </a:rPr>
              <a:t>CO:  3.09%</a:t>
            </a:r>
          </a:p>
          <a:p>
            <a:pPr eaLnBrk="1" hangingPunct="1">
              <a:lnSpc>
                <a:spcPct val="90000"/>
              </a:lnSpc>
              <a:defRPr/>
            </a:pPr>
            <a:r>
              <a:rPr lang="en-US" dirty="0">
                <a:effectLst/>
                <a:latin typeface="Calibri" pitchFamily="34" charset="0"/>
                <a:cs typeface="Calibri" pitchFamily="34" charset="0"/>
              </a:rPr>
              <a:t>NOx:  3702 ppm</a:t>
            </a:r>
          </a:p>
          <a:p>
            <a:pPr eaLnBrk="1" hangingPunct="1">
              <a:lnSpc>
                <a:spcPct val="90000"/>
              </a:lnSpc>
              <a:buFont typeface="Wingdings" pitchFamily="2" charset="2"/>
              <a:buChar char="Ø"/>
              <a:defRPr/>
            </a:pPr>
            <a:endParaRPr lang="en-US" dirty="0">
              <a:solidFill>
                <a:srgbClr val="37FC28"/>
              </a:solidFill>
              <a:effectLst/>
              <a:latin typeface="Calibri" pitchFamily="34" charset="0"/>
              <a:cs typeface="Calibri" pitchFamily="34" charset="0"/>
            </a:endParaRPr>
          </a:p>
          <a:p>
            <a:pPr eaLnBrk="1" hangingPunct="1">
              <a:lnSpc>
                <a:spcPct val="90000"/>
              </a:lnSpc>
              <a:buFont typeface="Wingdings" pitchFamily="2" charset="2"/>
              <a:buChar char="Ø"/>
              <a:defRPr/>
            </a:pPr>
            <a:r>
              <a:rPr lang="en-US" dirty="0">
                <a:solidFill>
                  <a:srgbClr val="37FC28"/>
                </a:solidFill>
                <a:effectLst/>
                <a:latin typeface="Calibri" pitchFamily="34" charset="0"/>
                <a:cs typeface="Calibri" pitchFamily="34" charset="0"/>
              </a:rPr>
              <a:t>1982:</a:t>
            </a:r>
            <a:r>
              <a:rPr lang="en-US" dirty="0">
                <a:effectLst/>
                <a:latin typeface="Calibri" pitchFamily="34" charset="0"/>
                <a:cs typeface="Calibri" pitchFamily="34" charset="0"/>
              </a:rPr>
              <a:t>  </a:t>
            </a:r>
          </a:p>
          <a:p>
            <a:pPr eaLnBrk="1" hangingPunct="1">
              <a:lnSpc>
                <a:spcPct val="90000"/>
              </a:lnSpc>
              <a:defRPr/>
            </a:pPr>
            <a:r>
              <a:rPr lang="en-US" dirty="0">
                <a:effectLst/>
                <a:latin typeface="Calibri" pitchFamily="34" charset="0"/>
                <a:cs typeface="Calibri" pitchFamily="34" charset="0"/>
              </a:rPr>
              <a:t>HC: 204 ppm</a:t>
            </a:r>
          </a:p>
          <a:p>
            <a:pPr eaLnBrk="1" hangingPunct="1">
              <a:lnSpc>
                <a:spcPct val="90000"/>
              </a:lnSpc>
              <a:defRPr/>
            </a:pPr>
            <a:r>
              <a:rPr lang="en-US" dirty="0">
                <a:effectLst/>
                <a:latin typeface="Calibri" pitchFamily="34" charset="0"/>
                <a:cs typeface="Calibri" pitchFamily="34" charset="0"/>
              </a:rPr>
              <a:t>CO: 1.39%</a:t>
            </a:r>
          </a:p>
          <a:p>
            <a:pPr eaLnBrk="1" hangingPunct="1">
              <a:lnSpc>
                <a:spcPct val="90000"/>
              </a:lnSpc>
              <a:defRPr/>
            </a:pPr>
            <a:r>
              <a:rPr lang="en-US" dirty="0">
                <a:effectLst/>
                <a:latin typeface="Calibri" pitchFamily="34" charset="0"/>
                <a:cs typeface="Calibri" pitchFamily="34" charset="0"/>
              </a:rPr>
              <a:t>NOx: 2036ppm</a:t>
            </a:r>
          </a:p>
          <a:p>
            <a:pPr eaLnBrk="1" hangingPunct="1">
              <a:lnSpc>
                <a:spcPct val="90000"/>
              </a:lnSpc>
              <a:buFont typeface="Wingdings" pitchFamily="2" charset="2"/>
              <a:buChar char="Ø"/>
              <a:defRPr/>
            </a:pPr>
            <a:endParaRPr lang="en-US" dirty="0">
              <a:solidFill>
                <a:srgbClr val="37FC28"/>
              </a:solidFill>
              <a:effectLst/>
              <a:latin typeface="Calibri" pitchFamily="34" charset="0"/>
              <a:cs typeface="Calibri" pitchFamily="34" charset="0"/>
            </a:endParaRPr>
          </a:p>
          <a:p>
            <a:pPr eaLnBrk="1" hangingPunct="1">
              <a:lnSpc>
                <a:spcPct val="90000"/>
              </a:lnSpc>
              <a:buFont typeface="Wingdings" pitchFamily="2" charset="2"/>
              <a:buChar char="Ø"/>
              <a:defRPr/>
            </a:pPr>
            <a:r>
              <a:rPr lang="en-US" dirty="0">
                <a:solidFill>
                  <a:srgbClr val="37FC28"/>
                </a:solidFill>
                <a:effectLst/>
                <a:latin typeface="Calibri" pitchFamily="34" charset="0"/>
                <a:cs typeface="Calibri" pitchFamily="34" charset="0"/>
              </a:rPr>
              <a:t>2001:</a:t>
            </a:r>
          </a:p>
          <a:p>
            <a:pPr eaLnBrk="1" hangingPunct="1">
              <a:lnSpc>
                <a:spcPct val="90000"/>
              </a:lnSpc>
              <a:defRPr/>
            </a:pPr>
            <a:r>
              <a:rPr lang="en-US" dirty="0">
                <a:solidFill>
                  <a:srgbClr val="FFFF00"/>
                </a:solidFill>
                <a:effectLst/>
                <a:latin typeface="Calibri" pitchFamily="34" charset="0"/>
                <a:cs typeface="Calibri" pitchFamily="34" charset="0"/>
              </a:rPr>
              <a:t>HC: 85 parts per million (ppm)</a:t>
            </a:r>
          </a:p>
          <a:p>
            <a:pPr eaLnBrk="1" hangingPunct="1">
              <a:lnSpc>
                <a:spcPct val="90000"/>
              </a:lnSpc>
              <a:defRPr/>
            </a:pPr>
            <a:r>
              <a:rPr lang="en-US" dirty="0">
                <a:solidFill>
                  <a:srgbClr val="FFFF00"/>
                </a:solidFill>
                <a:effectLst/>
                <a:latin typeface="Calibri" pitchFamily="34" charset="0"/>
                <a:cs typeface="Calibri" pitchFamily="34" charset="0"/>
              </a:rPr>
              <a:t>CO: 0.5%</a:t>
            </a:r>
          </a:p>
          <a:p>
            <a:pPr eaLnBrk="1" hangingPunct="1">
              <a:lnSpc>
                <a:spcPct val="90000"/>
              </a:lnSpc>
              <a:defRPr/>
            </a:pPr>
            <a:r>
              <a:rPr lang="en-US" dirty="0">
                <a:solidFill>
                  <a:srgbClr val="FFFF00"/>
                </a:solidFill>
                <a:effectLst/>
                <a:latin typeface="Calibri" pitchFamily="34" charset="0"/>
                <a:cs typeface="Calibri" pitchFamily="34" charset="0"/>
              </a:rPr>
              <a:t>NOx: 765 ppm</a:t>
            </a:r>
          </a:p>
          <a:p>
            <a:pPr eaLnBrk="1" hangingPunct="1">
              <a:lnSpc>
                <a:spcPct val="90000"/>
              </a:lnSpc>
              <a:buFont typeface="Wingdings" pitchFamily="2" charset="2"/>
              <a:buChar char="Ø"/>
              <a:defRPr/>
            </a:pPr>
            <a:endParaRPr lang="en-US" dirty="0">
              <a:solidFill>
                <a:srgbClr val="24E115"/>
              </a:solidFill>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p:txBody>
      </p:sp>
      <p:sp>
        <p:nvSpPr>
          <p:cNvPr id="59397" name="Text Box 6"/>
          <p:cNvSpPr txBox="1">
            <a:spLocks noChangeArrowheads="1"/>
          </p:cNvSpPr>
          <p:nvPr/>
        </p:nvSpPr>
        <p:spPr bwMode="auto">
          <a:xfrm>
            <a:off x="6379580" y="2057400"/>
            <a:ext cx="5202820" cy="1532727"/>
          </a:xfrm>
          <a:prstGeom prst="rect">
            <a:avLst/>
          </a:prstGeom>
          <a:solidFill>
            <a:srgbClr val="FFC000"/>
          </a:solidFill>
          <a:ln w="9525">
            <a:solidFill>
              <a:schemeClr val="bg2"/>
            </a:solidFill>
            <a:miter lim="800000"/>
            <a:headEnd/>
            <a:tailEnd/>
          </a:ln>
        </p:spPr>
        <p:txBody>
          <a:bodyPr wrap="square">
            <a:spAutoFit/>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nSpc>
                <a:spcPct val="130000"/>
              </a:lnSpc>
              <a:spcBef>
                <a:spcPct val="0"/>
              </a:spcBef>
              <a:buClrTx/>
              <a:buFontTx/>
              <a:buNone/>
            </a:pPr>
            <a:r>
              <a:rPr lang="en-US" altLang="en-US" dirty="0">
                <a:solidFill>
                  <a:schemeClr val="bg2"/>
                </a:solidFill>
                <a:latin typeface="Calibri" panose="020F0502020204030204" pitchFamily="34" charset="0"/>
              </a:rPr>
              <a:t>Emissions-related </a:t>
            </a:r>
            <a:r>
              <a:rPr lang="en-US" altLang="en-US" u="sng" dirty="0">
                <a:solidFill>
                  <a:schemeClr val="bg2"/>
                </a:solidFill>
                <a:latin typeface="Calibri" panose="020F0502020204030204" pitchFamily="34" charset="0"/>
              </a:rPr>
              <a:t>videos</a:t>
            </a:r>
            <a:r>
              <a:rPr lang="en-US" altLang="en-US" dirty="0">
                <a:solidFill>
                  <a:schemeClr val="bg2"/>
                </a:solidFill>
                <a:latin typeface="Calibri" panose="020F0502020204030204" pitchFamily="34" charset="0"/>
              </a:rPr>
              <a:t> in 5050 D2L </a:t>
            </a:r>
            <a:r>
              <a:rPr lang="en-US" altLang="en-US" dirty="0" err="1">
                <a:solidFill>
                  <a:schemeClr val="bg2"/>
                </a:solidFill>
                <a:latin typeface="Calibri" panose="020F0502020204030204" pitchFamily="34" charset="0"/>
              </a:rPr>
              <a:t>Lec</a:t>
            </a:r>
            <a:r>
              <a:rPr lang="en-US" altLang="en-US" dirty="0">
                <a:solidFill>
                  <a:schemeClr val="bg2"/>
                </a:solidFill>
                <a:latin typeface="Calibri" panose="020F0502020204030204" pitchFamily="34" charset="0"/>
              </a:rPr>
              <a:t> Module…</a:t>
            </a:r>
          </a:p>
          <a:p>
            <a:pPr>
              <a:lnSpc>
                <a:spcPct val="130000"/>
              </a:lnSpc>
              <a:spcBef>
                <a:spcPct val="0"/>
              </a:spcBef>
              <a:buClrTx/>
            </a:pPr>
            <a:r>
              <a:rPr lang="en-US" altLang="en-US" dirty="0">
                <a:solidFill>
                  <a:schemeClr val="bg2"/>
                </a:solidFill>
                <a:latin typeface="Calibri" panose="020F0502020204030204" pitchFamily="34" charset="0"/>
              </a:rPr>
              <a:t> catalytic converter function</a:t>
            </a:r>
          </a:p>
          <a:p>
            <a:pPr>
              <a:lnSpc>
                <a:spcPct val="130000"/>
              </a:lnSpc>
              <a:spcBef>
                <a:spcPct val="0"/>
              </a:spcBef>
              <a:buClrTx/>
            </a:pPr>
            <a:r>
              <a:rPr lang="en-US" altLang="en-US" dirty="0">
                <a:solidFill>
                  <a:schemeClr val="bg2"/>
                </a:solidFill>
                <a:latin typeface="Calibri" panose="020F0502020204030204" pitchFamily="34" charset="0"/>
              </a:rPr>
              <a:t> PCV system</a:t>
            </a:r>
          </a:p>
          <a:p>
            <a:pPr>
              <a:lnSpc>
                <a:spcPct val="130000"/>
              </a:lnSpc>
              <a:spcBef>
                <a:spcPct val="0"/>
              </a:spcBef>
              <a:buClrTx/>
            </a:pPr>
            <a:r>
              <a:rPr lang="en-US" altLang="en-US" dirty="0">
                <a:solidFill>
                  <a:schemeClr val="bg2"/>
                </a:solidFill>
                <a:latin typeface="Calibri" panose="020F0502020204030204" pitchFamily="34" charset="0"/>
              </a:rPr>
              <a:t> EGR system</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323">
                                            <p:txEl>
                                              <p:pRg st="5" end="5"/>
                                            </p:txEl>
                                          </p:spTgt>
                                        </p:tgtEl>
                                        <p:attrNameLst>
                                          <p:attrName>style.visibility</p:attrName>
                                        </p:attrNameLst>
                                      </p:cBhvr>
                                      <p:to>
                                        <p:strVal val="visible"/>
                                      </p:to>
                                    </p:set>
                                    <p:animEffect transition="in" filter="fade">
                                      <p:cBhvr>
                                        <p:cTn id="7" dur="500"/>
                                        <p:tgtEl>
                                          <p:spTgt spid="56323">
                                            <p:txEl>
                                              <p:pRg st="5" end="5"/>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6323">
                                            <p:txEl>
                                              <p:pRg st="6" end="6"/>
                                            </p:txEl>
                                          </p:spTgt>
                                        </p:tgtEl>
                                        <p:attrNameLst>
                                          <p:attrName>style.visibility</p:attrName>
                                        </p:attrNameLst>
                                      </p:cBhvr>
                                      <p:to>
                                        <p:strVal val="visible"/>
                                      </p:to>
                                    </p:set>
                                    <p:animEffect transition="in" filter="fade">
                                      <p:cBhvr>
                                        <p:cTn id="10" dur="500"/>
                                        <p:tgtEl>
                                          <p:spTgt spid="56323">
                                            <p:txEl>
                                              <p:pRg st="6" end="6"/>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6323">
                                            <p:txEl>
                                              <p:pRg st="7" end="7"/>
                                            </p:txEl>
                                          </p:spTgt>
                                        </p:tgtEl>
                                        <p:attrNameLst>
                                          <p:attrName>style.visibility</p:attrName>
                                        </p:attrNameLst>
                                      </p:cBhvr>
                                      <p:to>
                                        <p:strVal val="visible"/>
                                      </p:to>
                                    </p:set>
                                    <p:animEffect transition="in" filter="fade">
                                      <p:cBhvr>
                                        <p:cTn id="13" dur="500"/>
                                        <p:tgtEl>
                                          <p:spTgt spid="56323">
                                            <p:txEl>
                                              <p:pRg st="7" end="7"/>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6323">
                                            <p:txEl>
                                              <p:pRg st="8" end="8"/>
                                            </p:txEl>
                                          </p:spTgt>
                                        </p:tgtEl>
                                        <p:attrNameLst>
                                          <p:attrName>style.visibility</p:attrName>
                                        </p:attrNameLst>
                                      </p:cBhvr>
                                      <p:to>
                                        <p:strVal val="visible"/>
                                      </p:to>
                                    </p:set>
                                    <p:animEffect transition="in" filter="fade">
                                      <p:cBhvr>
                                        <p:cTn id="16" dur="500"/>
                                        <p:tgtEl>
                                          <p:spTgt spid="56323">
                                            <p:txEl>
                                              <p:pRg st="8" end="8"/>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6323">
                                            <p:txEl>
                                              <p:pRg st="10" end="10"/>
                                            </p:txEl>
                                          </p:spTgt>
                                        </p:tgtEl>
                                        <p:attrNameLst>
                                          <p:attrName>style.visibility</p:attrName>
                                        </p:attrNameLst>
                                      </p:cBhvr>
                                      <p:to>
                                        <p:strVal val="visible"/>
                                      </p:to>
                                    </p:set>
                                    <p:animEffect transition="in" filter="fade">
                                      <p:cBhvr>
                                        <p:cTn id="21" dur="500"/>
                                        <p:tgtEl>
                                          <p:spTgt spid="56323">
                                            <p:txEl>
                                              <p:pRg st="10" end="10"/>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56323">
                                            <p:txEl>
                                              <p:pRg st="11" end="11"/>
                                            </p:txEl>
                                          </p:spTgt>
                                        </p:tgtEl>
                                        <p:attrNameLst>
                                          <p:attrName>style.visibility</p:attrName>
                                        </p:attrNameLst>
                                      </p:cBhvr>
                                      <p:to>
                                        <p:strVal val="visible"/>
                                      </p:to>
                                    </p:set>
                                    <p:animEffect transition="in" filter="fade">
                                      <p:cBhvr>
                                        <p:cTn id="24" dur="500"/>
                                        <p:tgtEl>
                                          <p:spTgt spid="56323">
                                            <p:txEl>
                                              <p:pRg st="11" end="11"/>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56323">
                                            <p:txEl>
                                              <p:pRg st="12" end="12"/>
                                            </p:txEl>
                                          </p:spTgt>
                                        </p:tgtEl>
                                        <p:attrNameLst>
                                          <p:attrName>style.visibility</p:attrName>
                                        </p:attrNameLst>
                                      </p:cBhvr>
                                      <p:to>
                                        <p:strVal val="visible"/>
                                      </p:to>
                                    </p:set>
                                    <p:animEffect transition="in" filter="fade">
                                      <p:cBhvr>
                                        <p:cTn id="27" dur="500"/>
                                        <p:tgtEl>
                                          <p:spTgt spid="56323">
                                            <p:txEl>
                                              <p:pRg st="12" end="12"/>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56323">
                                            <p:txEl>
                                              <p:pRg st="13" end="13"/>
                                            </p:txEl>
                                          </p:spTgt>
                                        </p:tgtEl>
                                        <p:attrNameLst>
                                          <p:attrName>style.visibility</p:attrName>
                                        </p:attrNameLst>
                                      </p:cBhvr>
                                      <p:to>
                                        <p:strVal val="visible"/>
                                      </p:to>
                                    </p:set>
                                    <p:animEffect transition="in" filter="fade">
                                      <p:cBhvr>
                                        <p:cTn id="30" dur="500"/>
                                        <p:tgtEl>
                                          <p:spTgt spid="56323">
                                            <p:txEl>
                                              <p:pRg st="13" end="1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6323">
                                            <p:txEl>
                                              <p:pRg st="15" end="15"/>
                                            </p:txEl>
                                          </p:spTgt>
                                        </p:tgtEl>
                                        <p:attrNameLst>
                                          <p:attrName>style.visibility</p:attrName>
                                        </p:attrNameLst>
                                      </p:cBhvr>
                                      <p:to>
                                        <p:strVal val="visible"/>
                                      </p:to>
                                    </p:set>
                                    <p:animEffect transition="in" filter="fade">
                                      <p:cBhvr>
                                        <p:cTn id="35" dur="500"/>
                                        <p:tgtEl>
                                          <p:spTgt spid="56323">
                                            <p:txEl>
                                              <p:pRg st="15" end="15"/>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56323">
                                            <p:txEl>
                                              <p:pRg st="16" end="16"/>
                                            </p:txEl>
                                          </p:spTgt>
                                        </p:tgtEl>
                                        <p:attrNameLst>
                                          <p:attrName>style.visibility</p:attrName>
                                        </p:attrNameLst>
                                      </p:cBhvr>
                                      <p:to>
                                        <p:strVal val="visible"/>
                                      </p:to>
                                    </p:set>
                                    <p:animEffect transition="in" filter="fade">
                                      <p:cBhvr>
                                        <p:cTn id="38" dur="500"/>
                                        <p:tgtEl>
                                          <p:spTgt spid="56323">
                                            <p:txEl>
                                              <p:pRg st="16" end="16"/>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56323">
                                            <p:txEl>
                                              <p:pRg st="17" end="17"/>
                                            </p:txEl>
                                          </p:spTgt>
                                        </p:tgtEl>
                                        <p:attrNameLst>
                                          <p:attrName>style.visibility</p:attrName>
                                        </p:attrNameLst>
                                      </p:cBhvr>
                                      <p:to>
                                        <p:strVal val="visible"/>
                                      </p:to>
                                    </p:set>
                                    <p:animEffect transition="in" filter="fade">
                                      <p:cBhvr>
                                        <p:cTn id="41" dur="500"/>
                                        <p:tgtEl>
                                          <p:spTgt spid="56323">
                                            <p:txEl>
                                              <p:pRg st="17" end="17"/>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56323">
                                            <p:txEl>
                                              <p:pRg st="18" end="18"/>
                                            </p:txEl>
                                          </p:spTgt>
                                        </p:tgtEl>
                                        <p:attrNameLst>
                                          <p:attrName>style.visibility</p:attrName>
                                        </p:attrNameLst>
                                      </p:cBhvr>
                                      <p:to>
                                        <p:strVal val="visible"/>
                                      </p:to>
                                    </p:set>
                                    <p:animEffect transition="in" filter="fade">
                                      <p:cBhvr>
                                        <p:cTn id="44" dur="500"/>
                                        <p:tgtEl>
                                          <p:spTgt spid="56323">
                                            <p:txEl>
                                              <p:pRg st="18" end="18"/>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59397"/>
                                        </p:tgtEl>
                                        <p:attrNameLst>
                                          <p:attrName>style.visibility</p:attrName>
                                        </p:attrNameLst>
                                      </p:cBhvr>
                                      <p:to>
                                        <p:strVal val="visible"/>
                                      </p:to>
                                    </p:set>
                                    <p:animEffect transition="in" filter="fade">
                                      <p:cBhvr>
                                        <p:cTn id="49" dur="500"/>
                                        <p:tgtEl>
                                          <p:spTgt spid="59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93B809C9-7E79-4FDD-AD21-A204312D4C5D}" type="slidenum">
              <a:rPr lang="en-US" altLang="en-US" smtClean="0">
                <a:solidFill>
                  <a:schemeClr val="hlink"/>
                </a:solidFill>
              </a:rPr>
              <a:pPr>
                <a:spcBef>
                  <a:spcPct val="0"/>
                </a:spcBef>
                <a:buClrTx/>
                <a:buFontTx/>
                <a:buNone/>
              </a:pPr>
              <a:t>3</a:t>
            </a:fld>
            <a:endParaRPr lang="en-US" altLang="en-US">
              <a:solidFill>
                <a:schemeClr val="hlink"/>
              </a:solidFill>
            </a:endParaRPr>
          </a:p>
        </p:txBody>
      </p:sp>
      <p:sp>
        <p:nvSpPr>
          <p:cNvPr id="11266" name="Rectangle 2"/>
          <p:cNvSpPr>
            <a:spLocks noGrp="1" noRot="1" noChangeArrowheads="1"/>
          </p:cNvSpPr>
          <p:nvPr>
            <p:ph type="title"/>
          </p:nvPr>
        </p:nvSpPr>
        <p:spPr>
          <a:xfrm>
            <a:off x="1981200" y="0"/>
            <a:ext cx="8229600" cy="381000"/>
          </a:xfrm>
        </p:spPr>
        <p:txBody>
          <a:bodyPr/>
          <a:lstStyle/>
          <a:p>
            <a:pPr eaLnBrk="1" hangingPunct="1">
              <a:defRPr/>
            </a:pPr>
            <a:r>
              <a:rPr lang="en-US" sz="2200" dirty="0">
                <a:effectLst/>
                <a:latin typeface="Calibri" panose="020F0502020204030204" pitchFamily="34" charset="0"/>
              </a:rPr>
              <a:t>Engine Pollutants</a:t>
            </a:r>
          </a:p>
        </p:txBody>
      </p:sp>
      <p:sp>
        <p:nvSpPr>
          <p:cNvPr id="11267" name="Rectangle 3"/>
          <p:cNvSpPr>
            <a:spLocks noGrp="1" noChangeArrowheads="1"/>
          </p:cNvSpPr>
          <p:nvPr>
            <p:ph type="body" idx="1"/>
          </p:nvPr>
        </p:nvSpPr>
        <p:spPr>
          <a:xfrm>
            <a:off x="88900" y="484959"/>
            <a:ext cx="11696700" cy="6172200"/>
          </a:xfrm>
        </p:spPr>
        <p:txBody>
          <a:bodyPr/>
          <a:lstStyle/>
          <a:p>
            <a:pPr marL="381000" indent="-381000" eaLnBrk="1" hangingPunct="1">
              <a:lnSpc>
                <a:spcPct val="80000"/>
              </a:lnSpc>
              <a:buFontTx/>
              <a:buAutoNum type="arabicParenR"/>
            </a:pPr>
            <a:r>
              <a:rPr lang="en-US" altLang="en-US" sz="1600" dirty="0">
                <a:effectLst/>
              </a:rPr>
              <a:t> </a:t>
            </a:r>
            <a:r>
              <a:rPr lang="en-US" altLang="en-US" dirty="0">
                <a:solidFill>
                  <a:srgbClr val="3BF6FB"/>
                </a:solidFill>
                <a:effectLst/>
                <a:latin typeface="Calibri" panose="020F0502020204030204" pitchFamily="34" charset="0"/>
                <a:ea typeface="Calibri" panose="020F0502020204030204" pitchFamily="34" charset="0"/>
                <a:cs typeface="Calibri" panose="020F0502020204030204" pitchFamily="34" charset="0"/>
              </a:rPr>
              <a:t>hydrocarbons</a:t>
            </a:r>
            <a:r>
              <a:rPr lang="en-US" altLang="en-US" dirty="0">
                <a:effectLst/>
                <a:latin typeface="Calibri" panose="020F0502020204030204" pitchFamily="34" charset="0"/>
                <a:ea typeface="Calibri" panose="020F0502020204030204" pitchFamily="34" charset="0"/>
                <a:cs typeface="Calibri" panose="020F0502020204030204" pitchFamily="34" charset="0"/>
              </a:rPr>
              <a:t>: produced when some or all of the fuel does not get burned during combustion, or from raw gasoline vapors</a:t>
            </a:r>
          </a:p>
          <a:p>
            <a:pPr marL="838200" lvl="1" indent="-381000" eaLnBrk="1" hangingPunct="1">
              <a:lnSpc>
                <a:spcPct val="80000"/>
              </a:lnSpc>
            </a:pPr>
            <a:r>
              <a:rPr lang="en-US" altLang="en-US" dirty="0">
                <a:solidFill>
                  <a:srgbClr val="37FC28"/>
                </a:solidFill>
                <a:effectLst/>
                <a:latin typeface="Calibri" panose="020F0502020204030204" pitchFamily="34" charset="0"/>
                <a:ea typeface="Calibri" panose="020F0502020204030204" pitchFamily="34" charset="0"/>
                <a:cs typeface="Calibri" panose="020F0502020204030204" pitchFamily="34" charset="0"/>
              </a:rPr>
              <a:t>tailpipe emission</a:t>
            </a:r>
          </a:p>
          <a:p>
            <a:pPr marL="838200" lvl="1" indent="-381000" eaLnBrk="1" hangingPunct="1">
              <a:lnSpc>
                <a:spcPct val="80000"/>
              </a:lnSpc>
            </a:pPr>
            <a:r>
              <a:rPr lang="en-US" altLang="en-US" dirty="0">
                <a:solidFill>
                  <a:srgbClr val="37FC28"/>
                </a:solidFill>
                <a:effectLst/>
                <a:latin typeface="Calibri" panose="020F0502020204030204" pitchFamily="34" charset="0"/>
                <a:ea typeface="Calibri" panose="020F0502020204030204" pitchFamily="34" charset="0"/>
                <a:cs typeface="Calibri" panose="020F0502020204030204" pitchFamily="34" charset="0"/>
              </a:rPr>
              <a:t>fuel tank vapor &amp; carburetor fuel vapor</a:t>
            </a:r>
          </a:p>
          <a:p>
            <a:pPr marL="381000" indent="-381000" eaLnBrk="1" hangingPunct="1">
              <a:lnSpc>
                <a:spcPct val="80000"/>
              </a:lnSpc>
              <a:buFontTx/>
              <a:buAutoNum type="arabicParenR"/>
            </a:pPr>
            <a:endParaRPr lang="en-US" altLang="en-US" dirty="0">
              <a:effectLst/>
              <a:latin typeface="Calibri" panose="020F0502020204030204" pitchFamily="34" charset="0"/>
              <a:ea typeface="Calibri" panose="020F0502020204030204" pitchFamily="34" charset="0"/>
              <a:cs typeface="Calibri" panose="020F0502020204030204" pitchFamily="34" charset="0"/>
            </a:endParaRPr>
          </a:p>
          <a:p>
            <a:pPr marL="381000" indent="-381000" eaLnBrk="1" hangingPunct="1">
              <a:lnSpc>
                <a:spcPct val="80000"/>
              </a:lnSpc>
              <a:buFontTx/>
              <a:buAutoNum type="arabicParenR"/>
            </a:pPr>
            <a:endParaRPr lang="en-US" altLang="en-US" dirty="0">
              <a:effectLst/>
              <a:latin typeface="Calibri" panose="020F0502020204030204" pitchFamily="34" charset="0"/>
              <a:ea typeface="Calibri" panose="020F0502020204030204" pitchFamily="34" charset="0"/>
              <a:cs typeface="Calibri" panose="020F0502020204030204" pitchFamily="34" charset="0"/>
            </a:endParaRPr>
          </a:p>
          <a:p>
            <a:pPr marL="381000" indent="-381000" eaLnBrk="1" hangingPunct="1">
              <a:lnSpc>
                <a:spcPct val="80000"/>
              </a:lnSpc>
              <a:buFontTx/>
              <a:buAutoNum type="arabicParenR"/>
            </a:pPr>
            <a:r>
              <a:rPr lang="en-US" altLang="en-US" dirty="0">
                <a:solidFill>
                  <a:srgbClr val="68EA3A"/>
                </a:solidFill>
                <a:effectLst/>
                <a:latin typeface="Calibri" panose="020F0502020204030204" pitchFamily="34" charset="0"/>
                <a:ea typeface="Calibri" panose="020F0502020204030204" pitchFamily="34" charset="0"/>
                <a:cs typeface="Calibri" panose="020F0502020204030204" pitchFamily="34" charset="0"/>
              </a:rPr>
              <a:t> </a:t>
            </a:r>
            <a:r>
              <a:rPr lang="en-US" altLang="en-US" dirty="0">
                <a:solidFill>
                  <a:srgbClr val="3BF6FB"/>
                </a:solidFill>
                <a:effectLst/>
                <a:latin typeface="Calibri" panose="020F0502020204030204" pitchFamily="34" charset="0"/>
                <a:ea typeface="Calibri" panose="020F0502020204030204" pitchFamily="34" charset="0"/>
                <a:cs typeface="Calibri" panose="020F0502020204030204" pitchFamily="34" charset="0"/>
              </a:rPr>
              <a:t>carbon monoxide</a:t>
            </a:r>
            <a:r>
              <a:rPr lang="en-US" altLang="en-US" dirty="0">
                <a:effectLst/>
                <a:latin typeface="Calibri" panose="020F0502020204030204" pitchFamily="34" charset="0"/>
                <a:ea typeface="Calibri" panose="020F0502020204030204" pitchFamily="34" charset="0"/>
                <a:cs typeface="Calibri" panose="020F0502020204030204" pitchFamily="34" charset="0"/>
              </a:rPr>
              <a:t>: produced when there is insufficient oxygen to support combustion</a:t>
            </a:r>
          </a:p>
          <a:p>
            <a:pPr marL="838200" lvl="1" indent="-381000" eaLnBrk="1" hangingPunct="1">
              <a:lnSpc>
                <a:spcPct val="80000"/>
              </a:lnSpc>
            </a:pPr>
            <a:r>
              <a:rPr lang="en-US" altLang="en-US" dirty="0">
                <a:effectLst/>
                <a:latin typeface="Calibri" panose="020F0502020204030204" pitchFamily="34" charset="0"/>
                <a:ea typeface="Calibri" panose="020F0502020204030204" pitchFamily="34" charset="0"/>
                <a:cs typeface="Calibri" panose="020F0502020204030204" pitchFamily="34" charset="0"/>
              </a:rPr>
              <a:t>tailpipe emission</a:t>
            </a:r>
          </a:p>
          <a:p>
            <a:pPr marL="381000" indent="-381000" eaLnBrk="1" hangingPunct="1">
              <a:lnSpc>
                <a:spcPct val="80000"/>
              </a:lnSpc>
              <a:buFontTx/>
              <a:buAutoNum type="arabicParenR"/>
            </a:pPr>
            <a:endParaRPr lang="en-US" altLang="en-US" dirty="0">
              <a:effectLst/>
              <a:latin typeface="Calibri" panose="020F0502020204030204" pitchFamily="34" charset="0"/>
              <a:ea typeface="Calibri" panose="020F0502020204030204" pitchFamily="34" charset="0"/>
              <a:cs typeface="Calibri" panose="020F0502020204030204" pitchFamily="34" charset="0"/>
            </a:endParaRPr>
          </a:p>
          <a:p>
            <a:pPr marL="381000" indent="-381000" eaLnBrk="1" hangingPunct="1">
              <a:lnSpc>
                <a:spcPct val="80000"/>
              </a:lnSpc>
              <a:buFontTx/>
              <a:buAutoNum type="arabicParenR"/>
            </a:pPr>
            <a:endParaRPr lang="en-US" altLang="en-US" dirty="0">
              <a:effectLst/>
              <a:latin typeface="Calibri" panose="020F0502020204030204" pitchFamily="34" charset="0"/>
              <a:ea typeface="Calibri" panose="020F0502020204030204" pitchFamily="34" charset="0"/>
              <a:cs typeface="Calibri" panose="020F0502020204030204" pitchFamily="34" charset="0"/>
            </a:endParaRPr>
          </a:p>
          <a:p>
            <a:pPr marL="381000" indent="-381000" eaLnBrk="1" hangingPunct="1">
              <a:lnSpc>
                <a:spcPct val="80000"/>
              </a:lnSpc>
              <a:buFontTx/>
              <a:buAutoNum type="arabicParenR"/>
            </a:pPr>
            <a:r>
              <a:rPr lang="en-US" altLang="en-US" dirty="0">
                <a:solidFill>
                  <a:srgbClr val="68EA3A"/>
                </a:solidFill>
                <a:effectLst/>
                <a:latin typeface="Calibri" panose="020F0502020204030204" pitchFamily="34" charset="0"/>
                <a:ea typeface="Calibri" panose="020F0502020204030204" pitchFamily="34" charset="0"/>
                <a:cs typeface="Calibri" panose="020F0502020204030204" pitchFamily="34" charset="0"/>
              </a:rPr>
              <a:t> </a:t>
            </a:r>
            <a:r>
              <a:rPr lang="en-US" altLang="en-US" dirty="0">
                <a:solidFill>
                  <a:srgbClr val="3BF6FB"/>
                </a:solidFill>
                <a:effectLst/>
                <a:latin typeface="Calibri" panose="020F0502020204030204" pitchFamily="34" charset="0"/>
                <a:ea typeface="Calibri" panose="020F0502020204030204" pitchFamily="34" charset="0"/>
                <a:cs typeface="Calibri" panose="020F0502020204030204" pitchFamily="34" charset="0"/>
              </a:rPr>
              <a:t>oxides of nitrogen</a:t>
            </a:r>
            <a:r>
              <a:rPr lang="en-US" altLang="en-US" dirty="0">
                <a:effectLst/>
                <a:latin typeface="Calibri" panose="020F0502020204030204" pitchFamily="34" charset="0"/>
                <a:ea typeface="Calibri" panose="020F0502020204030204" pitchFamily="34" charset="0"/>
                <a:cs typeface="Calibri" panose="020F0502020204030204" pitchFamily="34" charset="0"/>
              </a:rPr>
              <a:t>: produced when combustion temperatures exceed 1400°C / 2500°F</a:t>
            </a:r>
          </a:p>
          <a:p>
            <a:pPr marL="838200" lvl="1" indent="-381000" eaLnBrk="1" hangingPunct="1">
              <a:lnSpc>
                <a:spcPct val="80000"/>
              </a:lnSpc>
            </a:pPr>
            <a:r>
              <a:rPr lang="en-US" altLang="en-US" dirty="0">
                <a:effectLst/>
                <a:latin typeface="Calibri" panose="020F0502020204030204" pitchFamily="34" charset="0"/>
                <a:ea typeface="Calibri" panose="020F0502020204030204" pitchFamily="34" charset="0"/>
                <a:cs typeface="Calibri" panose="020F0502020204030204" pitchFamily="34" charset="0"/>
              </a:rPr>
              <a:t>tailpipe emission</a:t>
            </a:r>
          </a:p>
          <a:p>
            <a:pPr marL="381000" indent="-381000" eaLnBrk="1" hangingPunct="1">
              <a:lnSpc>
                <a:spcPct val="80000"/>
              </a:lnSpc>
              <a:buFontTx/>
              <a:buAutoNum type="arabicParenR"/>
            </a:pPr>
            <a:endParaRPr lang="en-US" altLang="en-US" dirty="0">
              <a:effectLst/>
            </a:endParaRPr>
          </a:p>
          <a:p>
            <a:pPr marL="381000" indent="-381000" eaLnBrk="1" hangingPunct="1">
              <a:lnSpc>
                <a:spcPct val="80000"/>
              </a:lnSpc>
              <a:buFontTx/>
              <a:buAutoNum type="arabicParenR"/>
            </a:pPr>
            <a:endParaRPr lang="en-US" altLang="en-US" dirty="0">
              <a:effectLst/>
            </a:endParaRPr>
          </a:p>
        </p:txBody>
      </p:sp>
      <p:pic>
        <p:nvPicPr>
          <p:cNvPr id="8197" name="Picture 7" descr="http://image.internetautoguide.com/f/auto-news/2010-subaru-forester-starts-at-below-21-000-msrp/18546246/2009-subaru-forester-rear-rightjpg.jpg"/>
          <p:cNvPicPr>
            <a:picLocks noChangeAspect="1" noChangeArrowheads="1"/>
          </p:cNvPicPr>
          <p:nvPr/>
        </p:nvPicPr>
        <p:blipFill>
          <a:blip r:embed="rId3" cstate="print">
            <a:extLst>
              <a:ext uri="{28A0092B-C50C-407E-A947-70E740481C1C}">
                <a14:useLocalDpi xmlns:a14="http://schemas.microsoft.com/office/drawing/2010/main" val="0"/>
              </a:ext>
            </a:extLst>
          </a:blip>
          <a:srcRect l="38091" t="46429" r="28581" b="10715"/>
          <a:stretch>
            <a:fillRect/>
          </a:stretch>
        </p:blipFill>
        <p:spPr bwMode="auto">
          <a:xfrm>
            <a:off x="8839200" y="838200"/>
            <a:ext cx="3124200" cy="26774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http://2.bp.blogspot.com/-BgsQPiguhiQ/Tk-BiiZ1CnI/AAAAAAAACjg/nXXmhBPGObc/s1600/Compression+ratio+1.jpg"/>
          <p:cNvPicPr>
            <a:picLocks noChangeAspect="1" noChangeArrowheads="1"/>
          </p:cNvPicPr>
          <p:nvPr/>
        </p:nvPicPr>
        <p:blipFill rotWithShape="1">
          <a:blip r:embed="rId3">
            <a:extLst>
              <a:ext uri="{28A0092B-C50C-407E-A947-70E740481C1C}">
                <a14:useLocalDpi xmlns:a14="http://schemas.microsoft.com/office/drawing/2010/main" val="0"/>
              </a:ext>
            </a:extLst>
          </a:blip>
          <a:srcRect l="8830" t="4915" r="5740" b="-268"/>
          <a:stretch/>
        </p:blipFill>
        <p:spPr bwMode="auto">
          <a:xfrm>
            <a:off x="8503578" y="30822"/>
            <a:ext cx="3657600" cy="3657600"/>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3314" name="Picture 2" descr="http://www.sweethaven02.com/MechTech/Auto03/1001_014.gif"/>
          <p:cNvPicPr>
            <a:picLocks noChangeAspect="1" noChangeArrowheads="1"/>
          </p:cNvPicPr>
          <p:nvPr/>
        </p:nvPicPr>
        <p:blipFill rotWithShape="1">
          <a:blip r:embed="rId4">
            <a:extLst>
              <a:ext uri="{28A0092B-C50C-407E-A947-70E740481C1C}">
                <a14:useLocalDpi xmlns:a14="http://schemas.microsoft.com/office/drawing/2010/main" val="0"/>
              </a:ext>
            </a:extLst>
          </a:blip>
          <a:srcRect r="43072"/>
          <a:stretch/>
        </p:blipFill>
        <p:spPr bwMode="auto">
          <a:xfrm>
            <a:off x="5495988" y="1607807"/>
            <a:ext cx="2746375" cy="4926815"/>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1024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2F1AF14A-A1D6-4132-B2BD-024176A06863}" type="slidenum">
              <a:rPr lang="en-US" altLang="en-US" smtClean="0">
                <a:solidFill>
                  <a:schemeClr val="hlink"/>
                </a:solidFill>
              </a:rPr>
              <a:pPr>
                <a:spcBef>
                  <a:spcPct val="0"/>
                </a:spcBef>
                <a:buClrTx/>
                <a:buFontTx/>
                <a:buNone/>
              </a:pPr>
              <a:t>4</a:t>
            </a:fld>
            <a:endParaRPr lang="en-US" altLang="en-US">
              <a:solidFill>
                <a:schemeClr val="hlink"/>
              </a:solidFill>
            </a:endParaRPr>
          </a:p>
        </p:txBody>
      </p:sp>
      <p:sp>
        <p:nvSpPr>
          <p:cNvPr id="14338" name="Rectangle 2"/>
          <p:cNvSpPr>
            <a:spLocks noGrp="1" noRot="1" noChangeArrowheads="1"/>
          </p:cNvSpPr>
          <p:nvPr>
            <p:ph type="title"/>
          </p:nvPr>
        </p:nvSpPr>
        <p:spPr>
          <a:xfrm>
            <a:off x="1981200" y="0"/>
            <a:ext cx="8229600" cy="381000"/>
          </a:xfrm>
        </p:spPr>
        <p:txBody>
          <a:bodyPr/>
          <a:lstStyle/>
          <a:p>
            <a:pPr eaLnBrk="1" hangingPunct="1">
              <a:defRPr/>
            </a:pPr>
            <a:r>
              <a:rPr lang="en-US" sz="2200" dirty="0">
                <a:effectLst/>
                <a:latin typeface="Calibri" panose="020F0502020204030204" pitchFamily="34" charset="0"/>
              </a:rPr>
              <a:t>Blow-by Emission Control</a:t>
            </a:r>
          </a:p>
        </p:txBody>
      </p:sp>
      <p:sp>
        <p:nvSpPr>
          <p:cNvPr id="14339" name="Rectangle 3"/>
          <p:cNvSpPr>
            <a:spLocks noGrp="1" noChangeArrowheads="1"/>
          </p:cNvSpPr>
          <p:nvPr>
            <p:ph type="body" idx="1"/>
          </p:nvPr>
        </p:nvSpPr>
        <p:spPr>
          <a:xfrm>
            <a:off x="228600" y="498136"/>
            <a:ext cx="8991600" cy="4114800"/>
          </a:xfrm>
        </p:spPr>
        <p:txBody>
          <a:bodyPr/>
          <a:lstStyle/>
          <a:p>
            <a:pPr eaLnBrk="1" hangingPunct="1">
              <a:lnSpc>
                <a:spcPct val="90000"/>
              </a:lnSpc>
              <a:defRPr/>
            </a:pPr>
            <a:r>
              <a:rPr lang="en-US" sz="2000" i="1" dirty="0">
                <a:solidFill>
                  <a:srgbClr val="4CE2EE"/>
                </a:solidFill>
                <a:effectLst/>
                <a:latin typeface="Calibri" pitchFamily="34" charset="0"/>
                <a:cs typeface="Calibri" pitchFamily="34" charset="0"/>
              </a:rPr>
              <a:t>crankcase ventilation system </a:t>
            </a:r>
            <a:r>
              <a:rPr lang="en-US" sz="2000" dirty="0">
                <a:effectLst/>
                <a:latin typeface="Calibri" pitchFamily="34" charset="0"/>
                <a:cs typeface="Calibri" pitchFamily="34" charset="0"/>
              </a:rPr>
              <a:t>handles blow-by gases</a:t>
            </a:r>
          </a:p>
          <a:p>
            <a:pPr lvl="1" eaLnBrk="1" hangingPunct="1">
              <a:lnSpc>
                <a:spcPct val="90000"/>
              </a:lnSpc>
              <a:defRPr/>
            </a:pPr>
            <a:r>
              <a:rPr lang="en-US" sz="2000" dirty="0">
                <a:effectLst/>
                <a:latin typeface="Calibri" pitchFamily="34" charset="0"/>
                <a:cs typeface="Calibri" pitchFamily="34" charset="0"/>
              </a:rPr>
              <a:t>blow-by gases: combustion gases that leak past the compression rings</a:t>
            </a:r>
          </a:p>
          <a:p>
            <a:pPr eaLnBrk="1" hangingPunct="1">
              <a:lnSpc>
                <a:spcPct val="90000"/>
              </a:lnSpc>
              <a:defRPr/>
            </a:pPr>
            <a:endParaRPr lang="en-US" sz="2200" dirty="0">
              <a:effectLst/>
              <a:latin typeface="Calibri" pitchFamily="34" charset="0"/>
              <a:cs typeface="Calibri" pitchFamily="34" charset="0"/>
            </a:endParaRPr>
          </a:p>
          <a:p>
            <a:pPr eaLnBrk="1" hangingPunct="1">
              <a:lnSpc>
                <a:spcPct val="90000"/>
              </a:lnSpc>
              <a:defRPr/>
            </a:pPr>
            <a:r>
              <a:rPr lang="en-US" sz="2200" dirty="0">
                <a:effectLst/>
                <a:latin typeface="Calibri" pitchFamily="34" charset="0"/>
                <a:cs typeface="Calibri" pitchFamily="34" charset="0"/>
              </a:rPr>
              <a:t>road-draft tube used until 1962</a:t>
            </a:r>
          </a:p>
          <a:p>
            <a:pPr eaLnBrk="1" hangingPunct="1">
              <a:lnSpc>
                <a:spcPct val="90000"/>
              </a:lnSpc>
              <a:defRPr/>
            </a:pPr>
            <a:endParaRPr lang="en-US" dirty="0">
              <a:effectLst/>
            </a:endParaRPr>
          </a:p>
          <a:p>
            <a:pPr eaLnBrk="1" hangingPunct="1">
              <a:lnSpc>
                <a:spcPct val="90000"/>
              </a:lnSpc>
              <a:defRPr/>
            </a:pPr>
            <a:endParaRPr lang="en-US" dirty="0"/>
          </a:p>
        </p:txBody>
      </p:sp>
      <p:pic>
        <p:nvPicPr>
          <p:cNvPr id="1026" name="Picture 2" descr="Image result for 1960 chevy 6 cylinder engine"/>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l="6360" t="20531" r="26223"/>
          <a:stretch/>
        </p:blipFill>
        <p:spPr bwMode="auto">
          <a:xfrm>
            <a:off x="644651" y="1905000"/>
            <a:ext cx="4714820" cy="4168261"/>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10246" name="AutoShape 20"/>
          <p:cNvSpPr>
            <a:spLocks noChangeArrowheads="1"/>
          </p:cNvSpPr>
          <p:nvPr/>
        </p:nvSpPr>
        <p:spPr bwMode="auto">
          <a:xfrm>
            <a:off x="228600" y="5265005"/>
            <a:ext cx="2579363" cy="297595"/>
          </a:xfrm>
          <a:prstGeom prst="rightArrow">
            <a:avLst>
              <a:gd name="adj1" fmla="val 59339"/>
              <a:gd name="adj2" fmla="val 216667"/>
            </a:avLst>
          </a:prstGeom>
          <a:solidFill>
            <a:srgbClr val="3BF6FB"/>
          </a:solidFill>
          <a:ln w="9525">
            <a:solidFill>
              <a:schemeClr val="bg2"/>
            </a:solidFill>
            <a:miter lim="800000"/>
            <a:headEnd/>
            <a:tailEnd/>
          </a:ln>
        </p:spPr>
        <p:txBody>
          <a:bodyPr wrap="none" anchor="ct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CA" altLang="en-US" b="0">
              <a:solidFill>
                <a:schemeClr val="tx1"/>
              </a:solidFill>
              <a:latin typeface="Garamond" panose="02020404030301010803"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39">
                                            <p:txEl>
                                              <p:pRg st="3" end="3"/>
                                            </p:txEl>
                                          </p:spTgt>
                                        </p:tgtEl>
                                        <p:attrNameLst>
                                          <p:attrName>style.visibility</p:attrName>
                                        </p:attrNameLst>
                                      </p:cBhvr>
                                      <p:to>
                                        <p:strVal val="visible"/>
                                      </p:to>
                                    </p:set>
                                    <p:animEffect transition="in" filter="fade">
                                      <p:cBhvr>
                                        <p:cTn id="7" dur="500"/>
                                        <p:tgtEl>
                                          <p:spTgt spid="14339">
                                            <p:txEl>
                                              <p:pRg st="3" end="3"/>
                                            </p:txEl>
                                          </p:spTgt>
                                        </p:tgtEl>
                                      </p:cBhvr>
                                    </p:animEffect>
                                  </p:childTnLst>
                                </p:cTn>
                              </p:par>
                              <p:par>
                                <p:cTn id="8" presetID="10" presetClass="entr" presetSubtype="0" fill="hold" nodeType="withEffect">
                                  <p:stCondLst>
                                    <p:cond delay="500"/>
                                  </p:stCondLst>
                                  <p:childTnLst>
                                    <p:set>
                                      <p:cBhvr>
                                        <p:cTn id="9" dur="1" fill="hold">
                                          <p:stCondLst>
                                            <p:cond delay="0"/>
                                          </p:stCondLst>
                                        </p:cTn>
                                        <p:tgtEl>
                                          <p:spTgt spid="13314"/>
                                        </p:tgtEl>
                                        <p:attrNameLst>
                                          <p:attrName>style.visibility</p:attrName>
                                        </p:attrNameLst>
                                      </p:cBhvr>
                                      <p:to>
                                        <p:strVal val="visible"/>
                                      </p:to>
                                    </p:set>
                                    <p:animEffect transition="in" filter="fade">
                                      <p:cBhvr>
                                        <p:cTn id="10" dur="500"/>
                                        <p:tgtEl>
                                          <p:spTgt spid="13314"/>
                                        </p:tgtEl>
                                      </p:cBhvr>
                                    </p:animEffect>
                                  </p:childTnLst>
                                </p:cTn>
                              </p:par>
                              <p:par>
                                <p:cTn id="11" presetID="10" presetClass="entr" presetSubtype="0" fill="hold" grpId="0" nodeType="withEffect">
                                  <p:stCondLst>
                                    <p:cond delay="500"/>
                                  </p:stCondLst>
                                  <p:childTnLst>
                                    <p:set>
                                      <p:cBhvr>
                                        <p:cTn id="12" dur="1" fill="hold">
                                          <p:stCondLst>
                                            <p:cond delay="0"/>
                                          </p:stCondLst>
                                        </p:cTn>
                                        <p:tgtEl>
                                          <p:spTgt spid="10246"/>
                                        </p:tgtEl>
                                        <p:attrNameLst>
                                          <p:attrName>style.visibility</p:attrName>
                                        </p:attrNameLst>
                                      </p:cBhvr>
                                      <p:to>
                                        <p:strVal val="visible"/>
                                      </p:to>
                                    </p:set>
                                    <p:animEffect transition="in" filter="fade">
                                      <p:cBhvr>
                                        <p:cTn id="13" dur="500"/>
                                        <p:tgtEl>
                                          <p:spTgt spid="10246"/>
                                        </p:tgtEl>
                                      </p:cBhvr>
                                    </p:animEffect>
                                  </p:childTnLst>
                                </p:cTn>
                              </p:par>
                              <p:par>
                                <p:cTn id="14" presetID="10" presetClass="entr" presetSubtype="0" fill="hold" nodeType="withEffect">
                                  <p:stCondLst>
                                    <p:cond delay="50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4254726A-9750-4D17-B198-FF7B21E52089}" type="slidenum">
              <a:rPr lang="en-US" altLang="en-US" smtClean="0">
                <a:solidFill>
                  <a:schemeClr val="hlink"/>
                </a:solidFill>
              </a:rPr>
              <a:pPr>
                <a:spcBef>
                  <a:spcPct val="0"/>
                </a:spcBef>
                <a:buClrTx/>
                <a:buFontTx/>
                <a:buNone/>
              </a:pPr>
              <a:t>5</a:t>
            </a:fld>
            <a:endParaRPr lang="en-US" altLang="en-US">
              <a:solidFill>
                <a:schemeClr val="hlink"/>
              </a:solidFill>
            </a:endParaRPr>
          </a:p>
        </p:txBody>
      </p:sp>
      <p:sp>
        <p:nvSpPr>
          <p:cNvPr id="14338" name="Rectangle 2"/>
          <p:cNvSpPr>
            <a:spLocks noGrp="1" noRot="1" noChangeArrowheads="1"/>
          </p:cNvSpPr>
          <p:nvPr>
            <p:ph type="title"/>
          </p:nvPr>
        </p:nvSpPr>
        <p:spPr>
          <a:xfrm>
            <a:off x="1981200" y="0"/>
            <a:ext cx="8229600" cy="381000"/>
          </a:xfrm>
        </p:spPr>
        <p:txBody>
          <a:bodyPr/>
          <a:lstStyle/>
          <a:p>
            <a:pPr eaLnBrk="1" hangingPunct="1">
              <a:defRPr/>
            </a:pPr>
            <a:r>
              <a:rPr lang="en-US" sz="2200" dirty="0">
                <a:effectLst/>
                <a:latin typeface="Calibri" panose="020F0502020204030204" pitchFamily="34" charset="0"/>
              </a:rPr>
              <a:t>Blow-by Emission Control</a:t>
            </a:r>
          </a:p>
        </p:txBody>
      </p:sp>
      <p:sp>
        <p:nvSpPr>
          <p:cNvPr id="14339" name="Rectangle 3"/>
          <p:cNvSpPr>
            <a:spLocks noGrp="1" noChangeArrowheads="1"/>
          </p:cNvSpPr>
          <p:nvPr>
            <p:ph type="body" idx="1"/>
          </p:nvPr>
        </p:nvSpPr>
        <p:spPr>
          <a:xfrm>
            <a:off x="203200" y="392488"/>
            <a:ext cx="8915400" cy="4114800"/>
          </a:xfrm>
        </p:spPr>
        <p:txBody>
          <a:bodyPr/>
          <a:lstStyle/>
          <a:p>
            <a:pPr eaLnBrk="1" hangingPunct="1">
              <a:lnSpc>
                <a:spcPct val="90000"/>
              </a:lnSpc>
              <a:defRPr/>
            </a:pPr>
            <a:r>
              <a:rPr lang="en-US" sz="2000" dirty="0">
                <a:solidFill>
                  <a:srgbClr val="37FC28"/>
                </a:solidFill>
                <a:effectLst/>
                <a:latin typeface="Calibri" pitchFamily="34" charset="0"/>
                <a:cs typeface="Calibri" pitchFamily="34" charset="0"/>
              </a:rPr>
              <a:t>P</a:t>
            </a:r>
            <a:r>
              <a:rPr lang="en-US" sz="2000" dirty="0">
                <a:effectLst/>
                <a:latin typeface="Calibri" pitchFamily="34" charset="0"/>
                <a:cs typeface="Calibri" pitchFamily="34" charset="0"/>
              </a:rPr>
              <a:t>ositive </a:t>
            </a:r>
            <a:r>
              <a:rPr lang="en-US" sz="2000" dirty="0">
                <a:solidFill>
                  <a:srgbClr val="37FC28"/>
                </a:solidFill>
                <a:effectLst/>
                <a:latin typeface="Calibri" pitchFamily="34" charset="0"/>
                <a:cs typeface="Calibri" pitchFamily="34" charset="0"/>
              </a:rPr>
              <a:t>C</a:t>
            </a:r>
            <a:r>
              <a:rPr lang="en-US" sz="2000" dirty="0">
                <a:effectLst/>
                <a:latin typeface="Calibri" pitchFamily="34" charset="0"/>
                <a:cs typeface="Calibri" pitchFamily="34" charset="0"/>
              </a:rPr>
              <a:t>rankcase </a:t>
            </a:r>
            <a:r>
              <a:rPr lang="en-US" sz="2000" dirty="0">
                <a:solidFill>
                  <a:srgbClr val="37FC28"/>
                </a:solidFill>
                <a:effectLst/>
                <a:latin typeface="Calibri" pitchFamily="34" charset="0"/>
                <a:cs typeface="Calibri" pitchFamily="34" charset="0"/>
              </a:rPr>
              <a:t>V</a:t>
            </a:r>
            <a:r>
              <a:rPr lang="en-US" sz="2000" dirty="0">
                <a:effectLst/>
                <a:latin typeface="Calibri" pitchFamily="34" charset="0"/>
                <a:cs typeface="Calibri" pitchFamily="34" charset="0"/>
              </a:rPr>
              <a:t>entilation system  (</a:t>
            </a:r>
            <a:r>
              <a:rPr lang="en-US" sz="2000" dirty="0">
                <a:solidFill>
                  <a:srgbClr val="37FC28"/>
                </a:solidFill>
                <a:effectLst/>
                <a:latin typeface="Calibri" pitchFamily="34" charset="0"/>
                <a:cs typeface="Calibri" pitchFamily="34" charset="0"/>
              </a:rPr>
              <a:t>PCV</a:t>
            </a:r>
            <a:r>
              <a:rPr lang="en-US" sz="2000" dirty="0">
                <a:effectLst/>
                <a:latin typeface="Calibri" pitchFamily="34" charset="0"/>
                <a:cs typeface="Calibri" pitchFamily="34" charset="0"/>
              </a:rPr>
              <a:t> system) in use since 1963…</a:t>
            </a:r>
          </a:p>
          <a:p>
            <a:pPr eaLnBrk="1" hangingPunct="1">
              <a:lnSpc>
                <a:spcPct val="90000"/>
              </a:lnSpc>
              <a:defRPr/>
            </a:pPr>
            <a:endParaRPr lang="en-US" dirty="0"/>
          </a:p>
        </p:txBody>
      </p:sp>
      <p:grpSp>
        <p:nvGrpSpPr>
          <p:cNvPr id="5" name="Group 4"/>
          <p:cNvGrpSpPr/>
          <p:nvPr/>
        </p:nvGrpSpPr>
        <p:grpSpPr>
          <a:xfrm>
            <a:off x="203200" y="1061226"/>
            <a:ext cx="5740400" cy="2748774"/>
            <a:chOff x="5617859" y="838200"/>
            <a:chExt cx="4911082" cy="2133600"/>
          </a:xfrm>
        </p:grpSpPr>
        <p:pic>
          <p:nvPicPr>
            <p:cNvPr id="12291" name="Picture 19" descr="hald_fig30-03"/>
            <p:cNvPicPr>
              <a:picLocks noChangeAspect="1" noChangeArrowheads="1"/>
            </p:cNvPicPr>
            <p:nvPr/>
          </p:nvPicPr>
          <p:blipFill>
            <a:blip r:embed="rId3">
              <a:extLst>
                <a:ext uri="{28A0092B-C50C-407E-A947-70E740481C1C}">
                  <a14:useLocalDpi xmlns:a14="http://schemas.microsoft.com/office/drawing/2010/main" val="0"/>
                </a:ext>
              </a:extLst>
            </a:blip>
            <a:srcRect l="56432" t="45602" r="18231" b="30817"/>
            <a:stretch>
              <a:fillRect/>
            </a:stretch>
          </p:blipFill>
          <p:spPr bwMode="auto">
            <a:xfrm>
              <a:off x="8852541" y="894112"/>
              <a:ext cx="1676400" cy="1300163"/>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296" name="Picture 19" descr="hald_fig30-03"/>
            <p:cNvPicPr>
              <a:picLocks noChangeAspect="1" noChangeArrowheads="1"/>
            </p:cNvPicPr>
            <p:nvPr/>
          </p:nvPicPr>
          <p:blipFill>
            <a:blip r:embed="rId3">
              <a:extLst>
                <a:ext uri="{28A0092B-C50C-407E-A947-70E740481C1C}">
                  <a14:useLocalDpi xmlns:a14="http://schemas.microsoft.com/office/drawing/2010/main" val="0"/>
                </a:ext>
              </a:extLst>
            </a:blip>
            <a:srcRect l="48370" t="1382" r="29749" b="59924"/>
            <a:stretch>
              <a:fillRect/>
            </a:stretch>
          </p:blipFill>
          <p:spPr bwMode="auto">
            <a:xfrm>
              <a:off x="5617859" y="838200"/>
              <a:ext cx="1447800" cy="21336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12297" name="Picture 19" descr="hald_fig30-03"/>
            <p:cNvPicPr>
              <a:picLocks noChangeAspect="1" noChangeArrowheads="1"/>
            </p:cNvPicPr>
            <p:nvPr/>
          </p:nvPicPr>
          <p:blipFill>
            <a:blip r:embed="rId3">
              <a:extLst>
                <a:ext uri="{28A0092B-C50C-407E-A947-70E740481C1C}">
                  <a14:useLocalDpi xmlns:a14="http://schemas.microsoft.com/office/drawing/2010/main" val="0"/>
                </a:ext>
              </a:extLst>
            </a:blip>
            <a:srcRect l="71404" t="2763" r="6714" b="59924"/>
            <a:stretch>
              <a:fillRect/>
            </a:stretch>
          </p:blipFill>
          <p:spPr bwMode="auto">
            <a:xfrm>
              <a:off x="7241568" y="894112"/>
              <a:ext cx="1447800" cy="205740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2298" name="Rectangle 1"/>
            <p:cNvSpPr>
              <a:spLocks noChangeArrowheads="1"/>
            </p:cNvSpPr>
            <p:nvPr/>
          </p:nvSpPr>
          <p:spPr bwMode="auto">
            <a:xfrm>
              <a:off x="5986017" y="885450"/>
              <a:ext cx="533400" cy="228600"/>
            </a:xfrm>
            <a:prstGeom prst="rect">
              <a:avLst/>
            </a:prstGeom>
            <a:noFill/>
            <a:ln w="2857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US" altLang="en-US" b="0">
                <a:solidFill>
                  <a:schemeClr val="tx1"/>
                </a:solidFill>
                <a:latin typeface="Garamond" panose="02020404030301010803" pitchFamily="18" charset="0"/>
              </a:endParaRPr>
            </a:p>
          </p:txBody>
        </p:sp>
        <p:sp>
          <p:nvSpPr>
            <p:cNvPr id="12299" name="Rectangle 10"/>
            <p:cNvSpPr>
              <a:spLocks noChangeArrowheads="1"/>
            </p:cNvSpPr>
            <p:nvPr/>
          </p:nvSpPr>
          <p:spPr bwMode="auto">
            <a:xfrm>
              <a:off x="7517793" y="894112"/>
              <a:ext cx="685800" cy="228600"/>
            </a:xfrm>
            <a:prstGeom prst="rect">
              <a:avLst/>
            </a:prstGeom>
            <a:noFill/>
            <a:ln w="2857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US" altLang="en-US" b="0">
                <a:solidFill>
                  <a:schemeClr val="tx1"/>
                </a:solidFill>
                <a:latin typeface="Garamond" panose="02020404030301010803" pitchFamily="18" charset="0"/>
              </a:endParaRPr>
            </a:p>
          </p:txBody>
        </p:sp>
        <p:sp>
          <p:nvSpPr>
            <p:cNvPr id="12300" name="Rectangle 11"/>
            <p:cNvSpPr>
              <a:spLocks noChangeArrowheads="1"/>
            </p:cNvSpPr>
            <p:nvPr/>
          </p:nvSpPr>
          <p:spPr bwMode="auto">
            <a:xfrm>
              <a:off x="8843016" y="1319562"/>
              <a:ext cx="990600" cy="403225"/>
            </a:xfrm>
            <a:prstGeom prst="rect">
              <a:avLst/>
            </a:prstGeom>
            <a:noFill/>
            <a:ln w="28575" algn="ctr">
              <a:solidFill>
                <a:srgbClr val="00B05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US" altLang="en-US" b="0">
                <a:solidFill>
                  <a:schemeClr val="tx1"/>
                </a:solidFill>
                <a:latin typeface="Garamond" panose="02020404030301010803" pitchFamily="18" charset="0"/>
              </a:endParaRPr>
            </a:p>
          </p:txBody>
        </p:sp>
      </p:grpSp>
      <p:grpSp>
        <p:nvGrpSpPr>
          <p:cNvPr id="4" name="Group 3"/>
          <p:cNvGrpSpPr/>
          <p:nvPr/>
        </p:nvGrpSpPr>
        <p:grpSpPr>
          <a:xfrm>
            <a:off x="6093502" y="762000"/>
            <a:ext cx="5949914" cy="5638800"/>
            <a:chOff x="279417" y="1066800"/>
            <a:chExt cx="4762500" cy="4714876"/>
          </a:xfrm>
        </p:grpSpPr>
        <p:pic>
          <p:nvPicPr>
            <p:cNvPr id="2050" name="Picture 2" descr="Image result for positive crankcase ventilation system"/>
            <p:cNvPicPr>
              <a:picLocks noChangeAspect="1" noChangeArrowheads="1"/>
            </p:cNvPicPr>
            <p:nvPr/>
          </p:nvPicPr>
          <p:blipFill rotWithShape="1">
            <a:blip r:embed="rId4">
              <a:extLst>
                <a:ext uri="{28A0092B-C50C-407E-A947-70E740481C1C}">
                  <a14:useLocalDpi xmlns:a14="http://schemas.microsoft.com/office/drawing/2010/main" val="0"/>
                </a:ext>
              </a:extLst>
            </a:blip>
            <a:srcRect t="6072"/>
            <a:stretch/>
          </p:blipFill>
          <p:spPr bwMode="auto">
            <a:xfrm>
              <a:off x="279417" y="1066800"/>
              <a:ext cx="4762500" cy="471487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3" name="Rectangle 2"/>
            <p:cNvSpPr/>
            <p:nvPr/>
          </p:nvSpPr>
          <p:spPr bwMode="auto">
            <a:xfrm>
              <a:off x="3657600" y="1319562"/>
              <a:ext cx="1003300" cy="224631"/>
            </a:xfrm>
            <a:prstGeom prst="rect">
              <a:avLst/>
            </a:prstGeom>
            <a:solidFill>
              <a:schemeClr val="tx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sp>
          <p:nvSpPr>
            <p:cNvPr id="16" name="Rectangle 15"/>
            <p:cNvSpPr/>
            <p:nvPr/>
          </p:nvSpPr>
          <p:spPr bwMode="auto">
            <a:xfrm>
              <a:off x="2146399" y="1329835"/>
              <a:ext cx="1003300" cy="224631"/>
            </a:xfrm>
            <a:prstGeom prst="rect">
              <a:avLst/>
            </a:prstGeom>
            <a:solidFill>
              <a:schemeClr val="tx1"/>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CA" sz="1800" b="0" i="0" u="none" strike="noStrike" cap="none" normalizeH="0" baseline="0">
                <a:ln>
                  <a:noFill/>
                </a:ln>
                <a:solidFill>
                  <a:schemeClr val="tx1"/>
                </a:solidFill>
                <a:effectLst/>
                <a:latin typeface="Garamond" pitchFamily="18" charset="0"/>
              </a:endParaRPr>
            </a:p>
          </p:txBody>
        </p:sp>
      </p:grpSp>
      <p:pic>
        <p:nvPicPr>
          <p:cNvPr id="12295" name="Picture 15" descr="hald_fig30-03"/>
          <p:cNvPicPr>
            <a:picLocks noChangeAspect="1" noChangeArrowheads="1"/>
          </p:cNvPicPr>
          <p:nvPr/>
        </p:nvPicPr>
        <p:blipFill>
          <a:blip r:embed="rId3">
            <a:extLst>
              <a:ext uri="{28A0092B-C50C-407E-A947-70E740481C1C}">
                <a14:useLocalDpi xmlns:a14="http://schemas.microsoft.com/office/drawing/2010/main" val="0"/>
              </a:ext>
            </a:extLst>
          </a:blip>
          <a:srcRect t="72824" r="4411" b="3508"/>
          <a:stretch>
            <a:fillRect/>
          </a:stretch>
        </p:blipFill>
        <p:spPr bwMode="auto">
          <a:xfrm>
            <a:off x="76200" y="4831084"/>
            <a:ext cx="7467600" cy="1541462"/>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8" descr="http://home.sprynet.com/~dale02/pcv.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1845" y="168747"/>
            <a:ext cx="4281488" cy="32099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09571" name="Rectangle 3"/>
          <p:cNvSpPr>
            <a:spLocks noGrp="1" noChangeArrowheads="1"/>
          </p:cNvSpPr>
          <p:nvPr>
            <p:ph type="body" sz="half" idx="1"/>
          </p:nvPr>
        </p:nvSpPr>
        <p:spPr>
          <a:xfrm>
            <a:off x="152400" y="542925"/>
            <a:ext cx="8763000" cy="5791200"/>
          </a:xfrm>
        </p:spPr>
        <p:txBody>
          <a:bodyPr/>
          <a:lstStyle/>
          <a:p>
            <a:pPr eaLnBrk="1" hangingPunct="1">
              <a:lnSpc>
                <a:spcPct val="90000"/>
              </a:lnSpc>
              <a:defRPr/>
            </a:pPr>
            <a:r>
              <a:rPr lang="en-US" dirty="0">
                <a:effectLst/>
                <a:latin typeface="Calibri" pitchFamily="34" charset="0"/>
                <a:cs typeface="Calibri" pitchFamily="34" charset="0"/>
              </a:rPr>
              <a:t>pull the PCV valve out of the engine (leave its hose attached)</a:t>
            </a:r>
          </a:p>
          <a:p>
            <a:pPr eaLnBrk="1" hangingPunct="1">
              <a:lnSpc>
                <a:spcPct val="90000"/>
              </a:lnSpc>
              <a:defRPr/>
            </a:pPr>
            <a:r>
              <a:rPr lang="en-US" dirty="0">
                <a:effectLst/>
                <a:latin typeface="Calibri" pitchFamily="34" charset="0"/>
                <a:cs typeface="Calibri" pitchFamily="34" charset="0"/>
              </a:rPr>
              <a:t>start the engine </a:t>
            </a:r>
          </a:p>
          <a:p>
            <a:pPr eaLnBrk="1" hangingPunct="1">
              <a:lnSpc>
                <a:spcPct val="90000"/>
              </a:lnSpc>
              <a:defRPr/>
            </a:pPr>
            <a:r>
              <a:rPr lang="en-US" dirty="0">
                <a:effectLst/>
                <a:latin typeface="Calibri" pitchFamily="34" charset="0"/>
                <a:cs typeface="Calibri" pitchFamily="34" charset="0"/>
              </a:rPr>
              <a:t>place your finger under the valve  </a:t>
            </a:r>
          </a:p>
          <a:p>
            <a:pPr eaLnBrk="1" hangingPunct="1">
              <a:lnSpc>
                <a:spcPct val="90000"/>
              </a:lnSpc>
              <a:defRPr/>
            </a:pPr>
            <a:r>
              <a:rPr lang="en-US" dirty="0">
                <a:effectLst/>
                <a:latin typeface="Calibri" pitchFamily="34" charset="0"/>
                <a:cs typeface="Calibri" pitchFamily="34" charset="0"/>
              </a:rPr>
              <a:t>you should feel and hear suction &amp; the valve should snap</a:t>
            </a:r>
            <a:endParaRPr lang="en-CA" dirty="0">
              <a:solidFill>
                <a:srgbClr val="00FF00"/>
              </a:solidFill>
              <a:effectLst/>
              <a:latin typeface="Calibri" pitchFamily="34" charset="0"/>
              <a:cs typeface="Calibri" pitchFamily="34" charset="0"/>
            </a:endParaRPr>
          </a:p>
          <a:p>
            <a:pPr eaLnBrk="1" hangingPunct="1">
              <a:lnSpc>
                <a:spcPct val="90000"/>
              </a:lnSpc>
              <a:defRPr/>
            </a:pPr>
            <a:r>
              <a:rPr lang="en-US" dirty="0">
                <a:effectLst/>
                <a:latin typeface="Calibri" pitchFamily="34" charset="0"/>
                <a:cs typeface="Calibri" pitchFamily="34" charset="0"/>
              </a:rPr>
              <a:t>replace the </a:t>
            </a:r>
            <a:r>
              <a:rPr lang="en-US" dirty="0">
                <a:solidFill>
                  <a:srgbClr val="00FF00"/>
                </a:solidFill>
                <a:effectLst/>
                <a:latin typeface="Calibri" pitchFamily="34" charset="0"/>
                <a:cs typeface="Calibri" pitchFamily="34" charset="0"/>
              </a:rPr>
              <a:t>PCV</a:t>
            </a:r>
            <a:r>
              <a:rPr lang="en-US" dirty="0">
                <a:effectLst/>
                <a:latin typeface="Calibri" pitchFamily="34" charset="0"/>
                <a:cs typeface="Calibri" pitchFamily="34" charset="0"/>
              </a:rPr>
              <a:t> valve (inexpensive)</a:t>
            </a: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p:txBody>
      </p:sp>
      <p:sp>
        <p:nvSpPr>
          <p:cNvPr id="14340"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C3799B30-A443-497B-9268-D6373905BBA8}" type="slidenum">
              <a:rPr lang="en-US" altLang="en-US" smtClean="0">
                <a:solidFill>
                  <a:schemeClr val="hlink"/>
                </a:solidFill>
              </a:rPr>
              <a:pPr>
                <a:spcBef>
                  <a:spcPct val="0"/>
                </a:spcBef>
                <a:buClrTx/>
                <a:buFontTx/>
                <a:buNone/>
              </a:pPr>
              <a:t>6</a:t>
            </a:fld>
            <a:endParaRPr lang="en-US" altLang="en-US">
              <a:solidFill>
                <a:schemeClr val="hlink"/>
              </a:solidFill>
            </a:endParaRPr>
          </a:p>
        </p:txBody>
      </p:sp>
      <p:sp>
        <p:nvSpPr>
          <p:cNvPr id="109570" name="Rectangle 2"/>
          <p:cNvSpPr>
            <a:spLocks noGrp="1" noRot="1" noChangeArrowheads="1"/>
          </p:cNvSpPr>
          <p:nvPr>
            <p:ph type="title"/>
          </p:nvPr>
        </p:nvSpPr>
        <p:spPr>
          <a:xfrm>
            <a:off x="1883376" y="85725"/>
            <a:ext cx="8229600" cy="457200"/>
          </a:xfrm>
        </p:spPr>
        <p:txBody>
          <a:bodyPr/>
          <a:lstStyle/>
          <a:p>
            <a:pPr eaLnBrk="1" hangingPunct="1">
              <a:defRPr/>
            </a:pPr>
            <a:r>
              <a:rPr lang="en-US" sz="2200" dirty="0">
                <a:latin typeface="Calibri" panose="020F0502020204030204" pitchFamily="34" charset="0"/>
              </a:rPr>
              <a:t>Checking PCV System</a:t>
            </a:r>
            <a:endParaRPr lang="en-CA" sz="2200" dirty="0">
              <a:latin typeface="Calibri" panose="020F0502020204030204" pitchFamily="34" charset="0"/>
            </a:endParaRPr>
          </a:p>
        </p:txBody>
      </p:sp>
      <p:sp>
        <p:nvSpPr>
          <p:cNvPr id="14342" name="Oval 5"/>
          <p:cNvSpPr>
            <a:spLocks noChangeArrowheads="1"/>
          </p:cNvSpPr>
          <p:nvPr/>
        </p:nvSpPr>
        <p:spPr bwMode="auto">
          <a:xfrm>
            <a:off x="8474592" y="565171"/>
            <a:ext cx="2515994" cy="2417075"/>
          </a:xfrm>
          <a:prstGeom prst="ellipse">
            <a:avLst/>
          </a:prstGeom>
          <a:noFill/>
          <a:ln w="57150">
            <a:solidFill>
              <a:srgbClr val="00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lgn="ctr" eaLnBrk="1" hangingPunct="1">
              <a:spcBef>
                <a:spcPct val="0"/>
              </a:spcBef>
              <a:buClrTx/>
              <a:buFontTx/>
              <a:buNone/>
            </a:pPr>
            <a:endParaRPr lang="en-US" altLang="en-US" b="0">
              <a:solidFill>
                <a:srgbClr val="00FF00"/>
              </a:solidFill>
              <a:latin typeface="Garamond" panose="02020404030301010803" pitchFamily="18" charset="0"/>
            </a:endParaRPr>
          </a:p>
        </p:txBody>
      </p:sp>
      <p:pic>
        <p:nvPicPr>
          <p:cNvPr id="3074" name="Picture 2" descr="http://i802.photobucket.com/albums/yy306/sweeneyp/Misc%20for%20use%20in%20forums/IMG_4713.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242887" y="2057400"/>
            <a:ext cx="6005513" cy="45041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76" name="Picture 4" descr="Related image"/>
          <p:cNvPicPr>
            <a:picLocks noChangeAspect="1" noChangeArrowheads="1"/>
          </p:cNvPicPr>
          <p:nvPr/>
        </p:nvPicPr>
        <p:blipFill rotWithShape="1">
          <a:blip r:embed="rId6">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l="13308" t="13128" r="10697"/>
          <a:stretch/>
        </p:blipFill>
        <p:spPr bwMode="auto">
          <a:xfrm>
            <a:off x="6630987" y="3200400"/>
            <a:ext cx="4749800" cy="30528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1" name="Rectangle 3"/>
          <p:cNvSpPr>
            <a:spLocks noGrp="1" noChangeArrowheads="1"/>
          </p:cNvSpPr>
          <p:nvPr>
            <p:ph type="body" sz="half" idx="1"/>
          </p:nvPr>
        </p:nvSpPr>
        <p:spPr>
          <a:xfrm>
            <a:off x="143132" y="533400"/>
            <a:ext cx="8077200" cy="5791200"/>
          </a:xfrm>
        </p:spPr>
        <p:txBody>
          <a:bodyPr/>
          <a:lstStyle/>
          <a:p>
            <a:pPr eaLnBrk="1" hangingPunct="1">
              <a:lnSpc>
                <a:spcPct val="90000"/>
              </a:lnSpc>
              <a:defRPr/>
            </a:pPr>
            <a:r>
              <a:rPr lang="en-US" dirty="0">
                <a:effectLst/>
                <a:latin typeface="Calibri" pitchFamily="34" charset="0"/>
                <a:cs typeface="Calibri" pitchFamily="34" charset="0"/>
              </a:rPr>
              <a:t>check the connecting PCV hoses carefully</a:t>
            </a:r>
          </a:p>
          <a:p>
            <a:pPr eaLnBrk="1" hangingPunct="1">
              <a:lnSpc>
                <a:spcPct val="90000"/>
              </a:lnSpc>
              <a:defRPr/>
            </a:pPr>
            <a:r>
              <a:rPr lang="en-US" dirty="0">
                <a:effectLst/>
                <a:latin typeface="Calibri" pitchFamily="34" charset="0"/>
                <a:cs typeface="Calibri" pitchFamily="34" charset="0"/>
              </a:rPr>
              <a:t>plugged passages are common as well</a:t>
            </a: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a:p>
            <a:pPr eaLnBrk="1" hangingPunct="1">
              <a:lnSpc>
                <a:spcPct val="90000"/>
              </a:lnSpc>
              <a:defRPr/>
            </a:pPr>
            <a:endParaRPr lang="en-US" dirty="0">
              <a:latin typeface="Calibri" pitchFamily="34" charset="0"/>
              <a:cs typeface="Calibri" pitchFamily="34" charset="0"/>
            </a:endParaRPr>
          </a:p>
        </p:txBody>
      </p:sp>
      <p:sp>
        <p:nvSpPr>
          <p:cNvPr id="14340" name="Slide Number Placeholder 5"/>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C3799B30-A443-497B-9268-D6373905BBA8}" type="slidenum">
              <a:rPr lang="en-US" altLang="en-US" smtClean="0">
                <a:solidFill>
                  <a:schemeClr val="hlink"/>
                </a:solidFill>
              </a:rPr>
              <a:pPr>
                <a:spcBef>
                  <a:spcPct val="0"/>
                </a:spcBef>
                <a:buClrTx/>
                <a:buFontTx/>
                <a:buNone/>
              </a:pPr>
              <a:t>7</a:t>
            </a:fld>
            <a:endParaRPr lang="en-US" altLang="en-US" dirty="0">
              <a:solidFill>
                <a:schemeClr val="hlink"/>
              </a:solidFill>
            </a:endParaRPr>
          </a:p>
        </p:txBody>
      </p:sp>
      <p:sp>
        <p:nvSpPr>
          <p:cNvPr id="109570" name="Rectangle 2"/>
          <p:cNvSpPr>
            <a:spLocks noGrp="1" noRot="1" noChangeArrowheads="1"/>
          </p:cNvSpPr>
          <p:nvPr>
            <p:ph type="title"/>
          </p:nvPr>
        </p:nvSpPr>
        <p:spPr/>
        <p:txBody>
          <a:bodyPr/>
          <a:lstStyle/>
          <a:p>
            <a:pPr eaLnBrk="1" hangingPunct="1">
              <a:defRPr/>
            </a:pPr>
            <a:r>
              <a:rPr lang="en-US" sz="2200" dirty="0">
                <a:latin typeface="Calibri" panose="020F0502020204030204" pitchFamily="34" charset="0"/>
              </a:rPr>
              <a:t>Checking PCV System</a:t>
            </a:r>
            <a:endParaRPr lang="en-CA" sz="2200" dirty="0">
              <a:latin typeface="Calibri" panose="020F0502020204030204" pitchFamily="34" charset="0"/>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3132" y="1278931"/>
            <a:ext cx="4981832" cy="2802281"/>
          </a:xfrm>
          <a:prstGeom prst="rect">
            <a:avLst/>
          </a:prstGeom>
          <a:ln>
            <a:solidFill>
              <a:schemeClr val="tx1"/>
            </a:solidFill>
          </a:ln>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6250" r="32813"/>
          <a:stretch/>
        </p:blipFill>
        <p:spPr>
          <a:xfrm>
            <a:off x="7646702" y="152400"/>
            <a:ext cx="4402166" cy="4063538"/>
          </a:xfrm>
          <a:prstGeom prst="rect">
            <a:avLst/>
          </a:prstGeom>
          <a:ln>
            <a:solidFill>
              <a:schemeClr val="tx1"/>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543" y="3804002"/>
            <a:ext cx="4981832" cy="2802281"/>
          </a:xfrm>
          <a:prstGeom prst="rect">
            <a:avLst/>
          </a:prstGeom>
          <a:ln>
            <a:solidFill>
              <a:schemeClr val="tx1"/>
            </a:solidFill>
          </a:ln>
        </p:spPr>
      </p:pic>
      <p:pic>
        <p:nvPicPr>
          <p:cNvPr id="6146" name="Picture 2" descr="Related 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2544" y="2880076"/>
            <a:ext cx="4134856" cy="30971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38869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CB13F13D-07F5-4F2D-B652-9C6C86A37B3F}" type="slidenum">
              <a:rPr lang="en-US" altLang="en-US" smtClean="0">
                <a:solidFill>
                  <a:schemeClr val="hlink"/>
                </a:solidFill>
              </a:rPr>
              <a:pPr>
                <a:spcBef>
                  <a:spcPct val="0"/>
                </a:spcBef>
                <a:buClrTx/>
                <a:buFontTx/>
                <a:buNone/>
              </a:pPr>
              <a:t>8</a:t>
            </a:fld>
            <a:endParaRPr lang="en-US" altLang="en-US">
              <a:solidFill>
                <a:schemeClr val="hlink"/>
              </a:solidFill>
            </a:endParaRPr>
          </a:p>
        </p:txBody>
      </p:sp>
      <p:sp>
        <p:nvSpPr>
          <p:cNvPr id="32770" name="Rectangle 2"/>
          <p:cNvSpPr>
            <a:spLocks noGrp="1" noRot="1" noChangeArrowheads="1"/>
          </p:cNvSpPr>
          <p:nvPr>
            <p:ph type="title"/>
          </p:nvPr>
        </p:nvSpPr>
        <p:spPr>
          <a:xfrm>
            <a:off x="1981200" y="76200"/>
            <a:ext cx="8229600" cy="457200"/>
          </a:xfrm>
        </p:spPr>
        <p:txBody>
          <a:bodyPr/>
          <a:lstStyle/>
          <a:p>
            <a:pPr eaLnBrk="1" hangingPunct="1">
              <a:defRPr/>
            </a:pPr>
            <a:r>
              <a:rPr lang="en-US" sz="2200" dirty="0">
                <a:effectLst/>
                <a:latin typeface="Calibri" panose="020F0502020204030204" pitchFamily="34" charset="0"/>
              </a:rPr>
              <a:t>Reducing NOx Tailpipe Emissions</a:t>
            </a:r>
          </a:p>
        </p:txBody>
      </p:sp>
      <p:sp>
        <p:nvSpPr>
          <p:cNvPr id="32771" name="Rectangle 3"/>
          <p:cNvSpPr>
            <a:spLocks noGrp="1" noChangeArrowheads="1"/>
          </p:cNvSpPr>
          <p:nvPr>
            <p:ph type="body" idx="1"/>
          </p:nvPr>
        </p:nvSpPr>
        <p:spPr>
          <a:xfrm>
            <a:off x="152400" y="533400"/>
            <a:ext cx="11963400" cy="5059363"/>
          </a:xfrm>
        </p:spPr>
        <p:txBody>
          <a:bodyPr/>
          <a:lstStyle/>
          <a:p>
            <a:pPr eaLnBrk="1" hangingPunct="1">
              <a:defRPr/>
            </a:pPr>
            <a:r>
              <a:rPr lang="en-US" dirty="0">
                <a:solidFill>
                  <a:srgbClr val="37FC28"/>
                </a:solidFill>
                <a:effectLst/>
                <a:latin typeface="Calibri" pitchFamily="34" charset="0"/>
                <a:cs typeface="Calibri" pitchFamily="34" charset="0"/>
              </a:rPr>
              <a:t>E</a:t>
            </a:r>
            <a:r>
              <a:rPr lang="en-US" dirty="0">
                <a:effectLst/>
                <a:latin typeface="Calibri" pitchFamily="34" charset="0"/>
                <a:cs typeface="Calibri" pitchFamily="34" charset="0"/>
              </a:rPr>
              <a:t>xhaust </a:t>
            </a:r>
            <a:r>
              <a:rPr lang="en-US" dirty="0">
                <a:solidFill>
                  <a:srgbClr val="37FC28"/>
                </a:solidFill>
                <a:effectLst/>
                <a:latin typeface="Calibri" pitchFamily="34" charset="0"/>
                <a:cs typeface="Calibri" pitchFamily="34" charset="0"/>
              </a:rPr>
              <a:t>G</a:t>
            </a:r>
            <a:r>
              <a:rPr lang="en-US" dirty="0">
                <a:effectLst/>
                <a:latin typeface="Calibri" pitchFamily="34" charset="0"/>
                <a:cs typeface="Calibri" pitchFamily="34" charset="0"/>
              </a:rPr>
              <a:t>as </a:t>
            </a:r>
            <a:r>
              <a:rPr lang="en-US" dirty="0">
                <a:solidFill>
                  <a:srgbClr val="37FC28"/>
                </a:solidFill>
                <a:effectLst/>
                <a:latin typeface="Calibri" pitchFamily="34" charset="0"/>
                <a:cs typeface="Calibri" pitchFamily="34" charset="0"/>
              </a:rPr>
              <a:t>R</a:t>
            </a:r>
            <a:r>
              <a:rPr lang="en-US" dirty="0">
                <a:effectLst/>
                <a:latin typeface="Calibri" pitchFamily="34" charset="0"/>
                <a:cs typeface="Calibri" pitchFamily="34" charset="0"/>
              </a:rPr>
              <a:t>ecirculation </a:t>
            </a:r>
            <a:r>
              <a:rPr lang="en-US" dirty="0">
                <a:solidFill>
                  <a:srgbClr val="FFFF00"/>
                </a:solidFill>
                <a:effectLst/>
                <a:latin typeface="Calibri" pitchFamily="34" charset="0"/>
                <a:cs typeface="Calibri" pitchFamily="34" charset="0"/>
              </a:rPr>
              <a:t>v</a:t>
            </a:r>
            <a:r>
              <a:rPr lang="en-US" dirty="0">
                <a:effectLst/>
                <a:latin typeface="Calibri" pitchFamily="34" charset="0"/>
                <a:cs typeface="Calibri" pitchFamily="34" charset="0"/>
              </a:rPr>
              <a:t>alve (</a:t>
            </a:r>
            <a:r>
              <a:rPr lang="en-US" dirty="0">
                <a:solidFill>
                  <a:srgbClr val="37FC28"/>
                </a:solidFill>
                <a:effectLst/>
                <a:latin typeface="Calibri" pitchFamily="34" charset="0"/>
                <a:cs typeface="Calibri" pitchFamily="34" charset="0"/>
              </a:rPr>
              <a:t>EGR</a:t>
            </a:r>
            <a:r>
              <a:rPr lang="en-US" dirty="0">
                <a:effectLst/>
                <a:latin typeface="Calibri" pitchFamily="34" charset="0"/>
                <a:cs typeface="Calibri" pitchFamily="34" charset="0"/>
              </a:rPr>
              <a:t>) routes some exhaust gas back into the intake air stream</a:t>
            </a:r>
          </a:p>
          <a:p>
            <a:pPr lvl="1" eaLnBrk="1" hangingPunct="1">
              <a:defRPr/>
            </a:pPr>
            <a:r>
              <a:rPr lang="en-US" u="sng" dirty="0">
                <a:effectLst/>
                <a:latin typeface="Calibri" pitchFamily="34" charset="0"/>
                <a:cs typeface="Calibri" pitchFamily="34" charset="0"/>
              </a:rPr>
              <a:t>used on most</a:t>
            </a:r>
            <a:r>
              <a:rPr lang="en-US" dirty="0">
                <a:effectLst/>
                <a:latin typeface="Calibri" pitchFamily="34" charset="0"/>
                <a:cs typeface="Calibri" pitchFamily="34" charset="0"/>
              </a:rPr>
              <a:t> engines since mid-1970’s </a:t>
            </a:r>
            <a:r>
              <a:rPr lang="en-US" u="sng" dirty="0">
                <a:effectLst/>
                <a:latin typeface="Calibri" pitchFamily="34" charset="0"/>
                <a:cs typeface="Calibri" pitchFamily="34" charset="0"/>
              </a:rPr>
              <a:t>but not all</a:t>
            </a:r>
          </a:p>
          <a:p>
            <a:pPr eaLnBrk="1" hangingPunct="1">
              <a:defRPr/>
            </a:pPr>
            <a:endParaRPr lang="en-US" dirty="0">
              <a:effectLst/>
              <a:latin typeface="Calibri" pitchFamily="34" charset="0"/>
              <a:cs typeface="Calibri" pitchFamily="34" charset="0"/>
            </a:endParaRPr>
          </a:p>
          <a:p>
            <a:pPr eaLnBrk="1" hangingPunct="1">
              <a:defRPr/>
            </a:pPr>
            <a:r>
              <a:rPr lang="en-US" dirty="0">
                <a:effectLst/>
                <a:latin typeface="Calibri" pitchFamily="34" charset="0"/>
                <a:cs typeface="Calibri" pitchFamily="34" charset="0"/>
              </a:rPr>
              <a:t>EGR dilutes/displaces fresh, incoming AFM which drops combustion temperature = &lt; NOx</a:t>
            </a:r>
          </a:p>
        </p:txBody>
      </p:sp>
      <p:sp>
        <p:nvSpPr>
          <p:cNvPr id="20485" name="Rectangle 11"/>
          <p:cNvSpPr>
            <a:spLocks noChangeArrowheads="1"/>
          </p:cNvSpPr>
          <p:nvPr/>
        </p:nvSpPr>
        <p:spPr bwMode="auto">
          <a:xfrm>
            <a:off x="5410200" y="2667000"/>
            <a:ext cx="609600" cy="304800"/>
          </a:xfrm>
          <a:prstGeom prst="rect">
            <a:avLst/>
          </a:prstGeom>
          <a:solidFill>
            <a:srgbClr val="F8F8F8"/>
          </a:solidFill>
          <a:ln w="9525">
            <a:solidFill>
              <a:schemeClr val="tx1"/>
            </a:solidFill>
            <a:miter lim="800000"/>
            <a:headEnd/>
            <a:tailEnd/>
          </a:ln>
        </p:spPr>
        <p:txBody>
          <a:bodyPr wrap="none" anchor="ct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CA" altLang="en-US" b="0">
              <a:solidFill>
                <a:schemeClr val="tx1"/>
              </a:solidFill>
              <a:latin typeface="Garamond" panose="02020404030301010803" pitchFamily="18" charset="0"/>
            </a:endParaRPr>
          </a:p>
        </p:txBody>
      </p:sp>
      <p:grpSp>
        <p:nvGrpSpPr>
          <p:cNvPr id="20486" name="Group 7"/>
          <p:cNvGrpSpPr>
            <a:grpSpLocks/>
          </p:cNvGrpSpPr>
          <p:nvPr/>
        </p:nvGrpSpPr>
        <p:grpSpPr bwMode="auto">
          <a:xfrm>
            <a:off x="1981200" y="1905000"/>
            <a:ext cx="7162800" cy="4457700"/>
            <a:chOff x="152400" y="1981200"/>
            <a:chExt cx="7162800" cy="4457700"/>
          </a:xfrm>
        </p:grpSpPr>
        <p:pic>
          <p:nvPicPr>
            <p:cNvPr id="20488" name="Picture 5" descr="EGR_pipe"/>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371600" y="1981200"/>
              <a:ext cx="5943600" cy="44577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0489" name="Text Box 7"/>
            <p:cNvSpPr txBox="1">
              <a:spLocks noChangeArrowheads="1"/>
            </p:cNvSpPr>
            <p:nvPr/>
          </p:nvSpPr>
          <p:spPr bwMode="auto">
            <a:xfrm>
              <a:off x="152400" y="3990975"/>
              <a:ext cx="1139414" cy="369332"/>
            </a:xfrm>
            <a:prstGeom prst="rect">
              <a:avLst/>
            </a:prstGeom>
            <a:solidFill>
              <a:schemeClr val="tx1"/>
            </a:solidFill>
            <a:ln w="9525">
              <a:solidFill>
                <a:schemeClr val="bg2"/>
              </a:solidFill>
              <a:miter lim="800000"/>
              <a:headEnd/>
              <a:tailEnd/>
            </a:ln>
          </p:spPr>
          <p:txBody>
            <a:bodyPr wrap="none">
              <a:spAutoFit/>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r>
                <a:rPr lang="en-US" altLang="en-US">
                  <a:solidFill>
                    <a:schemeClr val="bg2"/>
                  </a:solidFill>
                  <a:latin typeface="Calibri" panose="020F0502020204030204" pitchFamily="34" charset="0"/>
                </a:rPr>
                <a:t>EGR Valve</a:t>
              </a:r>
            </a:p>
          </p:txBody>
        </p:sp>
        <p:sp>
          <p:nvSpPr>
            <p:cNvPr id="20490" name="Text Box 8"/>
            <p:cNvSpPr txBox="1">
              <a:spLocks noChangeArrowheads="1"/>
            </p:cNvSpPr>
            <p:nvPr/>
          </p:nvSpPr>
          <p:spPr bwMode="auto">
            <a:xfrm>
              <a:off x="1548720" y="4905375"/>
              <a:ext cx="1042080" cy="369332"/>
            </a:xfrm>
            <a:prstGeom prst="rect">
              <a:avLst/>
            </a:prstGeom>
            <a:solidFill>
              <a:schemeClr val="tx1"/>
            </a:solidFill>
            <a:ln w="9525">
              <a:solidFill>
                <a:schemeClr val="bg2"/>
              </a:solidFill>
              <a:miter lim="800000"/>
              <a:headEnd/>
              <a:tailEnd/>
            </a:ln>
          </p:spPr>
          <p:txBody>
            <a:bodyPr wrap="none">
              <a:spAutoFit/>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r>
                <a:rPr lang="en-US" altLang="en-US">
                  <a:solidFill>
                    <a:schemeClr val="bg2"/>
                  </a:solidFill>
                  <a:latin typeface="Calibri" panose="020F0502020204030204" pitchFamily="34" charset="0"/>
                </a:rPr>
                <a:t>EGR Pipe</a:t>
              </a:r>
            </a:p>
          </p:txBody>
        </p:sp>
        <p:sp>
          <p:nvSpPr>
            <p:cNvPr id="20491" name="AutoShape 9"/>
            <p:cNvSpPr>
              <a:spLocks noChangeArrowheads="1"/>
            </p:cNvSpPr>
            <p:nvPr/>
          </p:nvSpPr>
          <p:spPr bwMode="auto">
            <a:xfrm rot="-2404316">
              <a:off x="2438400" y="4648200"/>
              <a:ext cx="457200" cy="228600"/>
            </a:xfrm>
            <a:prstGeom prst="rightArrow">
              <a:avLst>
                <a:gd name="adj1" fmla="val 50000"/>
                <a:gd name="adj2" fmla="val 50000"/>
              </a:avLst>
            </a:prstGeom>
            <a:solidFill>
              <a:srgbClr val="FFFF00"/>
            </a:solidFill>
            <a:ln w="9525">
              <a:solidFill>
                <a:schemeClr val="bg2"/>
              </a:solidFill>
              <a:miter lim="800000"/>
              <a:headEnd/>
              <a:tailEnd/>
            </a:ln>
          </p:spPr>
          <p:txBody>
            <a:bodyPr wrap="none" anchor="ct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CA" altLang="en-US" b="0">
                <a:solidFill>
                  <a:schemeClr val="tx1"/>
                </a:solidFill>
                <a:latin typeface="Garamond" panose="02020404030301010803" pitchFamily="18" charset="0"/>
              </a:endParaRPr>
            </a:p>
          </p:txBody>
        </p:sp>
        <p:sp>
          <p:nvSpPr>
            <p:cNvPr id="20492" name="AutoShape 10"/>
            <p:cNvSpPr>
              <a:spLocks noChangeArrowheads="1"/>
            </p:cNvSpPr>
            <p:nvPr/>
          </p:nvSpPr>
          <p:spPr bwMode="auto">
            <a:xfrm rot="-2869230">
              <a:off x="954088" y="3390900"/>
              <a:ext cx="1219200" cy="228600"/>
            </a:xfrm>
            <a:prstGeom prst="rightArrow">
              <a:avLst>
                <a:gd name="adj1" fmla="val 50000"/>
                <a:gd name="adj2" fmla="val 133333"/>
              </a:avLst>
            </a:prstGeom>
            <a:solidFill>
              <a:srgbClr val="FFFF00"/>
            </a:solidFill>
            <a:ln w="9525">
              <a:solidFill>
                <a:schemeClr val="bg2"/>
              </a:solidFill>
              <a:miter lim="800000"/>
              <a:headEnd/>
              <a:tailEnd/>
            </a:ln>
          </p:spPr>
          <p:txBody>
            <a:bodyPr wrap="none" anchor="ct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CA" altLang="en-US" b="0">
                <a:solidFill>
                  <a:schemeClr val="tx1"/>
                </a:solidFill>
                <a:latin typeface="Garamond" panose="02020404030301010803" pitchFamily="18" charset="0"/>
              </a:endParaRPr>
            </a:p>
          </p:txBody>
        </p:sp>
      </p:grpSp>
      <p:sp>
        <p:nvSpPr>
          <p:cNvPr id="20487" name="Rectangle 6"/>
          <p:cNvSpPr>
            <a:spLocks noChangeArrowheads="1"/>
          </p:cNvSpPr>
          <p:nvPr/>
        </p:nvSpPr>
        <p:spPr bwMode="auto">
          <a:xfrm>
            <a:off x="6096000" y="4291014"/>
            <a:ext cx="609600" cy="204787"/>
          </a:xfrm>
          <a:prstGeom prst="rect">
            <a:avLst/>
          </a:prstGeom>
          <a:solidFill>
            <a:srgbClr val="3333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endParaRPr lang="en-CA" altLang="en-US" b="0">
              <a:solidFill>
                <a:schemeClr val="tx1"/>
              </a:solidFill>
              <a:latin typeface="Garamond" panose="02020404030301010803" pitchFamily="18" charset="0"/>
            </a:endParaRPr>
          </a:p>
        </p:txBody>
      </p:sp>
    </p:spTree>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F6F000"/>
              </a:buClr>
              <a:buChar char="•"/>
              <a:defRPr b="1">
                <a:solidFill>
                  <a:srgbClr val="F6F000"/>
                </a:solidFill>
                <a:latin typeface="Verdana" panose="020B0604030504040204" pitchFamily="34" charset="0"/>
              </a:defRPr>
            </a:lvl1pPr>
            <a:lvl2pPr marL="742950" indent="-285750">
              <a:spcBef>
                <a:spcPct val="20000"/>
              </a:spcBef>
              <a:buClr>
                <a:srgbClr val="00FF00"/>
              </a:buClr>
              <a:buFont typeface="Wingdings" panose="05000000000000000000" pitchFamily="2" charset="2"/>
              <a:buChar char="Ø"/>
              <a:defRPr b="1">
                <a:solidFill>
                  <a:srgbClr val="00FF00"/>
                </a:solidFill>
                <a:latin typeface="Verdana" panose="020B0604030504040204" pitchFamily="34" charset="0"/>
              </a:defRPr>
            </a:lvl2pPr>
            <a:lvl3pPr marL="1143000" indent="-228600">
              <a:spcBef>
                <a:spcPct val="20000"/>
              </a:spcBef>
              <a:buClr>
                <a:srgbClr val="2CF7FC"/>
              </a:buClr>
              <a:buFont typeface="Wingdings" panose="05000000000000000000" pitchFamily="2" charset="2"/>
              <a:buChar char="v"/>
              <a:defRPr b="1">
                <a:solidFill>
                  <a:srgbClr val="2CF7FC"/>
                </a:solidFill>
                <a:latin typeface="Verdan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Garamond" panose="02020404030301010803" pitchFamily="18"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Garamond" panose="02020404030301010803" pitchFamily="18" charset="0"/>
              </a:defRPr>
            </a:lvl9pPr>
          </a:lstStyle>
          <a:p>
            <a:pPr>
              <a:spcBef>
                <a:spcPct val="0"/>
              </a:spcBef>
              <a:buClrTx/>
              <a:buFontTx/>
              <a:buNone/>
            </a:pPr>
            <a:fld id="{F7BC299B-E79F-45CA-AE3F-714C17D6215F}" type="slidenum">
              <a:rPr lang="en-US" altLang="en-US" smtClean="0">
                <a:solidFill>
                  <a:schemeClr val="hlink"/>
                </a:solidFill>
              </a:rPr>
              <a:pPr>
                <a:spcBef>
                  <a:spcPct val="0"/>
                </a:spcBef>
                <a:buClrTx/>
                <a:buFontTx/>
                <a:buNone/>
              </a:pPr>
              <a:t>9</a:t>
            </a:fld>
            <a:endParaRPr lang="en-US" altLang="en-US">
              <a:solidFill>
                <a:schemeClr val="hlink"/>
              </a:solidFill>
            </a:endParaRPr>
          </a:p>
        </p:txBody>
      </p:sp>
      <p:sp>
        <p:nvSpPr>
          <p:cNvPr id="113667" name="Rectangle 3"/>
          <p:cNvSpPr>
            <a:spLocks noGrp="1" noChangeArrowheads="1"/>
          </p:cNvSpPr>
          <p:nvPr>
            <p:ph type="body" idx="1"/>
          </p:nvPr>
        </p:nvSpPr>
        <p:spPr>
          <a:xfrm>
            <a:off x="228600" y="165685"/>
            <a:ext cx="8458200" cy="5059363"/>
          </a:xfrm>
        </p:spPr>
        <p:txBody>
          <a:bodyPr/>
          <a:lstStyle/>
          <a:p>
            <a:pPr eaLnBrk="1" hangingPunct="1">
              <a:defRPr/>
            </a:pPr>
            <a:r>
              <a:rPr lang="en-US" dirty="0">
                <a:effectLst/>
                <a:latin typeface="Calibri" pitchFamily="34" charset="0"/>
                <a:cs typeface="Calibri" pitchFamily="34" charset="0"/>
              </a:rPr>
              <a:t>EGR typically operates during:</a:t>
            </a:r>
          </a:p>
          <a:p>
            <a:pPr lvl="1" eaLnBrk="1" hangingPunct="1">
              <a:defRPr/>
            </a:pPr>
            <a:r>
              <a:rPr lang="en-US" dirty="0">
                <a:effectLst/>
                <a:latin typeface="Calibri" pitchFamily="34" charset="0"/>
                <a:cs typeface="Calibri" pitchFamily="34" charset="0"/>
              </a:rPr>
              <a:t>light throttle</a:t>
            </a:r>
          </a:p>
          <a:p>
            <a:pPr lvl="1" eaLnBrk="1" hangingPunct="1">
              <a:defRPr/>
            </a:pPr>
            <a:r>
              <a:rPr lang="en-US" dirty="0">
                <a:effectLst/>
                <a:latin typeface="Calibri" pitchFamily="34" charset="0"/>
                <a:cs typeface="Calibri" pitchFamily="34" charset="0"/>
              </a:rPr>
              <a:t>cruising conditions</a:t>
            </a:r>
          </a:p>
          <a:p>
            <a:pPr lvl="1" eaLnBrk="1" hangingPunct="1">
              <a:defRPr/>
            </a:pPr>
            <a:r>
              <a:rPr lang="en-US" dirty="0">
                <a:effectLst/>
                <a:latin typeface="Calibri" pitchFamily="34" charset="0"/>
                <a:cs typeface="Calibri" pitchFamily="34" charset="0"/>
              </a:rPr>
              <a:t>on a warmed up engine</a:t>
            </a:r>
          </a:p>
          <a:p>
            <a:pPr eaLnBrk="1" hangingPunct="1">
              <a:defRPr/>
            </a:pPr>
            <a:r>
              <a:rPr lang="en-US" dirty="0">
                <a:effectLst/>
                <a:latin typeface="Calibri" pitchFamily="34" charset="0"/>
                <a:cs typeface="Calibri" pitchFamily="34" charset="0"/>
              </a:rPr>
              <a:t>it does not operate during warm up, wide open throttle &amp; at idle</a:t>
            </a:r>
          </a:p>
        </p:txBody>
      </p:sp>
      <p:pic>
        <p:nvPicPr>
          <p:cNvPr id="11266" name="Picture 2" descr="Related image"/>
          <p:cNvPicPr>
            <a:picLocks noChangeAspect="1" noChangeArrowheads="1"/>
          </p:cNvPicPr>
          <p:nvPr/>
        </p:nvPicPr>
        <p:blipFill rotWithShape="1">
          <a:blip r:embed="rId3">
            <a:extLst>
              <a:ext uri="{28A0092B-C50C-407E-A947-70E740481C1C}">
                <a14:useLocalDpi xmlns:a14="http://schemas.microsoft.com/office/drawing/2010/main" val="0"/>
              </a:ext>
            </a:extLst>
          </a:blip>
          <a:srcRect l="4661" t="6379" r="2543" b="5350"/>
          <a:stretch/>
        </p:blipFill>
        <p:spPr bwMode="auto">
          <a:xfrm>
            <a:off x="1600200" y="1846977"/>
            <a:ext cx="4724400" cy="4508103"/>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pic>
        <p:nvPicPr>
          <p:cNvPr id="11270" name="Picture 6" descr="Part imag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167" b="98167" l="31239" r="99102">
                        <a14:foregroundMark x1="39856" y1="35167" x2="39856" y2="35167"/>
                        <a14:foregroundMark x1="41293" y1="39667" x2="41293" y2="39667"/>
                        <a14:foregroundMark x1="40575" y1="45667" x2="40575" y2="45667"/>
                      </a14:backgroundRemoval>
                    </a14:imgEffect>
                  </a14:imgLayer>
                </a14:imgProps>
              </a:ext>
              <a:ext uri="{28A0092B-C50C-407E-A947-70E740481C1C}">
                <a14:useLocalDpi xmlns:a14="http://schemas.microsoft.com/office/drawing/2010/main" val="0"/>
              </a:ext>
            </a:extLst>
          </a:blip>
          <a:srcRect l="28665"/>
          <a:stretch/>
        </p:blipFill>
        <p:spPr bwMode="auto">
          <a:xfrm rot="10953860">
            <a:off x="7084622" y="336115"/>
            <a:ext cx="4100211" cy="619159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fade/>
  </p:transition>
</p:sld>
</file>

<file path=ppt/theme/theme1.xml><?xml version="1.0" encoding="utf-8"?>
<a:theme xmlns:a="http://schemas.openxmlformats.org/drawingml/2006/main" name="Roger's Stream">
  <a:themeElements>
    <a:clrScheme name="Roger's Stream 11">
      <a:dk1>
        <a:srgbClr val="000514"/>
      </a:dk1>
      <a:lt1>
        <a:srgbClr val="FFFFFF"/>
      </a:lt1>
      <a:dk2>
        <a:srgbClr val="1563FF"/>
      </a:dk2>
      <a:lt2>
        <a:srgbClr val="E5E5FF"/>
      </a:lt2>
      <a:accent1>
        <a:srgbClr val="0099CC"/>
      </a:accent1>
      <a:accent2>
        <a:srgbClr val="A886E0"/>
      </a:accent2>
      <a:accent3>
        <a:srgbClr val="AAB7FF"/>
      </a:accent3>
      <a:accent4>
        <a:srgbClr val="DADADA"/>
      </a:accent4>
      <a:accent5>
        <a:srgbClr val="AACAE2"/>
      </a:accent5>
      <a:accent6>
        <a:srgbClr val="9879CB"/>
      </a:accent6>
      <a:hlink>
        <a:srgbClr val="FFCC00"/>
      </a:hlink>
      <a:folHlink>
        <a:srgbClr val="FFFFCC"/>
      </a:folHlink>
    </a:clrScheme>
    <a:fontScheme name="Roger's Stream">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Garamond" pitchFamily="18" charset="0"/>
          </a:defRPr>
        </a:defPPr>
      </a:lstStyle>
    </a:lnDef>
  </a:objectDefaults>
  <a:extraClrSchemeLst>
    <a:extraClrScheme>
      <a:clrScheme name="Roger's 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Roger's 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Roger's 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Roger's 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Roger's 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Roger's 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Roger's 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Roger's 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Roger's 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
      <a:clrScheme name="Roger's Stream 10">
        <a:dk1>
          <a:srgbClr val="000514"/>
        </a:dk1>
        <a:lt1>
          <a:srgbClr val="FFFFFF"/>
        </a:lt1>
        <a:dk2>
          <a:srgbClr val="0F5FFF"/>
        </a:dk2>
        <a:lt2>
          <a:srgbClr val="E5E5FF"/>
        </a:lt2>
        <a:accent1>
          <a:srgbClr val="0099CC"/>
        </a:accent1>
        <a:accent2>
          <a:srgbClr val="A886E0"/>
        </a:accent2>
        <a:accent3>
          <a:srgbClr val="AAB6FF"/>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Roger's Stream 11">
        <a:dk1>
          <a:srgbClr val="000514"/>
        </a:dk1>
        <a:lt1>
          <a:srgbClr val="FFFFFF"/>
        </a:lt1>
        <a:dk2>
          <a:srgbClr val="1563FF"/>
        </a:dk2>
        <a:lt2>
          <a:srgbClr val="E5E5FF"/>
        </a:lt2>
        <a:accent1>
          <a:srgbClr val="0099CC"/>
        </a:accent1>
        <a:accent2>
          <a:srgbClr val="A886E0"/>
        </a:accent2>
        <a:accent3>
          <a:srgbClr val="AAB7FF"/>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Roger's Stream Template</Template>
  <TotalTime>8146</TotalTime>
  <Words>1532</Words>
  <Application>Microsoft Office PowerPoint</Application>
  <PresentationFormat>Widescreen</PresentationFormat>
  <Paragraphs>231</Paragraphs>
  <Slides>24</Slides>
  <Notes>23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Garamond</vt:lpstr>
      <vt:lpstr>Verdana</vt:lpstr>
      <vt:lpstr>Wingdings</vt:lpstr>
      <vt:lpstr>Roger's Stream</vt:lpstr>
      <vt:lpstr>Emission Control Systems</vt:lpstr>
      <vt:lpstr>Vehicle Pollution Sources</vt:lpstr>
      <vt:lpstr>Engine Pollutants</vt:lpstr>
      <vt:lpstr>Blow-by Emission Control</vt:lpstr>
      <vt:lpstr>Blow-by Emission Control</vt:lpstr>
      <vt:lpstr>Checking PCV System</vt:lpstr>
      <vt:lpstr>Checking PCV System</vt:lpstr>
      <vt:lpstr>Reducing NOx Tailpipe Emissions</vt:lpstr>
      <vt:lpstr>PowerPoint Presentation</vt:lpstr>
      <vt:lpstr>EGR Valve Styles</vt:lpstr>
      <vt:lpstr>EGR Valve Styles</vt:lpstr>
      <vt:lpstr>EGR Service</vt:lpstr>
      <vt:lpstr>EGR Service</vt:lpstr>
      <vt:lpstr>Evaporative Emission Control System</vt:lpstr>
      <vt:lpstr>Evaporative Emission Control System</vt:lpstr>
      <vt:lpstr>Evaporative Emission Control Systems</vt:lpstr>
      <vt:lpstr>Reducing Tailpipe Emissions</vt:lpstr>
      <vt:lpstr>Three-Way Catalysts (TWC)</vt:lpstr>
      <vt:lpstr>OBD2 Vehicles &amp; Catalyst Monitoring</vt:lpstr>
      <vt:lpstr>Causes of excessive hydrocarbons…</vt:lpstr>
      <vt:lpstr>Causes of Excessive Carbon Monoxide…</vt:lpstr>
      <vt:lpstr>Causes of Excessive NOx…</vt:lpstr>
      <vt:lpstr>Pollution Sources &amp; What Controls Them – a recap…</vt:lpstr>
      <vt:lpstr>Emission Standards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Emissions</dc:title>
  <dc:creator>Roger Bortignon</dc:creator>
  <cp:lastModifiedBy>Kang, Abraham</cp:lastModifiedBy>
  <cp:revision>196</cp:revision>
  <cp:lastPrinted>2018-04-09T21:13:48Z</cp:lastPrinted>
  <dcterms:created xsi:type="dcterms:W3CDTF">2005-10-26T03:59:21Z</dcterms:created>
  <dcterms:modified xsi:type="dcterms:W3CDTF">2020-11-17T22:33:38Z</dcterms:modified>
</cp:coreProperties>
</file>