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Objects="1">
      <p:cViewPr varScale="1">
        <p:scale>
          <a:sx n="66" d="100"/>
          <a:sy n="66" d="100"/>
        </p:scale>
        <p:origin x="0" y="0"/>
      </p:cViewPr>
      <p:guideLst/>
    </p:cSldViewPr>
  </p:slide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2" name="Freeform 6" title="Page Number Shape"/>
          <p:cNvSpPr>
            <a:spLocks/>
          </p:cNvSpPr>
          <p:nvPr/>
        </p:nvSpPr>
        <p:spPr bwMode="auto">
          <a:xfrm>
            <a:off x="11784011" y="1189204"/>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ctrTitle"/>
          </p:nvPr>
        </p:nvSpPr>
        <p:spPr>
          <a:xfrm>
            <a:off x="1088913" y="1143293"/>
            <a:ext cx="7034362" cy="4268965"/>
          </a:xfrm>
        </p:spPr>
        <p:txBody>
          <a:bodyPr anchor="t">
            <a:normAutofit/>
          </a:bodyPr>
          <a:lstStyle>
            <a:lvl1pPr algn="l">
              <a:lnSpc>
                <a:spcPct val="85000"/>
              </a:lnSpc>
              <a:defRPr sz="77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088914" y="5537925"/>
            <a:ext cx="7034362" cy="706355"/>
          </a:xfrm>
        </p:spPr>
        <p:txBody>
          <a:bodyPr>
            <a:normAutofit/>
          </a:bodyPr>
          <a:lstStyle>
            <a:lvl1pPr marL="0" indent="0" algn="l">
              <a:lnSpc>
                <a:spcPct val="114000"/>
              </a:lnSpc>
              <a:spcBef>
                <a:spcPts val="0"/>
              </a:spcBef>
              <a:buNone/>
              <a:defRPr sz="2000" b="0" i="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1088913" y="6314440"/>
            <a:ext cx="1596622" cy="365125"/>
          </a:xfrm>
        </p:spPr>
        <p:txBody>
          <a:bodyPr/>
          <a:lstStyle>
            <a:lvl1pPr algn="l">
              <a:defRPr sz="1200">
                <a:solidFill>
                  <a:schemeClr val="tx2"/>
                </a:solidFill>
              </a:defRPr>
            </a:lvl1pPr>
          </a:lstStyle>
          <a:p>
            <a:fld id="{3C633830-2244-49AE-BC4A-47F415C177C6}" type="datetimeFigureOut">
              <a:rPr lang="en-US" smtClean="0"/>
              <a:pPr/>
              <a:t>1/22/16</a:t>
            </a:fld>
            <a:endParaRPr lang="en-US"/>
          </a:p>
        </p:txBody>
      </p:sp>
      <p:sp>
        <p:nvSpPr>
          <p:cNvPr id="5" name="Footer Placeholder 4"/>
          <p:cNvSpPr>
            <a:spLocks noGrp="1"/>
          </p:cNvSpPr>
          <p:nvPr>
            <p:ph type="ftr" sz="quarter" idx="11"/>
          </p:nvPr>
        </p:nvSpPr>
        <p:spPr>
          <a:xfrm>
            <a:off x="3000591" y="6314440"/>
            <a:ext cx="5122683" cy="365125"/>
          </a:xfrm>
        </p:spPr>
        <p:txBody>
          <a:bodyPr/>
          <a:lstStyle>
            <a:lvl1pPr algn="l">
              <a:defRPr b="0">
                <a:solidFill>
                  <a:schemeClr val="tx2"/>
                </a:solidFill>
              </a:defRPr>
            </a:lvl1pPr>
          </a:lstStyle>
          <a:p>
            <a:endParaRPr lang="en-US" dirty="0"/>
          </a:p>
        </p:txBody>
      </p:sp>
      <p:sp>
        <p:nvSpPr>
          <p:cNvPr id="6" name="Slide Number Placeholder 5"/>
          <p:cNvSpPr>
            <a:spLocks noGrp="1"/>
          </p:cNvSpPr>
          <p:nvPr>
            <p:ph type="sldNum" sz="quarter" idx="12"/>
          </p:nvPr>
        </p:nvSpPr>
        <p:spPr>
          <a:xfrm>
            <a:off x="11784011" y="1416216"/>
            <a:ext cx="407988" cy="365125"/>
          </a:xfrm>
        </p:spPr>
        <p:txBody>
          <a:bodyPr/>
          <a:lstStyle>
            <a:lvl1pPr algn="r">
              <a:defRPr>
                <a:solidFill>
                  <a:schemeClr val="bg2"/>
                </a:solidFill>
              </a:defRPr>
            </a:lvl1pPr>
          </a:lstStyle>
          <a:p>
            <a:fld id="{2AC27A5A-7290-4DE1-BA94-4BE8A8E57DCF}" type="slidenum">
              <a:rPr lang="en-US" smtClean="0"/>
              <a:pPr/>
              <a:t>‹#›</a:t>
            </a:fld>
            <a:endParaRPr lang="en-US"/>
          </a:p>
        </p:txBody>
      </p:sp>
      <p:cxnSp>
        <p:nvCxnSpPr>
          <p:cNvPr id="9" name="Straight Connector 8" title="Verticle Rule Line"/>
          <p:cNvCxnSpPr/>
          <p:nvPr/>
        </p:nvCxnSpPr>
        <p:spPr>
          <a:xfrm>
            <a:off x="773855"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69780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181600" y="640080"/>
            <a:ext cx="6248398" cy="558414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929586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2" name="Freeform 6" title="Page Number Shape"/>
          <p:cNvSpPr>
            <a:spLocks/>
          </p:cNvSpPr>
          <p:nvPr/>
        </p:nvSpPr>
        <p:spPr bwMode="auto">
          <a:xfrm>
            <a:off x="11784011" y="5380580"/>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Vertical Title 1"/>
          <p:cNvSpPr>
            <a:spLocks noGrp="1"/>
          </p:cNvSpPr>
          <p:nvPr>
            <p:ph type="title" orient="vert"/>
          </p:nvPr>
        </p:nvSpPr>
        <p:spPr>
          <a:xfrm>
            <a:off x="7990765" y="642931"/>
            <a:ext cx="2446670" cy="4678106"/>
          </a:xfrm>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642932"/>
            <a:ext cx="7070678" cy="46781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536187" y="5927131"/>
            <a:ext cx="3814856" cy="365125"/>
          </a:xfrm>
        </p:spPr>
        <p:txBody>
          <a:bodyPr/>
          <a:lstStyle/>
          <a:p>
            <a:fld id="{3C633830-2244-49AE-BC4A-47F415C177C6}" type="datetimeFigureOut">
              <a:rPr lang="en-US" smtClean="0"/>
              <a:t>1/22/16</a:t>
            </a:fld>
            <a:endParaRPr lang="en-US"/>
          </a:p>
        </p:txBody>
      </p:sp>
      <p:sp>
        <p:nvSpPr>
          <p:cNvPr id="5" name="Footer Placeholder 4"/>
          <p:cNvSpPr>
            <a:spLocks noGrp="1"/>
          </p:cNvSpPr>
          <p:nvPr>
            <p:ph type="ftr" sz="quarter" idx="11"/>
          </p:nvPr>
        </p:nvSpPr>
        <p:spPr>
          <a:xfrm>
            <a:off x="6536187" y="6315949"/>
            <a:ext cx="3814856" cy="365125"/>
          </a:xfrm>
        </p:spPr>
        <p:txBody>
          <a:bodyPr/>
          <a:lstStyle/>
          <a:p>
            <a:endParaRPr lang="en-US" dirty="0"/>
          </a:p>
        </p:txBody>
      </p:sp>
      <p:sp>
        <p:nvSpPr>
          <p:cNvPr id="6" name="Slide Number Placeholder 5"/>
          <p:cNvSpPr>
            <a:spLocks noGrp="1"/>
          </p:cNvSpPr>
          <p:nvPr>
            <p:ph type="sldNum" sz="quarter" idx="12"/>
          </p:nvPr>
        </p:nvSpPr>
        <p:spPr>
          <a:xfrm>
            <a:off x="11784011" y="5607592"/>
            <a:ext cx="407988" cy="365125"/>
          </a:xfrm>
        </p:spPr>
        <p:txBody>
          <a:bodyPr/>
          <a:lstStyle/>
          <a:p>
            <a:fld id="{2AC27A5A-7290-4DE1-BA94-4BE8A8E57DCF}" type="slidenum">
              <a:rPr lang="en-US" smtClean="0"/>
              <a:t>‹#›</a:t>
            </a:fld>
            <a:endParaRPr lang="en-US"/>
          </a:p>
        </p:txBody>
      </p:sp>
      <p:cxnSp>
        <p:nvCxnSpPr>
          <p:cNvPr id="13" name="Straight Connector 12" title="Horizontal Rule Line"/>
          <p:cNvCxnSpPr/>
          <p:nvPr/>
        </p:nvCxnSpPr>
        <p:spPr>
          <a:xfrm>
            <a:off x="0" y="6199730"/>
            <a:ext cx="10260011"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199270"/>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633830-2244-49AE-BC4A-47F415C177C6}" type="datetimeFigureOut">
              <a:rPr lang="en-US" smtClean="0"/>
              <a:t>1/22/16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332715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7" name="Freeform 6" title="Page Number Shape"/>
          <p:cNvSpPr>
            <a:spLocks/>
          </p:cNvSpPr>
          <p:nvPr/>
        </p:nvSpPr>
        <p:spPr bwMode="auto">
          <a:xfrm>
            <a:off x="11784011" y="1393748"/>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1947673" y="2571722"/>
            <a:ext cx="8296654" cy="3286153"/>
          </a:xfrm>
        </p:spPr>
        <p:txBody>
          <a:bodyPr anchor="t">
            <a:normAutofit/>
          </a:bodyPr>
          <a:lstStyle>
            <a:lvl1pPr>
              <a:lnSpc>
                <a:spcPct val="85000"/>
              </a:lnSpc>
              <a:defRPr sz="7700" cap="all" baseline="0">
                <a:solidFill>
                  <a:schemeClr val="tx1">
                    <a:lumMod val="85000"/>
                    <a:lumOff val="15000"/>
                  </a:schemeClr>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947673" y="1393748"/>
            <a:ext cx="8401429" cy="819150"/>
          </a:xfrm>
        </p:spPr>
        <p:txBody>
          <a:bodyPr anchor="ctr">
            <a:normAutofit/>
          </a:bodyPr>
          <a:lstStyle>
            <a:lvl1pPr marL="0" indent="0" algn="r">
              <a:lnSpc>
                <a:spcPct val="113000"/>
              </a:lnSpc>
              <a:spcBef>
                <a:spcPts val="0"/>
              </a:spcBef>
              <a:buNone/>
              <a:defRPr sz="2000" b="0" i="1" baseline="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42955" y="6314439"/>
            <a:ext cx="1596622" cy="365125"/>
          </a:xfrm>
        </p:spPr>
        <p:txBody>
          <a:bodyPr/>
          <a:lstStyle>
            <a:lvl1pPr>
              <a:defRPr sz="1200">
                <a:solidFill>
                  <a:schemeClr val="tx1">
                    <a:lumMod val="85000"/>
                    <a:lumOff val="15000"/>
                  </a:schemeClr>
                </a:solidFill>
              </a:defRPr>
            </a:lvl1pPr>
          </a:lstStyle>
          <a:p>
            <a:fld id="{3C633830-2244-49AE-BC4A-47F415C177C6}" type="datetimeFigureOut">
              <a:rPr lang="en-US" smtClean="0"/>
              <a:pPr/>
              <a:t>1/22/16</a:t>
            </a:fld>
            <a:endParaRPr lang="en-US"/>
          </a:p>
        </p:txBody>
      </p:sp>
      <p:sp>
        <p:nvSpPr>
          <p:cNvPr id="5" name="Footer Placeholder 4"/>
          <p:cNvSpPr>
            <a:spLocks noGrp="1"/>
          </p:cNvSpPr>
          <p:nvPr>
            <p:ph type="ftr" sz="quarter" idx="11"/>
          </p:nvPr>
        </p:nvSpPr>
        <p:spPr>
          <a:xfrm>
            <a:off x="1947673" y="6314440"/>
            <a:ext cx="6480226" cy="365125"/>
          </a:xfrm>
        </p:spPr>
        <p:txBody>
          <a:bodyPr/>
          <a:lstStyle>
            <a:lvl1pPr>
              <a:defRPr b="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11784011" y="1620760"/>
            <a:ext cx="407988" cy="365125"/>
          </a:xfrm>
        </p:spPr>
        <p:txBody>
          <a:bodyPr/>
          <a:lstStyle>
            <a:lvl1pPr>
              <a:defRPr>
                <a:solidFill>
                  <a:schemeClr val="bg2"/>
                </a:solidFill>
              </a:defRPr>
            </a:lvl1pPr>
          </a:lstStyle>
          <a:p>
            <a:fld id="{2AC27A5A-7290-4DE1-BA94-4BE8A8E57DCF}" type="slidenum">
              <a:rPr lang="en-US" smtClean="0"/>
              <a:pPr/>
              <a:t>‹#›</a:t>
            </a:fld>
            <a:endParaRPr lang="en-US"/>
          </a:p>
        </p:txBody>
      </p:sp>
      <p:cxnSp>
        <p:nvCxnSpPr>
          <p:cNvPr id="10" name="Straight Connector 9" title="Horizontal Rule Line"/>
          <p:cNvCxnSpPr/>
          <p:nvPr/>
        </p:nvCxnSpPr>
        <p:spPr>
          <a:xfrm flipH="1">
            <a:off x="1" y="6178167"/>
            <a:ext cx="10244326"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8081571"/>
      </p:ext>
    </p:extLst>
  </p:cSld>
  <p:clrMapOvr>
    <a:masterClrMapping/>
  </p:clrMapOvr>
  <p:extLst mod="1">
    <p:ext uri="{DCECCB84-F9BA-43D5-87BE-67443E8EF086}">
      <p15:sldGuideLst xmlns:p15="http://schemas.microsoft.com/office/powerpoint/2012/main">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81600" y="540628"/>
            <a:ext cx="6248400" cy="24889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3712467"/>
            <a:ext cx="6248400" cy="248222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633830-2244-49AE-BC4A-47F415C177C6}"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3516012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181600" y="558065"/>
            <a:ext cx="6245352" cy="914400"/>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81600" y="1526671"/>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81600" y="3700826"/>
            <a:ext cx="6248400" cy="914400"/>
          </a:xfrm>
        </p:spPr>
        <p:txBody>
          <a:bodyPr anchor="b">
            <a:normAutofit/>
          </a:bodyPr>
          <a:lstStyle>
            <a:lvl1pPr marL="0" indent="0">
              <a:buNone/>
              <a:defRPr sz="2400" b="0" i="1" baseline="0">
                <a:solidFill>
                  <a:schemeClr val="tx1">
                    <a:lumMod val="85000"/>
                    <a:lumOff val="1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81600" y="4669432"/>
            <a:ext cx="6245352" cy="1755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633830-2244-49AE-BC4A-47F415C177C6}" type="datetimeFigureOut">
              <a:rPr lang="en-US" smtClean="0"/>
              <a:t>1/22/16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102197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633830-2244-49AE-BC4A-47F415C177C6}" type="datetimeFigureOut">
              <a:rPr lang="en-US" smtClean="0"/>
              <a:t>1/22/16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2381026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33830-2244-49AE-BC4A-47F415C177C6}" type="datetimeFigureOut">
              <a:rPr lang="en-US" smtClean="0"/>
              <a:t>1/22/16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4692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5479"/>
            <a:ext cx="3838776" cy="1921022"/>
          </a:xfrm>
        </p:spPr>
        <p:txBody>
          <a:bodyPr anchor="t">
            <a:noAutofit/>
          </a:bodyPr>
          <a:lstStyle>
            <a:lvl1pPr>
              <a:lnSpc>
                <a:spcPct val="93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181600" y="564147"/>
            <a:ext cx="62484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0" y="2621512"/>
            <a:ext cx="3838776" cy="3239537"/>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296125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557261"/>
            <a:ext cx="3840480" cy="1919239"/>
          </a:xfrm>
        </p:spPr>
        <p:txBody>
          <a:bodyPr anchor="t">
            <a:noAutofit/>
          </a:bodyPr>
          <a:lstStyle>
            <a:lvl1pPr>
              <a:lnSpc>
                <a:spcPct val="93000"/>
              </a:lnSpc>
              <a:defRPr sz="4000" baseline="0"/>
            </a:lvl1pPr>
          </a:lstStyle>
          <a:p>
            <a:r>
              <a:rPr lang="en-US" smtClean="0"/>
              <a:t>Click to edit Master title style</a:t>
            </a:r>
            <a:endParaRPr lang="en-US"/>
          </a:p>
        </p:txBody>
      </p:sp>
      <p:sp>
        <p:nvSpPr>
          <p:cNvPr id="3" name="Picture Placeholder 2"/>
          <p:cNvSpPr>
            <a:spLocks noGrp="1"/>
          </p:cNvSpPr>
          <p:nvPr>
            <p:ph type="pic" idx="1"/>
          </p:nvPr>
        </p:nvSpPr>
        <p:spPr>
          <a:xfrm>
            <a:off x="5257800" y="0"/>
            <a:ext cx="6172200"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58952" y="2621512"/>
            <a:ext cx="3840480" cy="3236976"/>
          </a:xfrm>
        </p:spPr>
        <p:txBody>
          <a:bodyPr/>
          <a:lstStyle>
            <a:lvl1pPr marL="0" indent="0" algn="r">
              <a:lnSpc>
                <a:spcPct val="125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633830-2244-49AE-BC4A-47F415C177C6}" type="datetimeFigureOut">
              <a:rPr lang="en-US" smtClean="0"/>
              <a:t>1/22/16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C27A5A-7290-4DE1-BA94-4BE8A8E57DCF}" type="slidenum">
              <a:rPr lang="en-US" smtClean="0"/>
              <a:t>‹#›</a:t>
            </a:fld>
            <a:endParaRPr lang="en-US"/>
          </a:p>
        </p:txBody>
      </p:sp>
    </p:spTree>
    <p:extLst>
      <p:ext uri="{BB962C8B-B14F-4D97-AF65-F5344CB8AC3E}">
        <p14:creationId xmlns:p14="http://schemas.microsoft.com/office/powerpoint/2010/main" val="13277441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Freeform 6" title="Page Number Shape"/>
          <p:cNvSpPr>
            <a:spLocks/>
          </p:cNvSpPr>
          <p:nvPr/>
        </p:nvSpPr>
        <p:spPr bwMode="auto">
          <a:xfrm>
            <a:off x="11784011" y="5380580"/>
            <a:ext cx="407988" cy="819150"/>
          </a:xfrm>
          <a:custGeom>
            <a:avLst/>
            <a:gdLst>
              <a:gd name="T0" fmla="*/ 1799 w 1799"/>
              <a:gd name="T1" fmla="*/ 0 h 3612"/>
              <a:gd name="T2" fmla="*/ 1799 w 1799"/>
              <a:gd name="T3" fmla="*/ 3612 h 3612"/>
              <a:gd name="T4" fmla="*/ 1686 w 1799"/>
              <a:gd name="T5" fmla="*/ 3609 h 3612"/>
              <a:gd name="T6" fmla="*/ 1574 w 1799"/>
              <a:gd name="T7" fmla="*/ 3598 h 3612"/>
              <a:gd name="T8" fmla="*/ 1464 w 1799"/>
              <a:gd name="T9" fmla="*/ 3581 h 3612"/>
              <a:gd name="T10" fmla="*/ 1357 w 1799"/>
              <a:gd name="T11" fmla="*/ 3557 h 3612"/>
              <a:gd name="T12" fmla="*/ 1251 w 1799"/>
              <a:gd name="T13" fmla="*/ 3527 h 3612"/>
              <a:gd name="T14" fmla="*/ 1150 w 1799"/>
              <a:gd name="T15" fmla="*/ 3490 h 3612"/>
              <a:gd name="T16" fmla="*/ 1050 w 1799"/>
              <a:gd name="T17" fmla="*/ 3448 h 3612"/>
              <a:gd name="T18" fmla="*/ 953 w 1799"/>
              <a:gd name="T19" fmla="*/ 3401 h 3612"/>
              <a:gd name="T20" fmla="*/ 860 w 1799"/>
              <a:gd name="T21" fmla="*/ 3347 h 3612"/>
              <a:gd name="T22" fmla="*/ 771 w 1799"/>
              <a:gd name="T23" fmla="*/ 3289 h 3612"/>
              <a:gd name="T24" fmla="*/ 686 w 1799"/>
              <a:gd name="T25" fmla="*/ 3224 h 3612"/>
              <a:gd name="T26" fmla="*/ 604 w 1799"/>
              <a:gd name="T27" fmla="*/ 3156 h 3612"/>
              <a:gd name="T28" fmla="*/ 527 w 1799"/>
              <a:gd name="T29" fmla="*/ 3083 h 3612"/>
              <a:gd name="T30" fmla="*/ 454 w 1799"/>
              <a:gd name="T31" fmla="*/ 3005 h 3612"/>
              <a:gd name="T32" fmla="*/ 386 w 1799"/>
              <a:gd name="T33" fmla="*/ 2923 h 3612"/>
              <a:gd name="T34" fmla="*/ 323 w 1799"/>
              <a:gd name="T35" fmla="*/ 2838 h 3612"/>
              <a:gd name="T36" fmla="*/ 265 w 1799"/>
              <a:gd name="T37" fmla="*/ 2748 h 3612"/>
              <a:gd name="T38" fmla="*/ 211 w 1799"/>
              <a:gd name="T39" fmla="*/ 2655 h 3612"/>
              <a:gd name="T40" fmla="*/ 163 w 1799"/>
              <a:gd name="T41" fmla="*/ 2559 h 3612"/>
              <a:gd name="T42" fmla="*/ 121 w 1799"/>
              <a:gd name="T43" fmla="*/ 2459 h 3612"/>
              <a:gd name="T44" fmla="*/ 85 w 1799"/>
              <a:gd name="T45" fmla="*/ 2356 h 3612"/>
              <a:gd name="T46" fmla="*/ 55 w 1799"/>
              <a:gd name="T47" fmla="*/ 2251 h 3612"/>
              <a:gd name="T48" fmla="*/ 32 w 1799"/>
              <a:gd name="T49" fmla="*/ 2143 h 3612"/>
              <a:gd name="T50" fmla="*/ 14 w 1799"/>
              <a:gd name="T51" fmla="*/ 2033 h 3612"/>
              <a:gd name="T52" fmla="*/ 4 w 1799"/>
              <a:gd name="T53" fmla="*/ 1920 h 3612"/>
              <a:gd name="T54" fmla="*/ 0 w 1799"/>
              <a:gd name="T55" fmla="*/ 1806 h 3612"/>
              <a:gd name="T56" fmla="*/ 4 w 1799"/>
              <a:gd name="T57" fmla="*/ 1692 h 3612"/>
              <a:gd name="T58" fmla="*/ 14 w 1799"/>
              <a:gd name="T59" fmla="*/ 1580 h 3612"/>
              <a:gd name="T60" fmla="*/ 32 w 1799"/>
              <a:gd name="T61" fmla="*/ 1469 h 3612"/>
              <a:gd name="T62" fmla="*/ 55 w 1799"/>
              <a:gd name="T63" fmla="*/ 1362 h 3612"/>
              <a:gd name="T64" fmla="*/ 85 w 1799"/>
              <a:gd name="T65" fmla="*/ 1256 h 3612"/>
              <a:gd name="T66" fmla="*/ 121 w 1799"/>
              <a:gd name="T67" fmla="*/ 1154 h 3612"/>
              <a:gd name="T68" fmla="*/ 163 w 1799"/>
              <a:gd name="T69" fmla="*/ 1054 h 3612"/>
              <a:gd name="T70" fmla="*/ 211 w 1799"/>
              <a:gd name="T71" fmla="*/ 958 h 3612"/>
              <a:gd name="T72" fmla="*/ 265 w 1799"/>
              <a:gd name="T73" fmla="*/ 864 h 3612"/>
              <a:gd name="T74" fmla="*/ 323 w 1799"/>
              <a:gd name="T75" fmla="*/ 774 h 3612"/>
              <a:gd name="T76" fmla="*/ 386 w 1799"/>
              <a:gd name="T77" fmla="*/ 689 h 3612"/>
              <a:gd name="T78" fmla="*/ 454 w 1799"/>
              <a:gd name="T79" fmla="*/ 607 h 3612"/>
              <a:gd name="T80" fmla="*/ 527 w 1799"/>
              <a:gd name="T81" fmla="*/ 529 h 3612"/>
              <a:gd name="T82" fmla="*/ 604 w 1799"/>
              <a:gd name="T83" fmla="*/ 456 h 3612"/>
              <a:gd name="T84" fmla="*/ 686 w 1799"/>
              <a:gd name="T85" fmla="*/ 388 h 3612"/>
              <a:gd name="T86" fmla="*/ 771 w 1799"/>
              <a:gd name="T87" fmla="*/ 325 h 3612"/>
              <a:gd name="T88" fmla="*/ 860 w 1799"/>
              <a:gd name="T89" fmla="*/ 266 h 3612"/>
              <a:gd name="T90" fmla="*/ 953 w 1799"/>
              <a:gd name="T91" fmla="*/ 212 h 3612"/>
              <a:gd name="T92" fmla="*/ 1050 w 1799"/>
              <a:gd name="T93" fmla="*/ 164 h 3612"/>
              <a:gd name="T94" fmla="*/ 1150 w 1799"/>
              <a:gd name="T95" fmla="*/ 122 h 3612"/>
              <a:gd name="T96" fmla="*/ 1251 w 1799"/>
              <a:gd name="T97" fmla="*/ 85 h 3612"/>
              <a:gd name="T98" fmla="*/ 1357 w 1799"/>
              <a:gd name="T99" fmla="*/ 55 h 3612"/>
              <a:gd name="T100" fmla="*/ 1464 w 1799"/>
              <a:gd name="T101" fmla="*/ 32 h 3612"/>
              <a:gd name="T102" fmla="*/ 1574 w 1799"/>
              <a:gd name="T103" fmla="*/ 14 h 3612"/>
              <a:gd name="T104" fmla="*/ 1686 w 1799"/>
              <a:gd name="T105" fmla="*/ 5 h 3612"/>
              <a:gd name="T106" fmla="*/ 1799 w 1799"/>
              <a:gd name="T107" fmla="*/ 0 h 3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accent3">
                  <a:lumMod val="20000"/>
                  <a:lumOff val="80000"/>
                </a:schemeClr>
              </a:solidFill>
            </a:endParaRPr>
          </a:p>
        </p:txBody>
      </p:sp>
      <p:sp>
        <p:nvSpPr>
          <p:cNvPr id="2" name="Title Placeholder 1"/>
          <p:cNvSpPr>
            <a:spLocks noGrp="1"/>
          </p:cNvSpPr>
          <p:nvPr>
            <p:ph type="title"/>
          </p:nvPr>
        </p:nvSpPr>
        <p:spPr>
          <a:xfrm>
            <a:off x="762000" y="559678"/>
            <a:ext cx="3833906" cy="495249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81600" y="569066"/>
            <a:ext cx="6248398" cy="56551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2001" y="5930060"/>
            <a:ext cx="3814856" cy="365125"/>
          </a:xfrm>
          <a:prstGeom prst="rect">
            <a:avLst/>
          </a:prstGeom>
        </p:spPr>
        <p:txBody>
          <a:bodyPr vert="horz" lIns="91440" tIns="45720" rIns="91440" bIns="45720" rtlCol="0" anchor="t"/>
          <a:lstStyle>
            <a:lvl1pPr algn="r">
              <a:defRPr sz="1000" b="0" i="1" baseline="0">
                <a:solidFill>
                  <a:schemeClr val="tx1">
                    <a:lumMod val="85000"/>
                    <a:lumOff val="15000"/>
                  </a:schemeClr>
                </a:solidFill>
                <a:latin typeface="+mj-lt"/>
              </a:defRPr>
            </a:lvl1pPr>
          </a:lstStyle>
          <a:p>
            <a:fld id="{3C633830-2244-49AE-BC4A-47F415C177C6}" type="datetimeFigureOut">
              <a:rPr lang="en-US" smtClean="0"/>
              <a:pPr/>
              <a:t>1/22/16</a:t>
            </a:fld>
            <a:endParaRPr lang="en-US"/>
          </a:p>
        </p:txBody>
      </p:sp>
      <p:sp>
        <p:nvSpPr>
          <p:cNvPr id="5" name="Footer Placeholder 4"/>
          <p:cNvSpPr>
            <a:spLocks noGrp="1"/>
          </p:cNvSpPr>
          <p:nvPr>
            <p:ph type="ftr" sz="quarter" idx="3"/>
          </p:nvPr>
        </p:nvSpPr>
        <p:spPr>
          <a:xfrm>
            <a:off x="762001" y="6314440"/>
            <a:ext cx="3814856" cy="365125"/>
          </a:xfrm>
          <a:prstGeom prst="rect">
            <a:avLst/>
          </a:prstGeom>
        </p:spPr>
        <p:txBody>
          <a:bodyPr vert="horz" lIns="91440" tIns="45720" rIns="91440" bIns="45720" rtlCol="0" anchor="t"/>
          <a:lstStyle>
            <a:lvl1pPr algn="r">
              <a:defRPr sz="1200" b="1" i="1" baseline="0">
                <a:solidFill>
                  <a:schemeClr val="tx1">
                    <a:lumMod val="85000"/>
                    <a:lumOff val="15000"/>
                  </a:schemeClr>
                </a:solidFill>
                <a:latin typeface="+mj-lt"/>
              </a:defRPr>
            </a:lvl1pPr>
          </a:lstStyle>
          <a:p>
            <a:endParaRPr lang="en-US"/>
          </a:p>
        </p:txBody>
      </p:sp>
      <p:sp>
        <p:nvSpPr>
          <p:cNvPr id="6" name="Slide Number Placeholder 5"/>
          <p:cNvSpPr>
            <a:spLocks noGrp="1"/>
          </p:cNvSpPr>
          <p:nvPr>
            <p:ph type="sldNum" sz="quarter" idx="4"/>
          </p:nvPr>
        </p:nvSpPr>
        <p:spPr>
          <a:xfrm>
            <a:off x="11784011" y="5607592"/>
            <a:ext cx="407988" cy="365125"/>
          </a:xfrm>
          <a:prstGeom prst="rect">
            <a:avLst/>
          </a:prstGeom>
        </p:spPr>
        <p:txBody>
          <a:bodyPr vert="horz" lIns="91440" tIns="45720" rIns="91440" bIns="45720" rtlCol="0" anchor="ctr"/>
          <a:lstStyle>
            <a:lvl1pPr algn="r">
              <a:defRPr sz="1200" b="0" i="1" baseline="0">
                <a:solidFill>
                  <a:schemeClr val="bg2"/>
                </a:solidFill>
                <a:latin typeface="+mj-lt"/>
              </a:defRPr>
            </a:lvl1pPr>
          </a:lstStyle>
          <a:p>
            <a:fld id="{2AC27A5A-7290-4DE1-BA94-4BE8A8E57DCF}" type="slidenum">
              <a:rPr lang="en-US" smtClean="0"/>
              <a:pPr/>
              <a:t>‹#›</a:t>
            </a:fld>
            <a:endParaRPr lang="en-US"/>
          </a:p>
        </p:txBody>
      </p:sp>
      <p:cxnSp>
        <p:nvCxnSpPr>
          <p:cNvPr id="10" name="Straight Connector 9" title="Horizontal Rule Line"/>
          <p:cNvCxnSpPr/>
          <p:nvPr/>
        </p:nvCxnSpPr>
        <p:spPr>
          <a:xfrm>
            <a:off x="0" y="6199730"/>
            <a:ext cx="449580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944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0" eaLnBrk="1" latinLnBrk="0" hangingPunct="1">
        <a:lnSpc>
          <a:spcPct val="90000"/>
        </a:lnSpc>
        <a:spcBef>
          <a:spcPct val="0"/>
        </a:spcBef>
        <a:buNone/>
        <a:defRPr sz="5000" b="0" i="1" kern="1200" baseline="0">
          <a:solidFill>
            <a:schemeClr val="tx1">
              <a:lumMod val="85000"/>
              <a:lumOff val="15000"/>
            </a:schemeClr>
          </a:solidFill>
          <a:latin typeface="+mj-lt"/>
          <a:ea typeface="+mj-ea"/>
          <a:cs typeface="+mj-cs"/>
        </a:defRPr>
      </a:lvl1pPr>
    </p:titleStyle>
    <p:body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harmonyfdn.ca/?page_id=861" TargetMode="External"/><Relationship Id="rId4" Type="http://schemas.openxmlformats.org/officeDocument/2006/relationships/hyperlink" Target="http://www.freethechildren.com/" TargetMode="External"/><Relationship Id="rId5" Type="http://schemas.openxmlformats.org/officeDocument/2006/relationships/hyperlink" Target="http://www.cheerfulheartsfoundation.org/tag/child-labour/" TargetMode="External"/><Relationship Id="rId1" Type="http://schemas.openxmlformats.org/officeDocument/2006/relationships/slideLayout" Target="../slideLayouts/slideLayout10.xml"/><Relationship Id="rId2" Type="http://schemas.openxmlformats.org/officeDocument/2006/relationships/hyperlink" Target="http://www.gandhiforchildren.org/About-GWEI"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eiu.edu/eiutps/childhood.php" TargetMode="External"/><Relationship Id="rId4" Type="http://schemas.openxmlformats.org/officeDocument/2006/relationships/hyperlink" Target="http://www.ilo.org/global/topics/child-labour/lang--en/index.htm" TargetMode="External"/><Relationship Id="rId1" Type="http://schemas.openxmlformats.org/officeDocument/2006/relationships/slideLayout" Target="../slideLayouts/slideLayout3.xml"/><Relationship Id="rId2" Type="http://schemas.openxmlformats.org/officeDocument/2006/relationships/hyperlink" Target="https://labs.theguardian.com/unicef-child-labou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44571" y="2589035"/>
            <a:ext cx="7034362" cy="4268965"/>
          </a:xfrm>
        </p:spPr>
        <p:txBody>
          <a:bodyPr>
            <a:normAutofit/>
          </a:bodyPr>
          <a:lstStyle/>
          <a:p>
            <a:r>
              <a:rPr lang="en-CA" sz="8400" dirty="0" smtClean="0"/>
              <a:t>Child </a:t>
            </a:r>
          </a:p>
          <a:p>
            <a:r>
              <a:rPr lang="en-CA" sz="8400" dirty="0"/>
              <a:t> </a:t>
            </a:r>
            <a:r>
              <a:rPr lang="en-CA" sz="8400" dirty="0" smtClean="0"/>
              <a:t>   </a:t>
            </a:r>
          </a:p>
          <a:p>
            <a:r>
              <a:rPr lang="en-CA" sz="8400" dirty="0" smtClean="0"/>
              <a:t>                                         </a:t>
            </a:r>
          </a:p>
        </p:txBody>
      </p:sp>
      <p:sp>
        <p:nvSpPr>
          <p:cNvPr id="3" name="Subtitle 2"/>
          <p:cNvSpPr>
            <a:spLocks noGrp="1"/>
          </p:cNvSpPr>
          <p:nvPr>
            <p:ph type="subTitle" idx="1"/>
          </p:nvPr>
        </p:nvSpPr>
        <p:spPr>
          <a:xfrm>
            <a:off x="5366102" y="6151645"/>
            <a:ext cx="7034362" cy="706355"/>
          </a:xfrm>
        </p:spPr>
        <p:txBody>
          <a:bodyPr/>
          <a:lstStyle/>
          <a:p>
            <a:r>
              <a:rPr lang="en-CA" dirty="0" smtClean="0"/>
              <a:t>By Sarah, Taylor</a:t>
            </a:r>
            <a:r>
              <a:rPr lang="en-CA" smtClean="0"/>
              <a:t>, Izzy </a:t>
            </a:r>
            <a:endParaRPr lang="en-US" dirty="0"/>
          </a:p>
        </p:txBody>
      </p:sp>
      <p:sp>
        <p:nvSpPr>
          <p:cNvPr id="4" name="TextBox 3"/>
          <p:cNvSpPr txBox="1"/>
          <p:nvPr/>
        </p:nvSpPr>
        <p:spPr>
          <a:xfrm>
            <a:off x="6405285" y="2381639"/>
            <a:ext cx="5347296" cy="1461939"/>
          </a:xfrm>
          <a:prstGeom prst="rect">
            <a:avLst/>
          </a:prstGeom>
          <a:noFill/>
        </p:spPr>
        <p:txBody>
          <a:bodyPr wrap="square" rtlCol="0">
            <a:spAutoFit/>
          </a:bodyPr>
          <a:lstStyle/>
          <a:p>
            <a:r>
              <a:rPr lang="en-CA" sz="8900" i="1" dirty="0" smtClean="0">
                <a:latin typeface="+mj-lt"/>
              </a:rPr>
              <a:t>LABOR</a:t>
            </a:r>
            <a:endParaRPr lang="en-US" sz="8900" i="1" dirty="0">
              <a:latin typeface="+mj-lt"/>
            </a:endParaRPr>
          </a:p>
        </p:txBody>
      </p:sp>
    </p:spTree>
    <p:extLst>
      <p:ext uri="{BB962C8B-B14F-4D97-AF65-F5344CB8AC3E}">
        <p14:creationId xmlns:p14="http://schemas.microsoft.com/office/powerpoint/2010/main" val="135089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6394" y="452333"/>
            <a:ext cx="8296654" cy="2590728"/>
          </a:xfrm>
        </p:spPr>
        <p:txBody>
          <a:bodyPr>
            <a:normAutofit/>
          </a:bodyPr>
          <a:lstStyle/>
          <a:p>
            <a:r>
              <a:rPr lang="en-CA" sz="4300" dirty="0">
                <a:solidFill>
                  <a:schemeClr val="bg1"/>
                </a:solidFill>
              </a:rPr>
              <a:t>INTRODUCTION</a:t>
            </a:r>
            <a:endParaRPr lang="en-US" sz="4300" dirty="0">
              <a:solidFill>
                <a:schemeClr val="bg1"/>
              </a:solidFill>
            </a:endParaRPr>
          </a:p>
        </p:txBody>
      </p:sp>
      <p:sp>
        <p:nvSpPr>
          <p:cNvPr id="3" name="Text Placeholder 2"/>
          <p:cNvSpPr>
            <a:spLocks noGrp="1"/>
          </p:cNvSpPr>
          <p:nvPr>
            <p:ph type="body" idx="1"/>
          </p:nvPr>
        </p:nvSpPr>
        <p:spPr>
          <a:xfrm flipV="1">
            <a:off x="-45719" y="5581354"/>
            <a:ext cx="45719" cy="1276645"/>
          </a:xfrm>
        </p:spPr>
        <p:txBody>
          <a:bodyPr/>
          <a:lstStyle/>
          <a:p>
            <a:endParaRPr lang="en-US" dirty="0">
              <a:solidFill>
                <a:schemeClr val="bg1"/>
              </a:solidFill>
              <a:latin typeface="+mj-lt"/>
            </a:endParaRPr>
          </a:p>
        </p:txBody>
      </p:sp>
      <p:sp>
        <p:nvSpPr>
          <p:cNvPr id="4" name="TextBox 3"/>
          <p:cNvSpPr txBox="1"/>
          <p:nvPr/>
        </p:nvSpPr>
        <p:spPr>
          <a:xfrm>
            <a:off x="320467" y="1172140"/>
            <a:ext cx="6754081" cy="5047536"/>
          </a:xfrm>
          <a:prstGeom prst="rect">
            <a:avLst/>
          </a:prstGeom>
          <a:noFill/>
        </p:spPr>
        <p:txBody>
          <a:bodyPr wrap="square" rtlCol="0">
            <a:spAutoFit/>
          </a:bodyPr>
          <a:lstStyle/>
          <a:p>
            <a:r>
              <a:rPr lang="en-US" sz="2300" dirty="0">
                <a:solidFill>
                  <a:schemeClr val="bg1"/>
                </a:solidFill>
                <a:latin typeface="+mj-lt"/>
              </a:rPr>
              <a:t>Around 260 million children are in employment around the world, according to the International Labour </a:t>
            </a:r>
            <a:r>
              <a:rPr lang="en-US" sz="2300" dirty="0" smtClean="0">
                <a:solidFill>
                  <a:schemeClr val="bg1"/>
                </a:solidFill>
                <a:latin typeface="+mj-lt"/>
              </a:rPr>
              <a:t>organization</a:t>
            </a:r>
            <a:r>
              <a:rPr lang="en-CA" sz="2300" dirty="0" smtClean="0">
                <a:solidFill>
                  <a:schemeClr val="bg1"/>
                </a:solidFill>
                <a:latin typeface="+mj-lt"/>
              </a:rPr>
              <a:t>. </a:t>
            </a:r>
            <a:r>
              <a:rPr lang="en-US" sz="2300" dirty="0" smtClean="0">
                <a:solidFill>
                  <a:schemeClr val="bg1"/>
                </a:solidFill>
                <a:latin typeface="+mj-lt"/>
              </a:rPr>
              <a:t> </a:t>
            </a:r>
            <a:r>
              <a:rPr lang="en-CA" sz="2300" dirty="0" smtClean="0">
                <a:solidFill>
                  <a:schemeClr val="bg1"/>
                </a:solidFill>
                <a:latin typeface="+mj-lt"/>
              </a:rPr>
              <a:t>T</a:t>
            </a:r>
            <a:r>
              <a:rPr lang="en-US" sz="2300" dirty="0" smtClean="0">
                <a:solidFill>
                  <a:schemeClr val="bg1"/>
                </a:solidFill>
                <a:latin typeface="+mj-lt"/>
              </a:rPr>
              <a:t>he </a:t>
            </a:r>
            <a:r>
              <a:rPr lang="en-US" sz="2300" dirty="0">
                <a:solidFill>
                  <a:schemeClr val="bg1"/>
                </a:solidFill>
                <a:latin typeface="+mj-lt"/>
              </a:rPr>
              <a:t>ILO estimates that 170 million are engaged in child </a:t>
            </a:r>
            <a:r>
              <a:rPr lang="en-US" sz="2300" dirty="0" smtClean="0">
                <a:solidFill>
                  <a:schemeClr val="bg1"/>
                </a:solidFill>
                <a:latin typeface="+mj-lt"/>
              </a:rPr>
              <a:t>labour</a:t>
            </a:r>
            <a:r>
              <a:rPr lang="en-CA" sz="2300" dirty="0">
                <a:solidFill>
                  <a:schemeClr val="bg1"/>
                </a:solidFill>
                <a:latin typeface="+mj-lt"/>
              </a:rPr>
              <a:t>. 11% of the world’s children are in situations that deprive them of their right to go to school without interference from work</a:t>
            </a:r>
            <a:r>
              <a:rPr lang="en-CA" sz="2300" dirty="0" smtClean="0">
                <a:solidFill>
                  <a:schemeClr val="bg1"/>
                </a:solidFill>
                <a:latin typeface="+mj-lt"/>
              </a:rPr>
              <a:t>. Many companies in the fashion industry uses child labor everyday to get things done, for example Nike, Wan-Mart, La </a:t>
            </a:r>
            <a:r>
              <a:rPr lang="en-CA" sz="2300" dirty="0" err="1" smtClean="0">
                <a:solidFill>
                  <a:schemeClr val="bg1"/>
                </a:solidFill>
                <a:latin typeface="+mj-lt"/>
              </a:rPr>
              <a:t>Senza</a:t>
            </a:r>
            <a:r>
              <a:rPr lang="en-CA" sz="2300" dirty="0" smtClean="0">
                <a:solidFill>
                  <a:schemeClr val="bg1"/>
                </a:solidFill>
                <a:latin typeface="+mj-lt"/>
              </a:rPr>
              <a:t>, H&amp;M, Victoria's Secret and many more other  companies use children. These children work  in unhealthy work places and barley earn enough to buy one meal.  </a:t>
            </a:r>
            <a:endParaRPr lang="en-US" sz="2300" dirty="0">
              <a:latin typeface="+mj-lt"/>
            </a:endParaRPr>
          </a:p>
        </p:txBody>
      </p:sp>
      <p:sp>
        <p:nvSpPr>
          <p:cNvPr id="6" name="TextBox 5"/>
          <p:cNvSpPr txBox="1"/>
          <p:nvPr/>
        </p:nvSpPr>
        <p:spPr>
          <a:xfrm>
            <a:off x="8231140" y="2050194"/>
            <a:ext cx="3175000" cy="1143000"/>
          </a:xfrm>
          <a:prstGeom prst="rect">
            <a:avLst/>
          </a:prstGeom>
          <a:noFill/>
        </p:spPr>
        <p:txBody>
          <a:bodyPr wrap="square" rtlCol="0">
            <a:spAutoFit/>
          </a:bodyPr>
          <a:lstStyle/>
          <a:p>
            <a:endParaRPr lang="en-US"/>
          </a:p>
        </p:txBody>
      </p:sp>
      <p:pic>
        <p:nvPicPr>
          <p:cNvPr id="7" name="Picture 6"/>
          <p:cNvPicPr>
            <a:picLocks noChangeAspect="1"/>
          </p:cNvPicPr>
          <p:nvPr/>
        </p:nvPicPr>
        <p:blipFill rotWithShape="1">
          <a:blip r:embed="rId2"/>
          <a:srcRect l="9761" t="14330" r="7231" b="6502"/>
          <a:stretch/>
        </p:blipFill>
        <p:spPr>
          <a:xfrm>
            <a:off x="7090475" y="1445200"/>
            <a:ext cx="4765727" cy="4254459"/>
          </a:xfrm>
          <a:prstGeom prst="rect">
            <a:avLst/>
          </a:prstGeom>
        </p:spPr>
      </p:pic>
    </p:spTree>
    <p:extLst>
      <p:ext uri="{BB962C8B-B14F-4D97-AF65-F5344CB8AC3E}">
        <p14:creationId xmlns:p14="http://schemas.microsoft.com/office/powerpoint/2010/main" val="71603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94842" y="223372"/>
            <a:ext cx="3838776" cy="1921022"/>
          </a:xfrm>
        </p:spPr>
        <p:txBody>
          <a:bodyPr/>
          <a:lstStyle/>
          <a:p>
            <a:pPr algn="ctr"/>
            <a:r>
              <a:rPr lang="en-CA" sz="5000" dirty="0" smtClean="0">
                <a:solidFill>
                  <a:schemeClr val="bg1"/>
                </a:solidFill>
              </a:rPr>
              <a:t>CHILD LABOUR TODAY </a:t>
            </a:r>
            <a:endParaRPr lang="en-US" sz="5000" dirty="0">
              <a:solidFill>
                <a:schemeClr val="bg1"/>
              </a:solidFill>
            </a:endParaRPr>
          </a:p>
        </p:txBody>
      </p:sp>
      <p:sp>
        <p:nvSpPr>
          <p:cNvPr id="3" name="Content Placeholder 2"/>
          <p:cNvSpPr>
            <a:spLocks noGrp="1"/>
          </p:cNvSpPr>
          <p:nvPr>
            <p:ph idx="1"/>
          </p:nvPr>
        </p:nvSpPr>
        <p:spPr/>
        <p:txBody>
          <a:bodyPr/>
          <a:lstStyle/>
          <a:p>
            <a:pPr>
              <a:buFont typeface="Arial" charset="0"/>
              <a:buChar char="•"/>
            </a:pPr>
            <a:r>
              <a:rPr lang="en-CA" dirty="0">
                <a:solidFill>
                  <a:schemeClr val="bg1"/>
                </a:solidFill>
                <a:latin typeface="+mj-lt"/>
              </a:rPr>
              <a:t>Child labour is against the law in most country's </a:t>
            </a:r>
            <a:r>
              <a:rPr lang="en-CA" dirty="0" smtClean="0">
                <a:solidFill>
                  <a:schemeClr val="bg1"/>
                </a:solidFill>
                <a:latin typeface="+mj-lt"/>
              </a:rPr>
              <a:t>like in Canada but </a:t>
            </a:r>
            <a:r>
              <a:rPr lang="en-CA" dirty="0">
                <a:solidFill>
                  <a:schemeClr val="bg1"/>
                </a:solidFill>
                <a:latin typeface="+mj-lt"/>
              </a:rPr>
              <a:t>sadly it is still a reality for some countries. It has gotten better since  the industrial revolution but it is still very much a problem.</a:t>
            </a:r>
          </a:p>
          <a:p>
            <a:pPr>
              <a:buFont typeface="Arial" charset="0"/>
              <a:buChar char="•"/>
            </a:pPr>
            <a:r>
              <a:rPr lang="en-US" dirty="0" smtClean="0">
                <a:solidFill>
                  <a:schemeClr val="bg1"/>
                </a:solidFill>
                <a:latin typeface="+mj-lt"/>
              </a:rPr>
              <a:t>168 </a:t>
            </a:r>
            <a:r>
              <a:rPr lang="en-US" dirty="0">
                <a:solidFill>
                  <a:schemeClr val="bg1"/>
                </a:solidFill>
                <a:latin typeface="+mj-lt"/>
              </a:rPr>
              <a:t>million children are in child labour today and more than half of them, 85 million are working dangerous and hazardous </a:t>
            </a:r>
            <a:r>
              <a:rPr lang="en-US" dirty="0" smtClean="0">
                <a:solidFill>
                  <a:schemeClr val="bg1"/>
                </a:solidFill>
                <a:latin typeface="+mj-lt"/>
              </a:rPr>
              <a:t>workplaces</a:t>
            </a:r>
            <a:r>
              <a:rPr lang="en-CA" dirty="0" smtClean="0">
                <a:solidFill>
                  <a:schemeClr val="bg1"/>
                </a:solidFill>
                <a:latin typeface="+mj-lt"/>
              </a:rPr>
              <a:t>. </a:t>
            </a:r>
            <a:r>
              <a:rPr lang="en-US" dirty="0" smtClean="0">
                <a:solidFill>
                  <a:schemeClr val="bg1"/>
                </a:solidFill>
                <a:latin typeface="+mj-lt"/>
              </a:rPr>
              <a:t>Asia </a:t>
            </a:r>
            <a:r>
              <a:rPr lang="en-US" dirty="0">
                <a:solidFill>
                  <a:schemeClr val="bg1"/>
                </a:solidFill>
                <a:latin typeface="+mj-lt"/>
              </a:rPr>
              <a:t>and the Pacific has the almost 78 million which is 9.3% of child labour, Sub-Saharan Africa continues to be the region with the highest amount of child labour 59 million over 21</a:t>
            </a:r>
            <a:r>
              <a:rPr lang="en-US" dirty="0" smtClean="0">
                <a:solidFill>
                  <a:schemeClr val="bg1"/>
                </a:solidFill>
                <a:latin typeface="+mj-lt"/>
              </a:rPr>
              <a:t>%.</a:t>
            </a:r>
            <a:endParaRPr lang="en-CA" dirty="0" smtClean="0">
              <a:solidFill>
                <a:schemeClr val="bg1"/>
              </a:solidFill>
              <a:latin typeface="+mj-lt"/>
            </a:endParaRPr>
          </a:p>
          <a:p>
            <a:pPr marL="0" indent="0">
              <a:buNone/>
            </a:pPr>
            <a:endParaRPr lang="en-CA" dirty="0">
              <a:solidFill>
                <a:schemeClr val="bg1"/>
              </a:solidFill>
              <a:latin typeface="+mj-lt"/>
            </a:endParaRPr>
          </a:p>
          <a:p>
            <a:endParaRPr lang="en-CA" dirty="0" smtClean="0">
              <a:solidFill>
                <a:schemeClr val="bg1"/>
              </a:solidFill>
              <a:latin typeface="+mj-lt"/>
            </a:endParaRPr>
          </a:p>
        </p:txBody>
      </p:sp>
      <p:pic>
        <p:nvPicPr>
          <p:cNvPr id="5" name="Picture 4"/>
          <p:cNvPicPr>
            <a:picLocks noChangeAspect="1"/>
          </p:cNvPicPr>
          <p:nvPr/>
        </p:nvPicPr>
        <p:blipFill>
          <a:blip r:embed="rId2"/>
          <a:stretch>
            <a:fillRect/>
          </a:stretch>
        </p:blipFill>
        <p:spPr>
          <a:xfrm>
            <a:off x="894841" y="2686606"/>
            <a:ext cx="3705935" cy="3500185"/>
          </a:xfrm>
          <a:prstGeom prst="rect">
            <a:avLst/>
          </a:prstGeom>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1084213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1892" y="0"/>
            <a:ext cx="5747288" cy="4969896"/>
          </a:xfrm>
        </p:spPr>
        <p:txBody>
          <a:bodyPr/>
          <a:lstStyle/>
          <a:p>
            <a:r>
              <a:rPr lang="en-CA" dirty="0" smtClean="0">
                <a:solidFill>
                  <a:schemeClr val="bg1"/>
                </a:solidFill>
              </a:rPr>
              <a:t>CHILD LABOR IN BRITAIN DURING THE INDUSTRIAL REVOLUTION </a:t>
            </a:r>
            <a:endParaRPr lang="en-US" dirty="0">
              <a:solidFill>
                <a:schemeClr val="bg1"/>
              </a:solidFill>
            </a:endParaRPr>
          </a:p>
        </p:txBody>
      </p:sp>
      <p:sp>
        <p:nvSpPr>
          <p:cNvPr id="3" name="Content Placeholder 2"/>
          <p:cNvSpPr>
            <a:spLocks noGrp="1"/>
          </p:cNvSpPr>
          <p:nvPr>
            <p:ph idx="1"/>
          </p:nvPr>
        </p:nvSpPr>
        <p:spPr>
          <a:xfrm>
            <a:off x="4815396" y="269444"/>
            <a:ext cx="6248398" cy="3200343"/>
          </a:xfrm>
        </p:spPr>
        <p:txBody>
          <a:bodyPr/>
          <a:lstStyle/>
          <a:p>
            <a:pPr lvl="0"/>
            <a:r>
              <a:rPr lang="en-US" dirty="0">
                <a:solidFill>
                  <a:schemeClr val="bg1"/>
                </a:solidFill>
                <a:latin typeface="+mj-lt"/>
              </a:rPr>
              <a:t>Children would be hired to work in factories with machines because there hands were small so they could use the machines </a:t>
            </a:r>
            <a:r>
              <a:rPr lang="en-US" dirty="0" smtClean="0">
                <a:solidFill>
                  <a:schemeClr val="bg1"/>
                </a:solidFill>
                <a:latin typeface="+mj-lt"/>
              </a:rPr>
              <a:t>easily</a:t>
            </a:r>
            <a:r>
              <a:rPr lang="en-CA" dirty="0" smtClean="0">
                <a:solidFill>
                  <a:schemeClr val="bg1"/>
                </a:solidFill>
                <a:latin typeface="+mj-lt"/>
              </a:rPr>
              <a:t>, however </a:t>
            </a:r>
            <a:r>
              <a:rPr lang="en-US" dirty="0" smtClean="0">
                <a:solidFill>
                  <a:schemeClr val="bg1"/>
                </a:solidFill>
                <a:latin typeface="+mj-lt"/>
              </a:rPr>
              <a:t>they </a:t>
            </a:r>
            <a:r>
              <a:rPr lang="en-US" dirty="0">
                <a:solidFill>
                  <a:schemeClr val="bg1"/>
                </a:solidFill>
                <a:latin typeface="+mj-lt"/>
              </a:rPr>
              <a:t>could use the machines easily, the machine ran so quickly that the </a:t>
            </a:r>
            <a:r>
              <a:rPr lang="en-CA" dirty="0" smtClean="0">
                <a:solidFill>
                  <a:schemeClr val="bg1"/>
                </a:solidFill>
                <a:latin typeface="+mj-lt"/>
              </a:rPr>
              <a:t>children's</a:t>
            </a:r>
            <a:r>
              <a:rPr lang="en-US" dirty="0" smtClean="0">
                <a:solidFill>
                  <a:schemeClr val="bg1"/>
                </a:solidFill>
                <a:latin typeface="+mj-lt"/>
              </a:rPr>
              <a:t> </a:t>
            </a:r>
            <a:r>
              <a:rPr lang="en-US" dirty="0">
                <a:solidFill>
                  <a:schemeClr val="bg1"/>
                </a:solidFill>
                <a:latin typeface="+mj-lt"/>
              </a:rPr>
              <a:t>hands, fingers, and legs would often get </a:t>
            </a:r>
            <a:r>
              <a:rPr lang="en-US" dirty="0" smtClean="0">
                <a:solidFill>
                  <a:schemeClr val="bg1"/>
                </a:solidFill>
                <a:latin typeface="+mj-lt"/>
              </a:rPr>
              <a:t>caught</a:t>
            </a:r>
            <a:r>
              <a:rPr lang="en-CA" dirty="0">
                <a:solidFill>
                  <a:schemeClr val="bg1"/>
                </a:solidFill>
                <a:latin typeface="+mj-lt"/>
              </a:rPr>
              <a:t> </a:t>
            </a:r>
            <a:r>
              <a:rPr lang="en-CA" dirty="0" smtClean="0">
                <a:solidFill>
                  <a:schemeClr val="bg1"/>
                </a:solidFill>
                <a:latin typeface="+mj-lt"/>
              </a:rPr>
              <a:t>so there was </a:t>
            </a:r>
            <a:r>
              <a:rPr lang="en-US" dirty="0" smtClean="0">
                <a:solidFill>
                  <a:schemeClr val="bg1"/>
                </a:solidFill>
                <a:latin typeface="+mj-lt"/>
              </a:rPr>
              <a:t> </a:t>
            </a:r>
            <a:r>
              <a:rPr lang="en-US" dirty="0">
                <a:solidFill>
                  <a:schemeClr val="bg1"/>
                </a:solidFill>
                <a:latin typeface="+mj-lt"/>
              </a:rPr>
              <a:t>many accidents occurred where the working children got injured or </a:t>
            </a:r>
            <a:r>
              <a:rPr lang="en-US" dirty="0" smtClean="0">
                <a:solidFill>
                  <a:schemeClr val="bg1"/>
                </a:solidFill>
                <a:latin typeface="+mj-lt"/>
              </a:rPr>
              <a:t>killed</a:t>
            </a:r>
            <a:r>
              <a:rPr lang="en-CA" dirty="0" smtClean="0">
                <a:solidFill>
                  <a:schemeClr val="bg1"/>
                </a:solidFill>
                <a:latin typeface="+mj-lt"/>
              </a:rPr>
              <a:t>.</a:t>
            </a:r>
            <a:endParaRPr lang="en-US" dirty="0">
              <a:solidFill>
                <a:schemeClr val="bg1"/>
              </a:solidFill>
              <a:latin typeface="+mj-lt"/>
            </a:endParaRPr>
          </a:p>
          <a:p>
            <a:pPr lvl="0"/>
            <a:r>
              <a:rPr lang="en-US" dirty="0">
                <a:solidFill>
                  <a:schemeClr val="bg1"/>
                </a:solidFill>
                <a:latin typeface="+mj-lt"/>
              </a:rPr>
              <a:t>Children would often get illness’s and diseases because of the toxins and fumes that were inhaled while in the </a:t>
            </a:r>
            <a:r>
              <a:rPr lang="en-US" dirty="0" smtClean="0">
                <a:solidFill>
                  <a:schemeClr val="bg1"/>
                </a:solidFill>
                <a:latin typeface="+mj-lt"/>
              </a:rPr>
              <a:t>factories</a:t>
            </a:r>
            <a:r>
              <a:rPr lang="en-CA" dirty="0" smtClean="0">
                <a:solidFill>
                  <a:schemeClr val="bg1"/>
                </a:solidFill>
                <a:latin typeface="+mj-lt"/>
              </a:rPr>
              <a:t> or mines.</a:t>
            </a:r>
            <a:endParaRPr lang="en-US" dirty="0">
              <a:solidFill>
                <a:schemeClr val="bg1"/>
              </a:solidFill>
              <a:latin typeface="+mj-lt"/>
            </a:endParaRPr>
          </a:p>
          <a:p>
            <a:pPr lvl="0"/>
            <a:r>
              <a:rPr lang="en-US" dirty="0">
                <a:solidFill>
                  <a:schemeClr val="bg1"/>
                </a:solidFill>
                <a:latin typeface="+mj-lt"/>
              </a:rPr>
              <a:t>Many adults did not allow their children to get an education because they needed money and needed their children to </a:t>
            </a:r>
            <a:r>
              <a:rPr lang="en-US" dirty="0" smtClean="0">
                <a:solidFill>
                  <a:schemeClr val="bg1"/>
                </a:solidFill>
                <a:latin typeface="+mj-lt"/>
              </a:rPr>
              <a:t>work</a:t>
            </a:r>
            <a:r>
              <a:rPr lang="en-CA" dirty="0" smtClean="0">
                <a:solidFill>
                  <a:schemeClr val="bg1"/>
                </a:solidFill>
                <a:latin typeface="+mj-lt"/>
              </a:rPr>
              <a:t>.</a:t>
            </a:r>
          </a:p>
          <a:p>
            <a:pPr lvl="0"/>
            <a:r>
              <a:rPr lang="en-US" dirty="0">
                <a:solidFill>
                  <a:schemeClr val="bg1"/>
                </a:solidFill>
                <a:latin typeface="+mj-lt"/>
              </a:rPr>
              <a:t>Some children worked 19 hours with a one hour </a:t>
            </a:r>
            <a:r>
              <a:rPr lang="en-US" dirty="0" smtClean="0">
                <a:solidFill>
                  <a:schemeClr val="bg1"/>
                </a:solidFill>
                <a:latin typeface="+mj-lt"/>
              </a:rPr>
              <a:t>break</a:t>
            </a:r>
          </a:p>
        </p:txBody>
      </p:sp>
      <p:sp>
        <p:nvSpPr>
          <p:cNvPr id="4" name="TextBox 3"/>
          <p:cNvSpPr txBox="1"/>
          <p:nvPr/>
        </p:nvSpPr>
        <p:spPr>
          <a:xfrm>
            <a:off x="643014" y="3560511"/>
            <a:ext cx="3175000" cy="369332"/>
          </a:xfrm>
          <a:prstGeom prst="rect">
            <a:avLst/>
          </a:prstGeom>
          <a:noFill/>
        </p:spPr>
        <p:txBody>
          <a:bodyPr wrap="square" rtlCol="0">
            <a:spAutoFit/>
          </a:bodyPr>
          <a:lstStyle/>
          <a:p>
            <a:r>
              <a:rPr lang="en-US" dirty="0"/>
              <a:t>IMG_0919.JPG</a:t>
            </a:r>
          </a:p>
        </p:txBody>
      </p:sp>
      <p:pic>
        <p:nvPicPr>
          <p:cNvPr id="5" name="Picture 4"/>
          <p:cNvPicPr>
            <a:picLocks noChangeAspect="1"/>
          </p:cNvPicPr>
          <p:nvPr/>
        </p:nvPicPr>
        <p:blipFill>
          <a:blip r:embed="rId2"/>
          <a:stretch>
            <a:fillRect/>
          </a:stretch>
        </p:blipFill>
        <p:spPr>
          <a:xfrm>
            <a:off x="192596" y="3458596"/>
            <a:ext cx="4622800" cy="3022600"/>
          </a:xfrm>
          <a:prstGeom prst="rect">
            <a:avLst/>
          </a:prstGeom>
        </p:spPr>
      </p:pic>
    </p:spTree>
    <p:extLst>
      <p:ext uri="{BB962C8B-B14F-4D97-AF65-F5344CB8AC3E}">
        <p14:creationId xmlns:p14="http://schemas.microsoft.com/office/powerpoint/2010/main" val="94744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531370" y="1747791"/>
            <a:ext cx="4928398" cy="4560903"/>
          </a:xfrm>
        </p:spPr>
        <p:txBody>
          <a:bodyPr>
            <a:normAutofit/>
          </a:bodyPr>
          <a:lstStyle/>
          <a:p>
            <a:pPr>
              <a:buFont typeface="Arial" charset="0"/>
              <a:buChar char="•"/>
            </a:pPr>
            <a:r>
              <a:rPr lang="en-CA" sz="2100" dirty="0" smtClean="0">
                <a:solidFill>
                  <a:schemeClr val="bg1"/>
                </a:solidFill>
                <a:latin typeface="+mj-lt"/>
              </a:rPr>
              <a:t>Child labor today and child labor during the industrial revolution has many similarities between them </a:t>
            </a:r>
          </a:p>
          <a:p>
            <a:pPr>
              <a:buFont typeface="Arial" charset="0"/>
              <a:buChar char="•"/>
            </a:pPr>
            <a:r>
              <a:rPr lang="en-CA" sz="2100" dirty="0" smtClean="0">
                <a:solidFill>
                  <a:schemeClr val="bg1"/>
                </a:solidFill>
                <a:latin typeface="+mj-lt"/>
              </a:rPr>
              <a:t>Sadly they both have in common horrible work places</a:t>
            </a:r>
          </a:p>
          <a:p>
            <a:pPr>
              <a:buFont typeface="Arial" charset="0"/>
              <a:buChar char="•"/>
            </a:pPr>
            <a:r>
              <a:rPr lang="en-CA" sz="2100" dirty="0" smtClean="0">
                <a:solidFill>
                  <a:schemeClr val="bg1"/>
                </a:solidFill>
                <a:latin typeface="+mj-lt"/>
              </a:rPr>
              <a:t>The kids that work didn't/don't go to school because their families can't afford it. </a:t>
            </a:r>
          </a:p>
          <a:p>
            <a:pPr>
              <a:buFont typeface="Arial" charset="0"/>
              <a:buChar char="•"/>
            </a:pPr>
            <a:r>
              <a:rPr lang="en-CA" sz="2100" dirty="0" smtClean="0">
                <a:solidFill>
                  <a:schemeClr val="bg1"/>
                </a:solidFill>
                <a:latin typeface="+mj-lt"/>
              </a:rPr>
              <a:t>The parents both in the industrial revolution and today parents sell their kids off to recover from debt </a:t>
            </a:r>
            <a:endParaRPr lang="en-US" sz="2100" dirty="0">
              <a:solidFill>
                <a:schemeClr val="bg1"/>
              </a:solidFill>
              <a:latin typeface="+mj-lt"/>
            </a:endParaRPr>
          </a:p>
        </p:txBody>
      </p:sp>
      <p:sp>
        <p:nvSpPr>
          <p:cNvPr id="8" name="TextBox 7"/>
          <p:cNvSpPr txBox="1"/>
          <p:nvPr/>
        </p:nvSpPr>
        <p:spPr>
          <a:xfrm>
            <a:off x="531370" y="67097"/>
            <a:ext cx="11129259" cy="1384995"/>
          </a:xfrm>
          <a:prstGeom prst="rect">
            <a:avLst/>
          </a:prstGeom>
          <a:noFill/>
        </p:spPr>
        <p:txBody>
          <a:bodyPr wrap="square" rtlCol="0">
            <a:spAutoFit/>
          </a:bodyPr>
          <a:lstStyle/>
          <a:p>
            <a:pPr algn="ctr"/>
            <a:r>
              <a:rPr lang="en-CA" sz="2800" dirty="0" smtClean="0">
                <a:solidFill>
                  <a:schemeClr val="bg1"/>
                </a:solidFill>
                <a:latin typeface="+mj-lt"/>
              </a:rPr>
              <a:t>SIMILARITIES BETWEEN TODAY CHILD LABOR TODAY AND </a:t>
            </a:r>
            <a:r>
              <a:rPr lang="en-CA" sz="2800" dirty="0">
                <a:solidFill>
                  <a:schemeClr val="bg1"/>
                </a:solidFill>
                <a:latin typeface="+mj-lt"/>
              </a:rPr>
              <a:t>CHILD LABOR IN BRITAIN DURING THE INDUSTRIAL REVOLUTION</a:t>
            </a:r>
            <a:endParaRPr lang="en-US" sz="2800" dirty="0">
              <a:solidFill>
                <a:schemeClr val="bg1"/>
              </a:solidFill>
              <a:latin typeface="+mj-lt"/>
            </a:endParaRPr>
          </a:p>
        </p:txBody>
      </p:sp>
      <p:pic>
        <p:nvPicPr>
          <p:cNvPr id="10" name="Picture 9"/>
          <p:cNvPicPr>
            <a:picLocks noChangeAspect="1"/>
          </p:cNvPicPr>
          <p:nvPr/>
        </p:nvPicPr>
        <p:blipFill>
          <a:blip r:embed="rId2"/>
          <a:stretch>
            <a:fillRect/>
          </a:stretch>
        </p:blipFill>
        <p:spPr>
          <a:xfrm>
            <a:off x="5709451" y="2458988"/>
            <a:ext cx="5427122" cy="3849706"/>
          </a:xfrm>
          <a:prstGeom prst="rect">
            <a:avLst/>
          </a:prstGeom>
        </p:spPr>
      </p:pic>
      <p:sp>
        <p:nvSpPr>
          <p:cNvPr id="11" name="TextBox 10"/>
          <p:cNvSpPr txBox="1"/>
          <p:nvPr/>
        </p:nvSpPr>
        <p:spPr>
          <a:xfrm>
            <a:off x="5936324" y="1747791"/>
            <a:ext cx="5432641" cy="415498"/>
          </a:xfrm>
          <a:prstGeom prst="rect">
            <a:avLst/>
          </a:prstGeom>
          <a:noFill/>
        </p:spPr>
        <p:txBody>
          <a:bodyPr wrap="square" rtlCol="0">
            <a:spAutoFit/>
          </a:bodyPr>
          <a:lstStyle/>
          <a:p>
            <a:pPr marL="285750" indent="-285750">
              <a:buFont typeface="Arial" charset="0"/>
              <a:buChar char="•"/>
            </a:pPr>
            <a:r>
              <a:rPr lang="en-CA" sz="2100" dirty="0" smtClean="0">
                <a:solidFill>
                  <a:schemeClr val="bg1"/>
                </a:solidFill>
                <a:latin typeface="+mj-lt"/>
              </a:rPr>
              <a:t>In both they are very under paid </a:t>
            </a:r>
            <a:endParaRPr lang="en-US" sz="2100" dirty="0">
              <a:solidFill>
                <a:schemeClr val="bg1"/>
              </a:solidFill>
              <a:latin typeface="+mj-lt"/>
            </a:endParaRPr>
          </a:p>
        </p:txBody>
      </p:sp>
    </p:spTree>
    <p:extLst>
      <p:ext uri="{BB962C8B-B14F-4D97-AF65-F5344CB8AC3E}">
        <p14:creationId xmlns:p14="http://schemas.microsoft.com/office/powerpoint/2010/main" val="335425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2368" y="377019"/>
            <a:ext cx="3833906" cy="4952492"/>
          </a:xfrm>
        </p:spPr>
        <p:txBody>
          <a:bodyPr>
            <a:noAutofit/>
          </a:bodyPr>
          <a:lstStyle/>
          <a:p>
            <a:pPr algn="ctr"/>
            <a:r>
              <a:rPr lang="en-CA" sz="4000" dirty="0" smtClean="0">
                <a:solidFill>
                  <a:schemeClr val="bg1"/>
                </a:solidFill>
              </a:rPr>
              <a:t>DIFFERENCE IN BETWEEN TODAY </a:t>
            </a:r>
            <a:r>
              <a:rPr lang="en-CA" sz="4000" dirty="0">
                <a:solidFill>
                  <a:schemeClr val="bg1"/>
                </a:solidFill>
              </a:rPr>
              <a:t>CHILD LABOR AND CHILD LABOR IN BRITAIN DURING THE INDUSTRIAL REVOLUTION</a:t>
            </a:r>
            <a:endParaRPr lang="en-US" sz="4000" dirty="0">
              <a:solidFill>
                <a:schemeClr val="bg1"/>
              </a:solidFill>
            </a:endParaRPr>
          </a:p>
        </p:txBody>
      </p:sp>
      <p:sp>
        <p:nvSpPr>
          <p:cNvPr id="3" name="Content Placeholder 2"/>
          <p:cNvSpPr>
            <a:spLocks noGrp="1"/>
          </p:cNvSpPr>
          <p:nvPr>
            <p:ph sz="half" idx="1"/>
          </p:nvPr>
        </p:nvSpPr>
        <p:spPr>
          <a:xfrm>
            <a:off x="4740528" y="540628"/>
            <a:ext cx="6689472" cy="2488946"/>
          </a:xfrm>
        </p:spPr>
        <p:txBody>
          <a:bodyPr vert="horz" lIns="91440" tIns="45720" rIns="91440" bIns="45720" rtlCol="0">
            <a:normAutofit/>
          </a:bodyPr>
          <a:lstStyle/>
          <a:p>
            <a:pPr>
              <a:buFont typeface="Arial" charset="0"/>
              <a:buChar char="•"/>
            </a:pPr>
            <a:r>
              <a:rPr lang="en-CA" sz="2300" dirty="0">
                <a:solidFill>
                  <a:schemeClr val="bg1"/>
                </a:solidFill>
                <a:latin typeface="+mj-lt"/>
              </a:rPr>
              <a:t>In the industrial revolution child labour was legal and more common then in today's generation</a:t>
            </a:r>
            <a:r>
              <a:rPr lang="en-CA" sz="2100" dirty="0" smtClean="0">
                <a:solidFill>
                  <a:schemeClr val="bg1"/>
                </a:solidFill>
                <a:latin typeface="+mj-lt"/>
              </a:rPr>
              <a:t>.</a:t>
            </a:r>
          </a:p>
          <a:p>
            <a:pPr>
              <a:buFont typeface="Arial" charset="0"/>
              <a:buChar char="•"/>
            </a:pPr>
            <a:endParaRPr lang="en-CA" sz="2100" dirty="0">
              <a:solidFill>
                <a:schemeClr val="bg1"/>
              </a:solidFill>
              <a:latin typeface="+mj-lt"/>
            </a:endParaRPr>
          </a:p>
          <a:p>
            <a:pPr>
              <a:buFont typeface="Arial" charset="0"/>
              <a:buChar char="•"/>
            </a:pPr>
            <a:endParaRPr lang="en-US" sz="2100" dirty="0">
              <a:solidFill>
                <a:schemeClr val="bg1"/>
              </a:solidFill>
              <a:latin typeface="+mj-lt"/>
            </a:endParaRPr>
          </a:p>
        </p:txBody>
      </p:sp>
      <p:pic>
        <p:nvPicPr>
          <p:cNvPr id="9" name="Picture 8"/>
          <p:cNvPicPr>
            <a:picLocks noChangeAspect="1"/>
          </p:cNvPicPr>
          <p:nvPr/>
        </p:nvPicPr>
        <p:blipFill>
          <a:blip r:embed="rId2"/>
          <a:stretch>
            <a:fillRect/>
          </a:stretch>
        </p:blipFill>
        <p:spPr>
          <a:xfrm>
            <a:off x="4496274" y="1785101"/>
            <a:ext cx="4273358" cy="4666076"/>
          </a:xfrm>
          <a:prstGeom prst="rect">
            <a:avLst/>
          </a:prstGeom>
        </p:spPr>
      </p:pic>
      <p:sp>
        <p:nvSpPr>
          <p:cNvPr id="11" name="TextBox 10"/>
          <p:cNvSpPr txBox="1"/>
          <p:nvPr/>
        </p:nvSpPr>
        <p:spPr>
          <a:xfrm>
            <a:off x="8769632" y="1710265"/>
            <a:ext cx="3175000" cy="5047536"/>
          </a:xfrm>
          <a:prstGeom prst="rect">
            <a:avLst/>
          </a:prstGeom>
          <a:noFill/>
        </p:spPr>
        <p:txBody>
          <a:bodyPr wrap="square" rtlCol="0">
            <a:spAutoFit/>
          </a:bodyPr>
          <a:lstStyle/>
          <a:p>
            <a:pPr marL="342900" indent="-342900">
              <a:buFont typeface="Arial" charset="0"/>
              <a:buChar char="•"/>
            </a:pPr>
            <a:r>
              <a:rPr lang="en-CA" sz="2300" dirty="0" smtClean="0">
                <a:solidFill>
                  <a:schemeClr val="bg1"/>
                </a:solidFill>
                <a:latin typeface="+mj-lt"/>
              </a:rPr>
              <a:t>In  the industrial revolution it was "okay" for child labor.   </a:t>
            </a:r>
          </a:p>
          <a:p>
            <a:pPr marL="342900" indent="-342900">
              <a:buFont typeface="Arial" charset="0"/>
              <a:buChar char="•"/>
            </a:pPr>
            <a:r>
              <a:rPr lang="en-CA" sz="2300" dirty="0" smtClean="0">
                <a:solidFill>
                  <a:schemeClr val="bg1"/>
                </a:solidFill>
                <a:latin typeface="+mj-lt"/>
              </a:rPr>
              <a:t> </a:t>
            </a:r>
            <a:r>
              <a:rPr lang="en-CA" sz="2300" dirty="0" smtClean="0">
                <a:solidFill>
                  <a:schemeClr val="bg1"/>
                </a:solidFill>
                <a:latin typeface="+mj-lt"/>
              </a:rPr>
              <a:t>Today </a:t>
            </a:r>
            <a:r>
              <a:rPr lang="en-CA" sz="2300" dirty="0" smtClean="0">
                <a:solidFill>
                  <a:schemeClr val="bg1"/>
                </a:solidFill>
                <a:latin typeface="+mj-lt"/>
              </a:rPr>
              <a:t>most of the jobs that the children work at are in foreign countries</a:t>
            </a:r>
          </a:p>
          <a:p>
            <a:pPr marL="342900" indent="-342900">
              <a:buFont typeface="Arial" charset="0"/>
              <a:buChar char="•"/>
            </a:pPr>
            <a:r>
              <a:rPr lang="en-CA" sz="2300" dirty="0" smtClean="0">
                <a:solidFill>
                  <a:schemeClr val="bg1"/>
                </a:solidFill>
                <a:latin typeface="+mj-lt"/>
              </a:rPr>
              <a:t>during the industrial revolution, child labour was everywhere</a:t>
            </a:r>
            <a:endParaRPr lang="en-US" sz="2300" dirty="0">
              <a:solidFill>
                <a:schemeClr val="bg1"/>
              </a:solidFill>
              <a:latin typeface="+mj-lt"/>
            </a:endParaRPr>
          </a:p>
        </p:txBody>
      </p:sp>
    </p:spTree>
    <p:extLst>
      <p:ext uri="{BB962C8B-B14F-4D97-AF65-F5344CB8AC3E}">
        <p14:creationId xmlns:p14="http://schemas.microsoft.com/office/powerpoint/2010/main" val="136764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31902" y="282976"/>
            <a:ext cx="10170481" cy="1564690"/>
          </a:xfrm>
        </p:spPr>
        <p:txBody>
          <a:bodyPr>
            <a:normAutofit/>
          </a:bodyPr>
          <a:lstStyle/>
          <a:p>
            <a:pPr algn="ctr"/>
            <a:r>
              <a:rPr lang="en-CA" sz="4600" dirty="0" smtClean="0">
                <a:solidFill>
                  <a:schemeClr val="bg1"/>
                </a:solidFill>
              </a:rPr>
              <a:t>Has child labor gotten better since the industrial revolution? </a:t>
            </a:r>
            <a:endParaRPr lang="en-US" sz="4600" dirty="0">
              <a:solidFill>
                <a:schemeClr val="bg1"/>
              </a:solidFill>
            </a:endParaRPr>
          </a:p>
        </p:txBody>
      </p:sp>
      <p:sp>
        <p:nvSpPr>
          <p:cNvPr id="5" name="TextBox 4"/>
          <p:cNvSpPr txBox="1"/>
          <p:nvPr/>
        </p:nvSpPr>
        <p:spPr>
          <a:xfrm>
            <a:off x="781505" y="2489392"/>
            <a:ext cx="10145091" cy="3000821"/>
          </a:xfrm>
          <a:prstGeom prst="rect">
            <a:avLst/>
          </a:prstGeom>
          <a:noFill/>
        </p:spPr>
        <p:txBody>
          <a:bodyPr wrap="square" rtlCol="0">
            <a:spAutoFit/>
          </a:bodyPr>
          <a:lstStyle/>
          <a:p>
            <a:r>
              <a:rPr lang="en-CA" sz="2100" dirty="0" smtClean="0">
                <a:solidFill>
                  <a:schemeClr val="bg1"/>
                </a:solidFill>
                <a:latin typeface="+mj-lt"/>
              </a:rPr>
              <a:t>In our opinion we think that child labor has gotten better over the past few years. There are so many foundations that get word out about child labor and there are more people trying to help like free the children. Even though it's not fully over its has gotten better, but it's going to get harder to stop child labor because child labor is so closely related to poverty, world hunger  and government  corruption so if you want to stop child labor you would have to stop all hose things.  Even though child labor hasn't fully stopped, It has gotten way better since the </a:t>
            </a:r>
            <a:r>
              <a:rPr lang="en-CA" sz="2100" dirty="0">
                <a:solidFill>
                  <a:schemeClr val="bg1"/>
                </a:solidFill>
                <a:latin typeface="+mj-lt"/>
              </a:rPr>
              <a:t>I</a:t>
            </a:r>
            <a:r>
              <a:rPr lang="en-CA" sz="2100" dirty="0" smtClean="0">
                <a:solidFill>
                  <a:schemeClr val="bg1"/>
                </a:solidFill>
                <a:latin typeface="+mj-lt"/>
              </a:rPr>
              <a:t>ndustrial revolution. And we think it's going to get better through out the years.  </a:t>
            </a:r>
            <a:endParaRPr lang="en-US" sz="2100" dirty="0">
              <a:solidFill>
                <a:schemeClr val="bg1"/>
              </a:solidFill>
              <a:latin typeface="+mj-lt"/>
            </a:endParaRPr>
          </a:p>
        </p:txBody>
      </p:sp>
    </p:spTree>
    <p:extLst>
      <p:ext uri="{BB962C8B-B14F-4D97-AF65-F5344CB8AC3E}">
        <p14:creationId xmlns:p14="http://schemas.microsoft.com/office/powerpoint/2010/main" val="86334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164" y="948534"/>
            <a:ext cx="4301924" cy="4967233"/>
          </a:xfrm>
        </p:spPr>
        <p:txBody>
          <a:bodyPr/>
          <a:lstStyle/>
          <a:p>
            <a:pPr algn="ctr"/>
            <a:r>
              <a:rPr lang="en-CA" dirty="0" smtClean="0">
                <a:solidFill>
                  <a:schemeClr val="bg1"/>
                </a:solidFill>
              </a:rPr>
              <a:t>WHAT ARE </a:t>
            </a:r>
            <a:r>
              <a:rPr lang="en-CA" smtClean="0">
                <a:solidFill>
                  <a:schemeClr val="bg1"/>
                </a:solidFill>
              </a:rPr>
              <a:t>SOME SOLUTIONS TO DEAL WITH CHILD LABOR  </a:t>
            </a:r>
            <a:endParaRPr lang="en-US" dirty="0">
              <a:solidFill>
                <a:schemeClr val="bg1"/>
              </a:solidFill>
            </a:endParaRPr>
          </a:p>
        </p:txBody>
      </p:sp>
      <p:sp>
        <p:nvSpPr>
          <p:cNvPr id="3" name="Vertical Text Placeholder 2"/>
          <p:cNvSpPr>
            <a:spLocks noGrp="1"/>
          </p:cNvSpPr>
          <p:nvPr>
            <p:ph type="body" orient="vert" idx="1"/>
          </p:nvPr>
        </p:nvSpPr>
        <p:spPr>
          <a:xfrm rot="16200000">
            <a:off x="5680688" y="640079"/>
            <a:ext cx="5250223" cy="5584142"/>
          </a:xfrm>
        </p:spPr>
        <p:txBody>
          <a:bodyPr/>
          <a:lstStyle/>
          <a:p>
            <a:pPr marL="0" indent="0">
              <a:buNone/>
            </a:pPr>
            <a:r>
              <a:rPr lang="en-CA" dirty="0" smtClean="0">
                <a:solidFill>
                  <a:schemeClr val="bg1"/>
                </a:solidFill>
                <a:latin typeface="+mj-lt"/>
              </a:rPr>
              <a:t>There are a </a:t>
            </a:r>
            <a:r>
              <a:rPr lang="en-CA" dirty="0" smtClean="0">
                <a:solidFill>
                  <a:schemeClr val="bg1"/>
                </a:solidFill>
                <a:latin typeface="+mj-lt"/>
              </a:rPr>
              <a:t>few things that you could do to help with helping end child labor,  </a:t>
            </a:r>
            <a:r>
              <a:rPr lang="en-CA" dirty="0">
                <a:solidFill>
                  <a:schemeClr val="bg1"/>
                </a:solidFill>
                <a:latin typeface="+mj-lt"/>
              </a:rPr>
              <a:t>Y</a:t>
            </a:r>
            <a:r>
              <a:rPr lang="en-CA" dirty="0" smtClean="0">
                <a:solidFill>
                  <a:schemeClr val="bg1"/>
                </a:solidFill>
                <a:latin typeface="+mj-lt"/>
              </a:rPr>
              <a:t>ou </a:t>
            </a:r>
            <a:r>
              <a:rPr lang="en-CA" dirty="0">
                <a:solidFill>
                  <a:schemeClr val="bg1"/>
                </a:solidFill>
                <a:latin typeface="+mj-lt"/>
              </a:rPr>
              <a:t>can easily help with child labour by donating some money or getting involved. Here are some websites to donate </a:t>
            </a:r>
            <a:r>
              <a:rPr lang="en-CA" dirty="0" smtClean="0">
                <a:solidFill>
                  <a:schemeClr val="bg1"/>
                </a:solidFill>
                <a:latin typeface="+mj-lt"/>
              </a:rPr>
              <a:t>to:</a:t>
            </a:r>
          </a:p>
          <a:p>
            <a:pPr marL="0" indent="0">
              <a:buNone/>
            </a:pPr>
            <a:r>
              <a:rPr lang="en-CA" dirty="0">
                <a:solidFill>
                  <a:schemeClr val="bg1"/>
                </a:solidFill>
                <a:latin typeface="+mj-lt"/>
              </a:rPr>
              <a:t> </a:t>
            </a:r>
            <a:r>
              <a:rPr lang="en-CA" dirty="0">
                <a:solidFill>
                  <a:schemeClr val="bg1"/>
                </a:solidFill>
                <a:latin typeface="+mj-lt"/>
              </a:rPr>
              <a:t>  </a:t>
            </a:r>
            <a:r>
              <a:rPr lang="en-CA" dirty="0">
                <a:solidFill>
                  <a:schemeClr val="bg1"/>
                </a:solidFill>
                <a:latin typeface="+mj-lt"/>
                <a:hlinkClick r:id="rId2"/>
              </a:rPr>
              <a:t>http://</a:t>
            </a:r>
            <a:r>
              <a:rPr lang="en-CA" dirty="0" smtClean="0">
                <a:solidFill>
                  <a:schemeClr val="bg1"/>
                </a:solidFill>
                <a:latin typeface="+mj-lt"/>
                <a:hlinkClick r:id="rId2"/>
              </a:rPr>
              <a:t>www.gandhiforchildren.org/About-GWEI</a:t>
            </a:r>
            <a:r>
              <a:rPr lang="en-CA" dirty="0" smtClean="0">
                <a:solidFill>
                  <a:schemeClr val="bg1"/>
                </a:solidFill>
                <a:latin typeface="+mj-lt"/>
              </a:rPr>
              <a:t> </a:t>
            </a:r>
          </a:p>
          <a:p>
            <a:pPr marL="0" indent="0">
              <a:buNone/>
            </a:pPr>
            <a:r>
              <a:rPr lang="en-CA" dirty="0">
                <a:solidFill>
                  <a:schemeClr val="bg1"/>
                </a:solidFill>
                <a:latin typeface="+mj-lt"/>
              </a:rPr>
              <a:t> </a:t>
            </a:r>
            <a:r>
              <a:rPr lang="en-CA" dirty="0">
                <a:solidFill>
                  <a:schemeClr val="bg1"/>
                </a:solidFill>
                <a:latin typeface="+mj-lt"/>
              </a:rPr>
              <a:t> </a:t>
            </a:r>
            <a:r>
              <a:rPr lang="en-CA" dirty="0">
                <a:solidFill>
                  <a:schemeClr val="bg1"/>
                </a:solidFill>
                <a:latin typeface="+mj-lt"/>
                <a:hlinkClick r:id="rId3"/>
              </a:rPr>
              <a:t>http://harmonyfdn.ca/?</a:t>
            </a:r>
            <a:r>
              <a:rPr lang="en-CA" dirty="0" smtClean="0">
                <a:solidFill>
                  <a:schemeClr val="bg1"/>
                </a:solidFill>
                <a:latin typeface="+mj-lt"/>
                <a:hlinkClick r:id="rId3"/>
              </a:rPr>
              <a:t>page_id=861</a:t>
            </a:r>
            <a:r>
              <a:rPr lang="en-CA" dirty="0" smtClean="0">
                <a:solidFill>
                  <a:schemeClr val="bg1"/>
                </a:solidFill>
                <a:latin typeface="+mj-lt"/>
              </a:rPr>
              <a:t> </a:t>
            </a:r>
          </a:p>
          <a:p>
            <a:pPr marL="0" indent="0">
              <a:buNone/>
            </a:pPr>
            <a:r>
              <a:rPr lang="en-CA" dirty="0">
                <a:solidFill>
                  <a:schemeClr val="bg1"/>
                </a:solidFill>
                <a:latin typeface="+mj-lt"/>
              </a:rPr>
              <a:t> </a:t>
            </a:r>
            <a:r>
              <a:rPr lang="en-CA" dirty="0">
                <a:solidFill>
                  <a:schemeClr val="bg1"/>
                </a:solidFill>
                <a:latin typeface="+mj-lt"/>
              </a:rPr>
              <a:t> </a:t>
            </a:r>
            <a:r>
              <a:rPr lang="en-CA" dirty="0">
                <a:solidFill>
                  <a:schemeClr val="bg1"/>
                </a:solidFill>
                <a:latin typeface="+mj-lt"/>
                <a:hlinkClick r:id="rId4"/>
              </a:rPr>
              <a:t>http://www.freethechildren.com</a:t>
            </a:r>
            <a:r>
              <a:rPr lang="en-CA" dirty="0" smtClean="0">
                <a:solidFill>
                  <a:schemeClr val="bg1"/>
                </a:solidFill>
                <a:latin typeface="+mj-lt"/>
                <a:hlinkClick r:id="rId4"/>
              </a:rPr>
              <a:t>/</a:t>
            </a:r>
            <a:r>
              <a:rPr lang="en-CA" dirty="0" smtClean="0">
                <a:solidFill>
                  <a:schemeClr val="bg1"/>
                </a:solidFill>
                <a:latin typeface="+mj-lt"/>
              </a:rPr>
              <a:t> </a:t>
            </a:r>
          </a:p>
          <a:p>
            <a:pPr marL="0" indent="0">
              <a:buNone/>
            </a:pPr>
            <a:r>
              <a:rPr lang="en-CA" dirty="0" smtClean="0">
                <a:solidFill>
                  <a:schemeClr val="bg1"/>
                </a:solidFill>
                <a:latin typeface="+mj-lt"/>
                <a:hlinkClick r:id="rId5"/>
              </a:rPr>
              <a:t>http</a:t>
            </a:r>
            <a:r>
              <a:rPr lang="en-CA" dirty="0">
                <a:solidFill>
                  <a:schemeClr val="bg1"/>
                </a:solidFill>
                <a:latin typeface="+mj-lt"/>
                <a:hlinkClick r:id="rId5"/>
              </a:rPr>
              <a:t>://www.cheerfulheartsfoundation.org/tag/child-labour</a:t>
            </a:r>
            <a:r>
              <a:rPr lang="en-CA" dirty="0" smtClean="0">
                <a:solidFill>
                  <a:schemeClr val="bg1"/>
                </a:solidFill>
                <a:latin typeface="+mj-lt"/>
                <a:hlinkClick r:id="rId5"/>
              </a:rPr>
              <a:t>/</a:t>
            </a:r>
            <a:r>
              <a:rPr lang="en-CA" dirty="0" smtClean="0">
                <a:solidFill>
                  <a:schemeClr val="bg1"/>
                </a:solidFill>
                <a:latin typeface="+mj-lt"/>
              </a:rPr>
              <a:t> </a:t>
            </a:r>
          </a:p>
          <a:p>
            <a:pPr marL="0" indent="0">
              <a:buNone/>
            </a:pPr>
            <a:endParaRPr lang="en-CA" dirty="0" smtClean="0">
              <a:solidFill>
                <a:schemeClr val="bg1"/>
              </a:solidFill>
              <a:latin typeface="+mj-lt"/>
            </a:endParaRPr>
          </a:p>
        </p:txBody>
      </p:sp>
    </p:spTree>
    <p:extLst>
      <p:ext uri="{BB962C8B-B14F-4D97-AF65-F5344CB8AC3E}">
        <p14:creationId xmlns:p14="http://schemas.microsoft.com/office/powerpoint/2010/main" val="149794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1875" y="569821"/>
            <a:ext cx="8296654" cy="3286153"/>
          </a:xfrm>
        </p:spPr>
        <p:txBody>
          <a:bodyPr/>
          <a:lstStyle/>
          <a:p>
            <a:r>
              <a:rPr lang="en-CA" dirty="0" smtClean="0">
                <a:solidFill>
                  <a:schemeClr val="bg1"/>
                </a:solidFill>
              </a:rPr>
              <a:t>Citations</a:t>
            </a:r>
            <a:r>
              <a:rPr lang="en-CA" dirty="0" smtClean="0"/>
              <a:t> </a:t>
            </a:r>
            <a:endParaRPr lang="en-US" dirty="0"/>
          </a:p>
        </p:txBody>
      </p:sp>
      <p:sp>
        <p:nvSpPr>
          <p:cNvPr id="4" name="Content Placeholder 2"/>
          <p:cNvSpPr>
            <a:spLocks noGrp="1"/>
          </p:cNvSpPr>
          <p:nvPr>
            <p:ph type="body" idx="1"/>
          </p:nvPr>
        </p:nvSpPr>
        <p:spPr>
          <a:xfrm>
            <a:off x="2426385" y="2629652"/>
            <a:ext cx="8401050" cy="819150"/>
          </a:xfrm>
          <a:prstGeom prst="rect">
            <a:avLst/>
          </a:prstGeom>
        </p:spPr>
        <p:txBody>
          <a:bodyPr vert="horz" lIns="91440" tIns="45720" rIns="91440" bIns="45720" rtlCol="0">
            <a:normAutofit/>
          </a:bodyPr>
          <a:lstStyle>
            <a:lvl1pPr marL="283464" indent="-283464" algn="l" defTabSz="9144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283464" indent="-283464" algn="l" defTabSz="9144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283464" indent="-283464" algn="l" defTabSz="9144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283464" indent="-283464" algn="l" defTabSz="9144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83464" indent="-283464" algn="l" defTabSz="9144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83464" indent="-283464" algn="l" defTabSz="914400" rtl="0" eaLnBrk="1" latinLnBrk="0" hangingPunct="1">
              <a:lnSpc>
                <a:spcPct val="112000"/>
              </a:lnSpc>
              <a:spcBef>
                <a:spcPts val="1300"/>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283464" indent="-283464" algn="l" defTabSz="914400" rtl="0" eaLnBrk="1" latinLnBrk="0" hangingPunct="1">
              <a:lnSpc>
                <a:spcPct val="112000"/>
              </a:lnSpc>
              <a:spcBef>
                <a:spcPts val="1300"/>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283464" indent="-283464" algn="l" defTabSz="914400" rtl="0" eaLnBrk="1" latinLnBrk="0" hangingPunct="1">
              <a:lnSpc>
                <a:spcPct val="112000"/>
              </a:lnSpc>
              <a:spcBef>
                <a:spcPts val="13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9pPr>
          </a:lstStyle>
          <a:p>
            <a:pPr marL="0" indent="0">
              <a:buNone/>
            </a:pPr>
            <a:r>
              <a:rPr lang="en-US" sz="2100" dirty="0">
                <a:solidFill>
                  <a:schemeClr val="bg1"/>
                </a:solidFill>
                <a:latin typeface="+mj-lt"/>
                <a:hlinkClick r:id="rId2"/>
              </a:rPr>
              <a:t>https://labs.theguardian.com/unicef-child-labour</a:t>
            </a:r>
            <a:r>
              <a:rPr lang="en-US" sz="2100" dirty="0" smtClean="0">
                <a:solidFill>
                  <a:schemeClr val="bg1"/>
                </a:solidFill>
                <a:latin typeface="+mj-lt"/>
                <a:hlinkClick r:id="rId2"/>
              </a:rPr>
              <a:t>/</a:t>
            </a:r>
            <a:endParaRPr lang="en-CA" sz="2100" dirty="0" smtClean="0">
              <a:solidFill>
                <a:schemeClr val="bg1"/>
              </a:solidFill>
              <a:latin typeface="+mj-lt"/>
            </a:endParaRPr>
          </a:p>
          <a:p>
            <a:pPr marL="0" indent="0">
              <a:buNone/>
            </a:pPr>
            <a:r>
              <a:rPr lang="en-US" sz="2400" u="sng" dirty="0">
                <a:hlinkClick r:id="rId3"/>
              </a:rPr>
              <a:t>http://www.eiu.edu/eiutps/childhood.php</a:t>
            </a:r>
            <a:r>
              <a:rPr lang="en-US" sz="2400" dirty="0"/>
              <a:t> </a:t>
            </a:r>
            <a:endParaRPr lang="en-CA" sz="2400" dirty="0" smtClean="0"/>
          </a:p>
          <a:p>
            <a:pPr marL="0" indent="0">
              <a:buNone/>
            </a:pPr>
            <a:r>
              <a:rPr lang="en-CA" sz="2400" dirty="0">
                <a:solidFill>
                  <a:schemeClr val="bg1"/>
                </a:solidFill>
                <a:hlinkClick r:id="rId4"/>
              </a:rPr>
              <a:t>http://www.ilo.org/global/topics/child-labour/lang--</a:t>
            </a:r>
            <a:r>
              <a:rPr lang="en-CA" sz="2400" dirty="0" smtClean="0">
                <a:solidFill>
                  <a:schemeClr val="bg1"/>
                </a:solidFill>
                <a:hlinkClick r:id="rId4"/>
              </a:rPr>
              <a:t>en/index.htm</a:t>
            </a:r>
            <a:r>
              <a:rPr lang="en-CA" sz="2400" dirty="0" smtClean="0">
                <a:solidFill>
                  <a:schemeClr val="bg1"/>
                </a:solidFill>
              </a:rPr>
              <a:t> </a:t>
            </a:r>
          </a:p>
          <a:p>
            <a:pPr marL="0" indent="0">
              <a:buNone/>
            </a:pPr>
            <a:endParaRPr lang="en-US" sz="2100" dirty="0">
              <a:solidFill>
                <a:schemeClr val="bg1"/>
              </a:solidFill>
              <a:latin typeface="+mj-lt"/>
            </a:endParaRPr>
          </a:p>
        </p:txBody>
      </p:sp>
    </p:spTree>
    <p:extLst>
      <p:ext uri="{BB962C8B-B14F-4D97-AF65-F5344CB8AC3E}">
        <p14:creationId xmlns:p14="http://schemas.microsoft.com/office/powerpoint/2010/main" val="325350723"/>
      </p:ext>
    </p:extLst>
  </p:cSld>
  <p:clrMapOvr>
    <a:masterClrMapping/>
  </p:clrMapOvr>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Headlines">
      <a:majorFont>
        <a:latin typeface="Century Schoolbook"/>
        <a:ea typeface=""/>
        <a:cs typeface=""/>
      </a:majorFont>
      <a:minorFont>
        <a:latin typeface="Corbel"/>
        <a:ea typeface=""/>
        <a:cs typeface=""/>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ECD25A4C-D97E-4C12-84B1-63580BFFAEEB}"/>
    </a:ext>
  </a:extLst>
</a:theme>
</file>

<file path=docProps/app.xml><?xml version="1.0" encoding="utf-8"?>
<Properties xmlns="http://schemas.openxmlformats.org/officeDocument/2006/extended-properties" xmlns:vt="http://schemas.openxmlformats.org/officeDocument/2006/docPropsVTypes">
  <Template>Headlines_16x9</Template>
  <TotalTime>267</TotalTime>
  <Application>Microsoft Macintosh PowerPoint</Application>
  <PresentationFormat>Widescreen</PresentationFormat>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Century Schoolbook</vt:lpstr>
      <vt:lpstr>Arial</vt:lpstr>
      <vt:lpstr>Corbel</vt:lpstr>
      <vt:lpstr>Headlines</vt:lpstr>
      <vt:lpstr>Child                                                </vt:lpstr>
      <vt:lpstr>INTRODUCTION</vt:lpstr>
      <vt:lpstr>CHILD LABOUR TODAY </vt:lpstr>
      <vt:lpstr>CHILD LABOR IN BRITAIN DURING THE INDUSTRIAL REVOLUTION </vt:lpstr>
      <vt:lpstr>PowerPoint Presentation</vt:lpstr>
      <vt:lpstr>DIFFERENCE IN BETWEEN TODAY CHILD LABOR AND CHILD LABOR IN BRITAIN DURING THE INDUSTRIAL REVOLUTION</vt:lpstr>
      <vt:lpstr>Has child labor gotten better since the industrial revolution? </vt:lpstr>
      <vt:lpstr>WHAT ARE SOME SOLUTIONS TO DEAL WITH CHILD LABOR  </vt:lpstr>
      <vt:lpstr>Citations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sarah.mc2001@icloud.com</dc:creator>
  <cp:lastModifiedBy>sarah.mc2001@icloud.com</cp:lastModifiedBy>
  <cp:revision>142</cp:revision>
  <dcterms:created xsi:type="dcterms:W3CDTF">2016-01-20T22:22:06Z</dcterms:created>
  <dcterms:modified xsi:type="dcterms:W3CDTF">2016-01-22T22:24:38Z</dcterms:modified>
</cp:coreProperties>
</file>