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0" r:id="rId1"/>
  </p:sldMasterIdLst>
  <p:notesMasterIdLst>
    <p:notesMasterId r:id="rId14"/>
  </p:notesMasterIdLst>
  <p:sldIdLst>
    <p:sldId id="256" r:id="rId2"/>
    <p:sldId id="265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9"/>
  </p:normalViewPr>
  <p:slideViewPr>
    <p:cSldViewPr snapToGrid="0" snapToObjects="1">
      <p:cViewPr varScale="1">
        <p:scale>
          <a:sx n="109" d="100"/>
          <a:sy n="109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D7A88-3453-4D7A-99F6-44569EA55AB0}" type="datetimeFigureOut">
              <a:rPr lang="ko-KR" altLang="en-US" smtClean="0"/>
              <a:t>2015-12-17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488BA-C5EB-41C1-A06A-BCCFF76DF1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02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다시 보기</a:t>
            </a:r>
            <a:r>
              <a:rPr lang="en-US" altLang="ko-KR" dirty="0" smtClean="0"/>
              <a:t>!!!!!!!!!!!!!!!!!! </a:t>
            </a:r>
            <a:r>
              <a:rPr lang="ko-KR" altLang="en-US" dirty="0" smtClean="0"/>
              <a:t>내용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488BA-C5EB-41C1-A06A-BCCFF76DF1F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25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1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8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615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3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2397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08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8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6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9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2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5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77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69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2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1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2681" y="3923930"/>
            <a:ext cx="8915399" cy="2262781"/>
          </a:xfrm>
        </p:spPr>
        <p:txBody>
          <a:bodyPr>
            <a:normAutofit/>
          </a:bodyPr>
          <a:lstStyle/>
          <a:p>
            <a:r>
              <a:rPr lang="en-US" sz="7200" dirty="0" smtClean="0"/>
              <a:t>Inuit of the Arctic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18487" y="6186709"/>
            <a:ext cx="8915399" cy="1126283"/>
          </a:xfrm>
        </p:spPr>
        <p:txBody>
          <a:bodyPr/>
          <a:lstStyle/>
          <a:p>
            <a:r>
              <a:rPr lang="en-US" dirty="0" smtClean="0"/>
              <a:t>By: </a:t>
            </a:r>
            <a:r>
              <a:rPr lang="en-US" dirty="0"/>
              <a:t>C</a:t>
            </a:r>
            <a:r>
              <a:rPr lang="en-US" dirty="0" smtClean="0"/>
              <a:t>amilla and </a:t>
            </a:r>
            <a:r>
              <a:rPr lang="en-US" dirty="0" err="1"/>
              <a:t>M</a:t>
            </a:r>
            <a:r>
              <a:rPr lang="en-US" dirty="0" err="1" smtClean="0"/>
              <a:t>inji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44258" y="-11473376"/>
            <a:ext cx="19525424" cy="1440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938" y="314910"/>
            <a:ext cx="9164464" cy="4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147" y="224615"/>
            <a:ext cx="8911687" cy="1280890"/>
          </a:xfrm>
        </p:spPr>
        <p:txBody>
          <a:bodyPr>
            <a:normAutofit/>
          </a:bodyPr>
          <a:lstStyle/>
          <a:p>
            <a:r>
              <a:rPr lang="en-US" sz="6000" dirty="0"/>
              <a:t>K</a:t>
            </a:r>
            <a:r>
              <a:rPr lang="en-US" sz="6000" dirty="0" smtClean="0"/>
              <a:t>inship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882066"/>
            <a:ext cx="8915400" cy="4029156"/>
          </a:xfrm>
        </p:spPr>
        <p:txBody>
          <a:bodyPr/>
          <a:lstStyle/>
          <a:p>
            <a:r>
              <a:rPr lang="en-US" sz="2400" dirty="0" smtClean="0"/>
              <a:t>How are family relationships organized (patrilineal, matrilineal, or both)?</a:t>
            </a:r>
          </a:p>
          <a:p>
            <a:pPr marL="0" indent="0">
              <a:buNone/>
            </a:pPr>
            <a:r>
              <a:rPr lang="en-US" sz="2000" dirty="0" smtClean="0"/>
              <a:t>- The Inuit society was </a:t>
            </a:r>
            <a:r>
              <a:rPr lang="en-US" sz="2000" dirty="0" smtClean="0">
                <a:solidFill>
                  <a:srgbClr val="C00000"/>
                </a:solidFill>
              </a:rPr>
              <a:t>patrilineal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cxnSp>
        <p:nvCxnSpPr>
          <p:cNvPr id="5" name="구부러진 연결선 4"/>
          <p:cNvCxnSpPr/>
          <p:nvPr/>
        </p:nvCxnSpPr>
        <p:spPr>
          <a:xfrm>
            <a:off x="6355335" y="3185823"/>
            <a:ext cx="1430983" cy="834125"/>
          </a:xfrm>
          <a:prstGeom prst="curvedConnector3">
            <a:avLst>
              <a:gd name="adj1" fmla="val 4210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타원형 설명선 6"/>
          <p:cNvSpPr/>
          <p:nvPr/>
        </p:nvSpPr>
        <p:spPr>
          <a:xfrm>
            <a:off x="8003096" y="3381086"/>
            <a:ext cx="3284738" cy="2530136"/>
          </a:xfrm>
          <a:prstGeom prst="wedgeEllipseCallout">
            <a:avLst>
              <a:gd name="adj1" fmla="val -6999"/>
              <a:gd name="adj2" fmla="val 37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A </a:t>
            </a:r>
            <a:r>
              <a:rPr lang="en-US" altLang="ko-KR" dirty="0">
                <a:solidFill>
                  <a:schemeClr val="bg1"/>
                </a:solidFill>
              </a:rPr>
              <a:t>newly wed couple would stay with the </a:t>
            </a:r>
            <a:r>
              <a:rPr lang="en-US" altLang="ko-KR" b="1" dirty="0">
                <a:solidFill>
                  <a:schemeClr val="bg1"/>
                </a:solidFill>
              </a:rPr>
              <a:t>man's family</a:t>
            </a:r>
            <a:r>
              <a:rPr lang="en-US" altLang="ko-KR" dirty="0">
                <a:solidFill>
                  <a:schemeClr val="bg1"/>
                </a:solidFill>
              </a:rPr>
              <a:t> and their children would be named after the </a:t>
            </a:r>
            <a:r>
              <a:rPr lang="en-US" altLang="ko-KR" b="1" dirty="0">
                <a:solidFill>
                  <a:schemeClr val="bg1"/>
                </a:solidFill>
              </a:rPr>
              <a:t>man's family tree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076">
            <a:off x="924508" y="3598637"/>
            <a:ext cx="3223999" cy="245877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9681">
            <a:off x="3695880" y="4468442"/>
            <a:ext cx="2400300" cy="1905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2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Consulted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11658"/>
            <a:ext cx="8915400" cy="40985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Murray, Cam, and Michael William Cranny. "The Native Peoples of Canada." Crossroads: A Meeting of Nations. Scarborough, Ont.: Prentice Hall </a:t>
            </a:r>
            <a:r>
              <a:rPr lang="en-US" dirty="0" err="1"/>
              <a:t>Ginn</a:t>
            </a:r>
            <a:r>
              <a:rPr lang="en-US" dirty="0"/>
              <a:t> Canada, 2000. Print.</a:t>
            </a:r>
          </a:p>
          <a:p>
            <a:endParaRPr lang="en-US" dirty="0"/>
          </a:p>
          <a:p>
            <a:r>
              <a:rPr lang="en-US" dirty="0"/>
              <a:t>"The Arctic People - Groups in This Region." The Arctic People - Groups in This Region. Web. 17 Dec. 2015. &lt;http://firstpeoplesofcanada.com/fp_groups/fp_inuit1.html&gt;.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"The Arctic People - Environment / Housing." The Arctic People - Environment / Housing. Web. 17 Dec. 2015. &lt;http://firstpeoplesofcanada.com/fp_groups/fp_inuit2.html&gt;.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618397" y="2931821"/>
            <a:ext cx="8428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altLang="ko-K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Thank you for listening</a:t>
            </a:r>
            <a:endParaRPr lang="en-US" altLang="ko-KR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428" y="52401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Map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98" y="1514392"/>
            <a:ext cx="8717871" cy="5115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63918" y="1182418"/>
            <a:ext cx="2790496" cy="559676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Topography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ocean is very flat</a:t>
            </a:r>
          </a:p>
          <a:p>
            <a:pPr marL="285750" indent="-285750" algn="ctr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The mountains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were formed by folding and are presently covered by glaciers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46077" y="1166653"/>
            <a:ext cx="2790496" cy="55967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285750" indent="-285750" algn="ctr">
              <a:buFontTx/>
              <a:buChar char="-"/>
            </a:pPr>
            <a:r>
              <a:rPr lang="en-US" dirty="0" smtClean="0"/>
              <a:t>It was very severe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Summer is very short, but not very warm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Winter is long and very cold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112471" y="1150886"/>
            <a:ext cx="2790496" cy="559675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Vegetation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Trees can not grow on the tundra</a:t>
            </a:r>
          </a:p>
          <a:p>
            <a:pPr marL="285750" indent="-285750" algn="ctr">
              <a:buFontTx/>
              <a:buChar char="-"/>
            </a:pPr>
            <a:r>
              <a:rPr lang="en-US" dirty="0" smtClean="0"/>
              <a:t>Small shrubs, mosses, and lichens are the only things that can grow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  <a:p>
            <a:pPr marL="285750" indent="-285750" algn="ctr">
              <a:buFontTx/>
              <a:buChar char="-"/>
            </a:pPr>
            <a:endParaRPr lang="en-US" dirty="0" smtClean="0"/>
          </a:p>
          <a:p>
            <a:pPr marL="285750" indent="-285750" algn="ctr">
              <a:buFontTx/>
              <a:buChar char="-"/>
            </a:pPr>
            <a:endParaRPr lang="en-US" dirty="0"/>
          </a:p>
          <a:p>
            <a:pPr marL="285750" indent="-285750" algn="ctr">
              <a:buFontTx/>
              <a:buChar char="-"/>
            </a:pPr>
            <a:endParaRPr lang="en-US" dirty="0" smtClean="0"/>
          </a:p>
          <a:p>
            <a:pPr marL="285750" indent="-285750" algn="ctr">
              <a:buFontTx/>
              <a:buChar char="-"/>
            </a:pPr>
            <a:endParaRPr lang="en-US" dirty="0"/>
          </a:p>
          <a:p>
            <a:pPr marL="285750" indent="-285750" algn="ctr">
              <a:buFontTx/>
              <a:buChar char="-"/>
            </a:pPr>
            <a:endParaRPr lang="en-US" dirty="0" smtClean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63428" y="35151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Map</a:t>
            </a:r>
            <a:endParaRPr lang="en-US" sz="4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03" y="4500562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40" y="4580878"/>
            <a:ext cx="2492707" cy="18808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131" y="4754880"/>
            <a:ext cx="2543175" cy="1717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343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90563"/>
            <a:ext cx="8911687" cy="129014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Subsistence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8230" y="1780708"/>
            <a:ext cx="5198954" cy="466448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What type of food did they eat?</a:t>
            </a:r>
          </a:p>
          <a:p>
            <a:pPr>
              <a:buFontTx/>
              <a:buChar char="-"/>
            </a:pPr>
            <a:r>
              <a:rPr lang="en-US" sz="1700" dirty="0" smtClean="0"/>
              <a:t>They ate </a:t>
            </a:r>
            <a:r>
              <a:rPr lang="en-US" sz="1700" dirty="0" smtClean="0">
                <a:solidFill>
                  <a:srgbClr val="C00000"/>
                </a:solidFill>
              </a:rPr>
              <a:t>fish</a:t>
            </a:r>
            <a:r>
              <a:rPr lang="en-US" sz="1700" dirty="0" smtClean="0"/>
              <a:t>, </a:t>
            </a:r>
            <a:r>
              <a:rPr lang="en-US" sz="1700" dirty="0" smtClean="0">
                <a:solidFill>
                  <a:srgbClr val="C00000"/>
                </a:solidFill>
              </a:rPr>
              <a:t>walrus</a:t>
            </a:r>
            <a:r>
              <a:rPr lang="en-US" sz="1700" dirty="0" smtClean="0"/>
              <a:t>, </a:t>
            </a:r>
            <a:r>
              <a:rPr lang="en-US" sz="1700" dirty="0" smtClean="0">
                <a:solidFill>
                  <a:srgbClr val="C00000"/>
                </a:solidFill>
              </a:rPr>
              <a:t>whales</a:t>
            </a:r>
          </a:p>
          <a:p>
            <a:pPr>
              <a:buFontTx/>
              <a:buChar char="-"/>
            </a:pPr>
            <a:r>
              <a:rPr lang="en-US" sz="1700" dirty="0" smtClean="0"/>
              <a:t>The</a:t>
            </a:r>
            <a:r>
              <a:rPr lang="en-US" sz="1700" dirty="0" smtClean="0">
                <a:solidFill>
                  <a:srgbClr val="C00000"/>
                </a:solidFill>
              </a:rPr>
              <a:t> seals </a:t>
            </a:r>
            <a:r>
              <a:rPr lang="en-US" sz="1700" dirty="0" smtClean="0"/>
              <a:t>were important because of protein</a:t>
            </a:r>
          </a:p>
          <a:p>
            <a:pPr>
              <a:buFontTx/>
              <a:buChar char="-"/>
            </a:pPr>
            <a:r>
              <a:rPr lang="en-US" sz="1700" dirty="0" smtClean="0"/>
              <a:t>Also ate </a:t>
            </a:r>
            <a:r>
              <a:rPr lang="en-US" sz="1700" dirty="0" smtClean="0">
                <a:solidFill>
                  <a:srgbClr val="C00000"/>
                </a:solidFill>
              </a:rPr>
              <a:t>land mammals</a:t>
            </a:r>
          </a:p>
          <a:p>
            <a:pPr>
              <a:buFontTx/>
              <a:buChar char="-"/>
            </a:pPr>
            <a:r>
              <a:rPr lang="en-US" sz="1700" dirty="0" smtClean="0"/>
              <a:t>Snow was used as a source of drinking water</a:t>
            </a:r>
            <a:endParaRPr lang="en-US" sz="1700" dirty="0" smtClean="0"/>
          </a:p>
          <a:p>
            <a:pPr>
              <a:buFontTx/>
              <a:buChar char="-"/>
            </a:pPr>
            <a:r>
              <a:rPr lang="en-US" sz="1700" dirty="0" smtClean="0"/>
              <a:t>But eating </a:t>
            </a:r>
            <a:r>
              <a:rPr lang="en-US" sz="1700" dirty="0" smtClean="0"/>
              <a:t>snow in the cold can be dangerous</a:t>
            </a:r>
          </a:p>
          <a:p>
            <a:r>
              <a:rPr lang="en-US" sz="2600" dirty="0" smtClean="0"/>
              <a:t>How did they obtain food?</a:t>
            </a:r>
          </a:p>
          <a:p>
            <a:pPr>
              <a:buFontTx/>
              <a:buChar char="-"/>
            </a:pPr>
            <a:r>
              <a:rPr lang="en-US" sz="1700" dirty="0" smtClean="0"/>
              <a:t>Hunting</a:t>
            </a:r>
          </a:p>
          <a:p>
            <a:pPr>
              <a:buFontTx/>
              <a:buChar char="-"/>
            </a:pPr>
            <a:r>
              <a:rPr lang="en-US" sz="1700" dirty="0" smtClean="0"/>
              <a:t>Fishing</a:t>
            </a:r>
          </a:p>
          <a:p>
            <a:pPr>
              <a:buFontTx/>
              <a:buChar char="-"/>
            </a:pPr>
            <a:r>
              <a:rPr lang="en-US" sz="1700" dirty="0" smtClean="0"/>
              <a:t>Most of the tools were made out of stone or parts of animals</a:t>
            </a:r>
            <a:endParaRPr lang="en-US" sz="23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184" y="2334830"/>
            <a:ext cx="1611204" cy="170538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92" y="1780708"/>
            <a:ext cx="2647950" cy="17240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392" y="3663681"/>
            <a:ext cx="1619145" cy="12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90943"/>
            <a:ext cx="8911687" cy="128089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Clothing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622911"/>
            <a:ext cx="5537149" cy="5057313"/>
          </a:xfrm>
        </p:spPr>
        <p:txBody>
          <a:bodyPr/>
          <a:lstStyle/>
          <a:p>
            <a:r>
              <a:rPr lang="en-US" sz="2300" dirty="0" smtClean="0"/>
              <a:t>What type of clothing do they wear?</a:t>
            </a:r>
          </a:p>
          <a:p>
            <a:pPr>
              <a:buFontTx/>
              <a:buChar char="-"/>
            </a:pPr>
            <a:r>
              <a:rPr lang="en-US" sz="1700" dirty="0" smtClean="0"/>
              <a:t>Clothing made out of caribou skin.</a:t>
            </a:r>
          </a:p>
          <a:p>
            <a:pPr>
              <a:buFontTx/>
              <a:buChar char="-"/>
            </a:pPr>
            <a:r>
              <a:rPr lang="en-US" sz="1700" dirty="0" smtClean="0"/>
              <a:t>Winter pants and parkas</a:t>
            </a:r>
          </a:p>
          <a:p>
            <a:pPr>
              <a:buFontTx/>
              <a:buChar char="-"/>
            </a:pPr>
            <a:r>
              <a:rPr lang="en-US" sz="1700" dirty="0" smtClean="0"/>
              <a:t>Boots</a:t>
            </a:r>
          </a:p>
          <a:p>
            <a:r>
              <a:rPr lang="en-US" sz="2300" dirty="0" smtClean="0"/>
              <a:t>What materials do they wear to make there clothing?</a:t>
            </a:r>
            <a:endParaRPr lang="en-US" sz="2300" dirty="0"/>
          </a:p>
          <a:p>
            <a:pPr>
              <a:buFontTx/>
              <a:buChar char="-"/>
            </a:pPr>
            <a:r>
              <a:rPr lang="en-US" sz="1700" dirty="0" smtClean="0"/>
              <a:t>Skin of animals</a:t>
            </a:r>
          </a:p>
          <a:p>
            <a:pPr>
              <a:buFontTx/>
              <a:buChar char="-"/>
            </a:pPr>
            <a:r>
              <a:rPr lang="en-US" sz="1700" dirty="0" smtClean="0"/>
              <a:t>Fur</a:t>
            </a:r>
          </a:p>
          <a:p>
            <a:pPr>
              <a:buFontTx/>
              <a:buChar char="-"/>
            </a:pPr>
            <a:r>
              <a:rPr lang="en-US" sz="1700" dirty="0" smtClean="0">
                <a:solidFill>
                  <a:srgbClr val="C00000"/>
                </a:solidFill>
              </a:rPr>
              <a:t>Caribou</a:t>
            </a:r>
            <a:r>
              <a:rPr lang="en-US" sz="1700" dirty="0" smtClean="0"/>
              <a:t> </a:t>
            </a:r>
            <a:r>
              <a:rPr lang="en-US" sz="1700" dirty="0"/>
              <a:t>was the most common skin choice for them to wear</a:t>
            </a:r>
          </a:p>
          <a:p>
            <a:pPr>
              <a:buFontTx/>
              <a:buChar char="-"/>
            </a:pPr>
            <a:endParaRPr lang="en-US" sz="1700" dirty="0" smtClean="0"/>
          </a:p>
          <a:p>
            <a:pPr>
              <a:buFontTx/>
              <a:buChar char="-"/>
            </a:pPr>
            <a:endParaRPr lang="en-US" sz="17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967" y="887766"/>
            <a:ext cx="3506679" cy="5770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16" y="5873055"/>
            <a:ext cx="1772668" cy="807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422151" y="6392239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Caribou Skin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498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8342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Shelter</a:t>
            </a:r>
            <a:r>
              <a:rPr lang="en-US" sz="6000" dirty="0" smtClean="0"/>
              <a:t/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24000"/>
            <a:ext cx="8915400" cy="510761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What type of shelter did they build or reside?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21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What type of materials did they use for their shelter ?</a:t>
            </a:r>
          </a:p>
          <a:p>
            <a:pPr marL="0" indent="0">
              <a:buNone/>
            </a:pPr>
            <a:r>
              <a:rPr lang="en-US" sz="2400" dirty="0" smtClean="0"/>
              <a:t>-</a:t>
            </a:r>
            <a:r>
              <a:rPr lang="en-US" b="1" dirty="0" smtClean="0"/>
              <a:t>Igloo</a:t>
            </a:r>
            <a:r>
              <a:rPr lang="en-US" dirty="0" smtClean="0"/>
              <a:t> : snow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b="1" dirty="0" smtClean="0"/>
              <a:t>Tent</a:t>
            </a:r>
            <a:r>
              <a:rPr lang="en-US" dirty="0" smtClean="0"/>
              <a:t> </a:t>
            </a:r>
            <a:r>
              <a:rPr lang="en-US" dirty="0"/>
              <a:t>: driftwood or poles covered with animal skins, mostly caribou or sealskin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2589212" y="1952749"/>
            <a:ext cx="3907841" cy="250623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Winter : Igloo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Makes the igloo only using long knives less than an hour.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Warmed by the bodies of its occupants 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 seal oil lamp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smtClean="0">
                <a:solidFill>
                  <a:schemeClr val="tx1"/>
                </a:solidFill>
              </a:rPr>
              <a:t> Igloo provides a secure and safe house.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6713054" y="1952749"/>
            <a:ext cx="4003072" cy="250623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Summer : tent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Their houses had to be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quick and easy to build.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Because they don’t stay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 one place very long.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479" y="2419145"/>
            <a:ext cx="2215815" cy="1778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58" y="2539302"/>
            <a:ext cx="2065231" cy="172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1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55434"/>
            <a:ext cx="8911687" cy="128089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Transportation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736324"/>
            <a:ext cx="5773123" cy="4724400"/>
          </a:xfrm>
        </p:spPr>
        <p:txBody>
          <a:bodyPr/>
          <a:lstStyle/>
          <a:p>
            <a:r>
              <a:rPr lang="en-US" sz="2300" dirty="0" smtClean="0"/>
              <a:t>What forms of transportation did they use?</a:t>
            </a:r>
          </a:p>
          <a:p>
            <a:pPr>
              <a:buFontTx/>
              <a:buChar char="-"/>
            </a:pPr>
            <a:r>
              <a:rPr lang="en-US" dirty="0" smtClean="0"/>
              <a:t>In winter they used </a:t>
            </a:r>
            <a:r>
              <a:rPr lang="en-US" dirty="0" smtClean="0">
                <a:solidFill>
                  <a:srgbClr val="C00000"/>
                </a:solidFill>
              </a:rPr>
              <a:t>sleds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US" dirty="0" smtClean="0"/>
              <a:t>In the summer people just walked or they traveled by </a:t>
            </a:r>
            <a:r>
              <a:rPr lang="en-US" dirty="0" smtClean="0">
                <a:solidFill>
                  <a:srgbClr val="C00000"/>
                </a:solidFill>
              </a:rPr>
              <a:t>boat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C00000"/>
                </a:solidFill>
              </a:rPr>
              <a:t>Kayak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C00000"/>
                </a:solidFill>
              </a:rPr>
              <a:t>U</a:t>
            </a:r>
            <a:r>
              <a:rPr lang="en-US" dirty="0" err="1" smtClean="0">
                <a:solidFill>
                  <a:srgbClr val="C00000"/>
                </a:solidFill>
              </a:rPr>
              <a:t>miak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sz="2300" dirty="0" smtClean="0"/>
              <a:t>What materials did they use to build their transportation?</a:t>
            </a:r>
          </a:p>
          <a:p>
            <a:pPr>
              <a:buFontTx/>
              <a:buChar char="-"/>
            </a:pPr>
            <a:r>
              <a:rPr lang="en-US" sz="1700" dirty="0" err="1" smtClean="0"/>
              <a:t>boats,kayaks,umiak</a:t>
            </a:r>
            <a:endParaRPr lang="en-US" sz="1700" dirty="0" smtClean="0"/>
          </a:p>
          <a:p>
            <a:pPr>
              <a:buFontTx/>
              <a:buChar char="-"/>
            </a:pPr>
            <a:r>
              <a:rPr lang="en-US" sz="1700" dirty="0" err="1" smtClean="0"/>
              <a:t>Bones,wood,seal</a:t>
            </a:r>
            <a:r>
              <a:rPr lang="en-US" sz="1700" dirty="0" smtClean="0"/>
              <a:t> skin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280" y="1105045"/>
            <a:ext cx="2863140" cy="1968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80" y="3073454"/>
            <a:ext cx="2863140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281" y="4816530"/>
            <a:ext cx="2863140" cy="1868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9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228" y="268588"/>
            <a:ext cx="8911687" cy="1280890"/>
          </a:xfrm>
        </p:spPr>
        <p:txBody>
          <a:bodyPr>
            <a:noAutofit/>
          </a:bodyPr>
          <a:lstStyle/>
          <a:p>
            <a:r>
              <a:rPr lang="en-US" sz="5400" dirty="0" smtClean="0"/>
              <a:t>Social organization and government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95654"/>
            <a:ext cx="8915400" cy="480079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How were members of the group divided or established?</a:t>
            </a:r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sz="1600" dirty="0" smtClean="0"/>
              <a:t>organized according to groups of people who hunted together, and on trading partnerships between groups who had different goods to offer</a:t>
            </a:r>
            <a:endParaRPr lang="en-US" sz="1600" dirty="0" smtClean="0"/>
          </a:p>
          <a:p>
            <a:r>
              <a:rPr lang="en-US" sz="2000" dirty="0" smtClean="0"/>
              <a:t>Who were the leaders and how were they chosen?</a:t>
            </a:r>
          </a:p>
          <a:p>
            <a:pPr>
              <a:buFontTx/>
              <a:buChar char="-"/>
            </a:pPr>
            <a:r>
              <a:rPr lang="en-US" sz="1600" dirty="0" smtClean="0"/>
              <a:t>The Elders of the male were the leaders</a:t>
            </a:r>
          </a:p>
          <a:p>
            <a:pPr>
              <a:buFontTx/>
              <a:buChar char="-"/>
            </a:pPr>
            <a:r>
              <a:rPr lang="en-US" sz="1600" dirty="0" smtClean="0"/>
              <a:t>They were chosen by other member of the community</a:t>
            </a:r>
            <a:endParaRPr lang="en-US" sz="1600" dirty="0" smtClean="0"/>
          </a:p>
          <a:p>
            <a:r>
              <a:rPr lang="en-US" sz="2000" dirty="0" smtClean="0"/>
              <a:t>Who had power and authority?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sz="1600" dirty="0" smtClean="0"/>
              <a:t>The males and the elders</a:t>
            </a:r>
            <a:endParaRPr lang="en-US" sz="1600" dirty="0" smtClean="0"/>
          </a:p>
          <a:p>
            <a:r>
              <a:rPr lang="en-US" sz="2000" dirty="0" smtClean="0"/>
              <a:t>How were decisions made for the group?</a:t>
            </a:r>
          </a:p>
          <a:p>
            <a:pPr marL="0" indent="0">
              <a:buNone/>
            </a:pPr>
            <a:r>
              <a:rPr lang="en-US" sz="1600" dirty="0" smtClean="0"/>
              <a:t>-The leader directed the other members of the community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r>
              <a:rPr lang="en-US" sz="2000" dirty="0" smtClean="0"/>
              <a:t>What ceremonies were performed?</a:t>
            </a:r>
          </a:p>
          <a:p>
            <a:pPr marL="0" indent="0">
              <a:buNone/>
            </a:pPr>
            <a:r>
              <a:rPr lang="en-US" sz="1600" dirty="0" smtClean="0"/>
              <a:t>-Bladder Dance : Returned the </a:t>
            </a:r>
            <a:r>
              <a:rPr lang="en-US" sz="1600" dirty="0" smtClean="0"/>
              <a:t>bladder to the sea to help the animal’s spirit finding a new body.</a:t>
            </a:r>
            <a:endParaRPr lang="en-US" sz="1600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72" y="2860089"/>
            <a:ext cx="2504585" cy="1910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822" y="4396053"/>
            <a:ext cx="2121868" cy="1475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09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2229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R</a:t>
            </a:r>
            <a:r>
              <a:rPr lang="en-US" sz="6700" dirty="0" smtClean="0"/>
              <a:t>eligion</a:t>
            </a:r>
            <a:r>
              <a:rPr lang="en-US" sz="6000" dirty="0" smtClean="0"/>
              <a:t/>
            </a:r>
            <a:br>
              <a:rPr lang="en-US" sz="6000" dirty="0" smtClean="0"/>
            </a:b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16182"/>
            <a:ext cx="6056024" cy="5541818"/>
          </a:xfrm>
        </p:spPr>
        <p:txBody>
          <a:bodyPr>
            <a:noAutofit/>
          </a:bodyPr>
          <a:lstStyle/>
          <a:p>
            <a:r>
              <a:rPr lang="en-US" sz="2300" dirty="0" smtClean="0"/>
              <a:t>What were their spiritual beliefs? Who or what did they worship?</a:t>
            </a:r>
          </a:p>
          <a:p>
            <a:pPr>
              <a:buFontTx/>
              <a:buChar char="-"/>
            </a:pPr>
            <a:r>
              <a:rPr lang="en-US" sz="1600" dirty="0" smtClean="0"/>
              <a:t>Animism</a:t>
            </a:r>
          </a:p>
          <a:p>
            <a:pPr>
              <a:buFontTx/>
              <a:buChar char="-"/>
            </a:pPr>
            <a:r>
              <a:rPr lang="en-US" sz="1600" dirty="0" smtClean="0"/>
              <a:t>Living and non living </a:t>
            </a:r>
          </a:p>
          <a:p>
            <a:pPr>
              <a:buFontTx/>
              <a:buChar char="-"/>
            </a:pPr>
            <a:r>
              <a:rPr lang="en-US" sz="1600" dirty="0" smtClean="0"/>
              <a:t>Animals </a:t>
            </a:r>
            <a:r>
              <a:rPr lang="en-US" sz="1600" dirty="0" smtClean="0"/>
              <a:t>inanimate </a:t>
            </a:r>
            <a:endParaRPr lang="en-US" sz="2300" dirty="0" smtClean="0"/>
          </a:p>
          <a:p>
            <a:r>
              <a:rPr lang="en-US" sz="2300" dirty="0" smtClean="0"/>
              <a:t>Who were their religious leaders?</a:t>
            </a:r>
          </a:p>
          <a:p>
            <a:pPr>
              <a:buFontTx/>
              <a:buChar char="-"/>
            </a:pPr>
            <a:r>
              <a:rPr lang="en-US" sz="1600" dirty="0" smtClean="0"/>
              <a:t>Shamans or “</a:t>
            </a:r>
            <a:r>
              <a:rPr lang="en-US" sz="1600" dirty="0" err="1" smtClean="0"/>
              <a:t>angakoks</a:t>
            </a:r>
            <a:r>
              <a:rPr lang="en-US" sz="1600" dirty="0" smtClean="0"/>
              <a:t>”</a:t>
            </a:r>
          </a:p>
          <a:p>
            <a:pPr>
              <a:buFontTx/>
              <a:buChar char="-"/>
            </a:pPr>
            <a:r>
              <a:rPr lang="en-US" sz="1600" dirty="0" smtClean="0"/>
              <a:t>Charms to communicate </a:t>
            </a:r>
          </a:p>
          <a:p>
            <a:pPr>
              <a:buFontTx/>
              <a:buChar char="-"/>
            </a:pPr>
            <a:r>
              <a:rPr lang="en-US" sz="1600" dirty="0" smtClean="0"/>
              <a:t>Spirit world</a:t>
            </a:r>
            <a:endParaRPr lang="en-US" sz="2300" dirty="0" smtClean="0"/>
          </a:p>
          <a:p>
            <a:r>
              <a:rPr lang="en-US" sz="2300" dirty="0" smtClean="0"/>
              <a:t>What were the rituals or ceremonies? How were they conducted?</a:t>
            </a:r>
          </a:p>
          <a:p>
            <a:pPr>
              <a:buFontTx/>
              <a:buChar char="-"/>
            </a:pPr>
            <a:r>
              <a:rPr lang="en-US" sz="1600" dirty="0" smtClean="0"/>
              <a:t>Carved masks</a:t>
            </a:r>
          </a:p>
          <a:p>
            <a:pPr>
              <a:buFontTx/>
              <a:buChar char="-"/>
            </a:pPr>
            <a:r>
              <a:rPr lang="en-US" sz="1600" dirty="0" smtClean="0"/>
              <a:t>Powers</a:t>
            </a:r>
          </a:p>
          <a:p>
            <a:pPr>
              <a:buFontTx/>
              <a:buChar char="-"/>
            </a:pPr>
            <a:r>
              <a:rPr lang="en-US" sz="1600" dirty="0" smtClean="0"/>
              <a:t>Enabled them to communicate with the spirits</a:t>
            </a:r>
          </a:p>
          <a:p>
            <a:pPr>
              <a:buFontTx/>
              <a:buChar char="-"/>
            </a:pPr>
            <a:endParaRPr lang="en-US" sz="23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223" y="4273322"/>
            <a:ext cx="2700299" cy="2143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223" y="1104651"/>
            <a:ext cx="2638754" cy="28464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TM02900722[[fn=이온(회의실)]]</Template>
  <TotalTime>1435</TotalTime>
  <Words>655</Words>
  <Application>Microsoft Office PowerPoint</Application>
  <PresentationFormat>와이드스크린</PresentationFormat>
  <Paragraphs>130</Paragraphs>
  <Slides>12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8" baseType="lpstr">
      <vt:lpstr>HY중고딕</vt:lpstr>
      <vt:lpstr>맑은 고딕</vt:lpstr>
      <vt:lpstr>Arial</vt:lpstr>
      <vt:lpstr>Century Gothic</vt:lpstr>
      <vt:lpstr>Wingdings 3</vt:lpstr>
      <vt:lpstr>Wisp</vt:lpstr>
      <vt:lpstr>Inuit of the Arctic</vt:lpstr>
      <vt:lpstr>Map</vt:lpstr>
      <vt:lpstr>Map</vt:lpstr>
      <vt:lpstr>Subsistence</vt:lpstr>
      <vt:lpstr>Clothing</vt:lpstr>
      <vt:lpstr>Shelter </vt:lpstr>
      <vt:lpstr>Transportation</vt:lpstr>
      <vt:lpstr>Social organization and government</vt:lpstr>
      <vt:lpstr>Religion </vt:lpstr>
      <vt:lpstr>Kinship</vt:lpstr>
      <vt:lpstr>Works Consulted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132S-Mancia, Camilla</dc:creator>
  <cp:lastModifiedBy>132S-Han, Minji</cp:lastModifiedBy>
  <cp:revision>59</cp:revision>
  <dcterms:created xsi:type="dcterms:W3CDTF">2015-12-15T21:35:59Z</dcterms:created>
  <dcterms:modified xsi:type="dcterms:W3CDTF">2015-12-17T09:27:27Z</dcterms:modified>
</cp:coreProperties>
</file>