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1" r:id="rId3"/>
    <p:sldId id="269" r:id="rId4"/>
    <p:sldId id="270" r:id="rId5"/>
    <p:sldId id="262" r:id="rId6"/>
    <p:sldId id="263" r:id="rId7"/>
    <p:sldId id="257" r:id="rId8"/>
    <p:sldId id="258" r:id="rId9"/>
    <p:sldId id="266" r:id="rId10"/>
    <p:sldId id="259" r:id="rId11"/>
    <p:sldId id="260" r:id="rId12"/>
    <p:sldId id="267" r:id="rId13"/>
    <p:sldId id="264" r:id="rId14"/>
    <p:sldId id="265" r:id="rId15"/>
    <p:sldId id="268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3" autoAdjust="0"/>
    <p:restoredTop sz="94660"/>
  </p:normalViewPr>
  <p:slideViewPr>
    <p:cSldViewPr snapToGrid="0">
      <p:cViewPr>
        <p:scale>
          <a:sx n="42" d="100"/>
          <a:sy n="42" d="100"/>
        </p:scale>
        <p:origin x="1880" y="1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48A87A34-81AB-432B-8DAE-1953F412C126}" type="datetimeFigureOut">
              <a:rPr lang="en-US" dirty="0"/>
              <a:pPr/>
              <a:t>9/15/2017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9/15/2017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9/15/2017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9/15/2017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9/15/2017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9/15/2017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9/15/2017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9/15/2017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60724-8B19-4A73-9C2D-44EEA3FA1D4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/>
              <a:t>All About Me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FBED44-507B-4A1A-BF61-14C3718FB96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/>
              <a:t>By Ethan Kelt</a:t>
            </a:r>
          </a:p>
        </p:txBody>
      </p:sp>
    </p:spTree>
    <p:extLst>
      <p:ext uri="{BB962C8B-B14F-4D97-AF65-F5344CB8AC3E}">
        <p14:creationId xmlns:p14="http://schemas.microsoft.com/office/powerpoint/2010/main" val="20641059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3" name="Freeform 5"/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>
                <a:gd name="T0" fmla="*/ 813 w 813"/>
                <a:gd name="T1" fmla="*/ 0 h 1440"/>
                <a:gd name="T2" fmla="*/ 435 w 81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6"/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>
                <a:gd name="T0" fmla="*/ 324 w 324"/>
                <a:gd name="T1" fmla="*/ 117 h 117"/>
                <a:gd name="T2" fmla="*/ 0 w 324"/>
                <a:gd name="T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7"/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>
                <a:gd name="T0" fmla="*/ 0 w 404"/>
                <a:gd name="T1" fmla="*/ 385 h 385"/>
                <a:gd name="T2" fmla="*/ 404 w 404"/>
                <a:gd name="T3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8"/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>
                <a:gd name="T0" fmla="*/ 774 w 774"/>
                <a:gd name="T1" fmla="*/ 0 h 1440"/>
                <a:gd name="T2" fmla="*/ 411 w 774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9"/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>
                <a:gd name="T0" fmla="*/ 203 w 203"/>
                <a:gd name="T1" fmla="*/ 77 h 77"/>
                <a:gd name="T2" fmla="*/ 0 w 203"/>
                <a:gd name="T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0"/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>
                <a:gd name="T0" fmla="*/ 0 w 351"/>
                <a:gd name="T1" fmla="*/ 332 h 332"/>
                <a:gd name="T2" fmla="*/ 351 w 351"/>
                <a:gd name="T3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1"/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>
                <a:gd name="T0" fmla="*/ 762 w 762"/>
                <a:gd name="T1" fmla="*/ 0 h 1440"/>
                <a:gd name="T2" fmla="*/ 403 w 76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2"/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>
                <a:gd name="T0" fmla="*/ 140 w 140"/>
                <a:gd name="T1" fmla="*/ 54 h 54"/>
                <a:gd name="T2" fmla="*/ 0 w 140"/>
                <a:gd name="T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3"/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>
                <a:gd name="T0" fmla="*/ 0 w 321"/>
                <a:gd name="T1" fmla="*/ 302 h 302"/>
                <a:gd name="T2" fmla="*/ 321 w 321"/>
                <a:gd name="T3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4"/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>
                <a:gd name="T0" fmla="*/ 683 w 683"/>
                <a:gd name="T1" fmla="*/ 0 h 1440"/>
                <a:gd name="T2" fmla="*/ 355 w 68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5"/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>
                <a:gd name="T0" fmla="*/ 0 w 287"/>
                <a:gd name="T1" fmla="*/ 279 h 279"/>
                <a:gd name="T2" fmla="*/ 287 w 287"/>
                <a:gd name="T3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6"/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>
                <a:gd name="T0" fmla="*/ 680 w 680"/>
                <a:gd name="T1" fmla="*/ 0 h 1440"/>
                <a:gd name="T2" fmla="*/ 337 w 68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7"/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>
                <a:gd name="T0" fmla="*/ 0 w 250"/>
                <a:gd name="T1" fmla="*/ 242 h 242"/>
                <a:gd name="T2" fmla="*/ 250 w 250"/>
                <a:gd name="T3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>
                <a:gd name="T0" fmla="*/ 720 w 720"/>
                <a:gd name="T1" fmla="*/ 0 h 1440"/>
                <a:gd name="T2" fmla="*/ 362 w 7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19"/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>
                <a:gd name="T0" fmla="*/ 0 w 185"/>
                <a:gd name="T1" fmla="*/ 167 h 167"/>
                <a:gd name="T2" fmla="*/ 185 w 185"/>
                <a:gd name="T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0"/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>
                <a:gd name="T0" fmla="*/ 572 w 572"/>
                <a:gd name="T1" fmla="*/ 0 h 1440"/>
                <a:gd name="T2" fmla="*/ 164 w 57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1"/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>
                <a:gd name="T0" fmla="*/ 620 w 620"/>
                <a:gd name="T1" fmla="*/ 0 h 1440"/>
                <a:gd name="T2" fmla="*/ 186 w 6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2"/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>
                <a:gd name="T0" fmla="*/ 506 w 506"/>
                <a:gd name="T1" fmla="*/ 0 h 1440"/>
                <a:gd name="T2" fmla="*/ 171 w 506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3"/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>
                <a:gd name="T0" fmla="*/ 373 w 373"/>
                <a:gd name="T1" fmla="*/ 0 h 673"/>
                <a:gd name="T2" fmla="*/ 0 w 373"/>
                <a:gd name="T3" fmla="*/ 673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24"/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>
                <a:gd name="T0" fmla="*/ 0 w 45"/>
                <a:gd name="T1" fmla="*/ 0 h 174"/>
                <a:gd name="T2" fmla="*/ 45 w 45"/>
                <a:gd name="T3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25"/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>
                <a:gd name="T0" fmla="*/ 329 w 329"/>
                <a:gd name="T1" fmla="*/ 0 h 469"/>
                <a:gd name="T2" fmla="*/ 0 w 329"/>
                <a:gd name="T3" fmla="*/ 4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5" name="Picture 4" descr="A person wearing a suit and tie&#10;&#10;Description generated with high confidence">
            <a:extLst>
              <a:ext uri="{FF2B5EF4-FFF2-40B4-BE49-F238E27FC236}">
                <a16:creationId xmlns:a16="http://schemas.microsoft.com/office/drawing/2014/main" id="{EED8959D-4509-411F-A02B-24CC9E40C82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762" r="-1" b="-1"/>
          <a:stretch/>
        </p:blipFill>
        <p:spPr>
          <a:xfrm>
            <a:off x="20" y="227"/>
            <a:ext cx="12191675" cy="6858000"/>
          </a:xfrm>
          <a:prstGeom prst="rect">
            <a:avLst/>
          </a:prstGeom>
        </p:spPr>
      </p:pic>
      <p:sp>
        <p:nvSpPr>
          <p:cNvPr id="35" name="Rectangle 34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74760" y="0"/>
            <a:ext cx="6917240" cy="6858000"/>
          </a:xfrm>
          <a:prstGeom prst="rect">
            <a:avLst/>
          </a:prstGeom>
          <a:solidFill>
            <a:srgbClr val="000001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7" name="Group 36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38" name="Rectangle 37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Isosceles Triangle 22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D1A64B8-99A9-418E-A387-7785FAA27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8631" y="2358391"/>
            <a:ext cx="3498979" cy="2453676"/>
          </a:xfrm>
        </p:spPr>
        <p:txBody>
          <a:bodyPr>
            <a:normAutofit/>
          </a:bodyPr>
          <a:lstStyle/>
          <a:p>
            <a:r>
              <a:rPr lang="en-CA" dirty="0"/>
              <a:t>Business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91E79C-8253-45DB-9822-A5E5D5A83E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89649" y="803186"/>
            <a:ext cx="5310672" cy="5248622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CA" sz="1300">
                <a:solidFill>
                  <a:srgbClr val="FFFFFE"/>
                </a:solidFill>
              </a:rPr>
              <a:t>Compliance Officer – Keep companies in line with regulations</a:t>
            </a:r>
          </a:p>
          <a:p>
            <a:pPr>
              <a:lnSpc>
                <a:spcPct val="110000"/>
              </a:lnSpc>
            </a:pPr>
            <a:r>
              <a:rPr lang="en-CA" sz="1300">
                <a:solidFill>
                  <a:srgbClr val="FFFFFE"/>
                </a:solidFill>
              </a:rPr>
              <a:t>Cost Estimator – Estimate costs of time, resources, labour ect.</a:t>
            </a:r>
          </a:p>
          <a:p>
            <a:pPr>
              <a:lnSpc>
                <a:spcPct val="110000"/>
              </a:lnSpc>
            </a:pPr>
            <a:r>
              <a:rPr lang="en-CA" sz="1300">
                <a:solidFill>
                  <a:srgbClr val="FFFFFE"/>
                </a:solidFill>
              </a:rPr>
              <a:t>Financial Analyst – Advise clients when to buy and sell investments </a:t>
            </a:r>
          </a:p>
          <a:p>
            <a:pPr>
              <a:lnSpc>
                <a:spcPct val="110000"/>
              </a:lnSpc>
            </a:pPr>
            <a:r>
              <a:rPr lang="en-CA" sz="1300">
                <a:solidFill>
                  <a:srgbClr val="FFFFFE"/>
                </a:solidFill>
              </a:rPr>
              <a:t>Financial Manager – Manage finances of major companies or agencies </a:t>
            </a:r>
          </a:p>
          <a:p>
            <a:pPr>
              <a:lnSpc>
                <a:spcPct val="110000"/>
              </a:lnSpc>
            </a:pPr>
            <a:r>
              <a:rPr lang="en-CA" sz="1300">
                <a:solidFill>
                  <a:srgbClr val="FFFFFE"/>
                </a:solidFill>
              </a:rPr>
              <a:t>Business Development Manager – Optimize/create revenue streams</a:t>
            </a:r>
          </a:p>
          <a:p>
            <a:pPr>
              <a:lnSpc>
                <a:spcPct val="110000"/>
              </a:lnSpc>
            </a:pPr>
            <a:r>
              <a:rPr lang="en-CA" sz="1300">
                <a:solidFill>
                  <a:srgbClr val="FFFFFE"/>
                </a:solidFill>
              </a:rPr>
              <a:t>Media Supervisor – Tend to companies media budget</a:t>
            </a:r>
          </a:p>
          <a:p>
            <a:pPr>
              <a:lnSpc>
                <a:spcPct val="110000"/>
              </a:lnSpc>
            </a:pPr>
            <a:r>
              <a:rPr lang="en-CA" sz="1300">
                <a:solidFill>
                  <a:srgbClr val="FFFFFE"/>
                </a:solidFill>
              </a:rPr>
              <a:t>Account Executive – Manage business relationships between customers and companies</a:t>
            </a:r>
          </a:p>
          <a:p>
            <a:pPr>
              <a:lnSpc>
                <a:spcPct val="110000"/>
              </a:lnSpc>
            </a:pPr>
            <a:r>
              <a:rPr lang="en-CA" sz="1300">
                <a:solidFill>
                  <a:srgbClr val="FFFFFE"/>
                </a:solidFill>
              </a:rPr>
              <a:t>Tax Director – Responsible for tax planning and income taxes</a:t>
            </a:r>
          </a:p>
          <a:p>
            <a:pPr>
              <a:lnSpc>
                <a:spcPct val="110000"/>
              </a:lnSpc>
            </a:pPr>
            <a:r>
              <a:rPr lang="en-CA" sz="1300">
                <a:solidFill>
                  <a:srgbClr val="FFFFFE"/>
                </a:solidFill>
              </a:rPr>
              <a:t>Customer Service Rep – Help resolve product or service issues </a:t>
            </a:r>
          </a:p>
          <a:p>
            <a:pPr>
              <a:lnSpc>
                <a:spcPct val="110000"/>
              </a:lnSpc>
            </a:pPr>
            <a:r>
              <a:rPr lang="en-CA" sz="1300">
                <a:solidFill>
                  <a:srgbClr val="FFFFFE"/>
                </a:solidFill>
              </a:rPr>
              <a:t>Credit Counselor – Helps customers settle debt</a:t>
            </a:r>
          </a:p>
        </p:txBody>
      </p:sp>
    </p:spTree>
    <p:extLst>
      <p:ext uri="{BB962C8B-B14F-4D97-AF65-F5344CB8AC3E}">
        <p14:creationId xmlns:p14="http://schemas.microsoft.com/office/powerpoint/2010/main" val="28134536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3" name="Freeform 5"/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>
                <a:gd name="T0" fmla="*/ 813 w 813"/>
                <a:gd name="T1" fmla="*/ 0 h 1440"/>
                <a:gd name="T2" fmla="*/ 435 w 81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6"/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>
                <a:gd name="T0" fmla="*/ 324 w 324"/>
                <a:gd name="T1" fmla="*/ 117 h 117"/>
                <a:gd name="T2" fmla="*/ 0 w 324"/>
                <a:gd name="T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7"/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>
                <a:gd name="T0" fmla="*/ 0 w 404"/>
                <a:gd name="T1" fmla="*/ 385 h 385"/>
                <a:gd name="T2" fmla="*/ 404 w 404"/>
                <a:gd name="T3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8"/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>
                <a:gd name="T0" fmla="*/ 774 w 774"/>
                <a:gd name="T1" fmla="*/ 0 h 1440"/>
                <a:gd name="T2" fmla="*/ 411 w 774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9"/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>
                <a:gd name="T0" fmla="*/ 203 w 203"/>
                <a:gd name="T1" fmla="*/ 77 h 77"/>
                <a:gd name="T2" fmla="*/ 0 w 203"/>
                <a:gd name="T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0"/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>
                <a:gd name="T0" fmla="*/ 0 w 351"/>
                <a:gd name="T1" fmla="*/ 332 h 332"/>
                <a:gd name="T2" fmla="*/ 351 w 351"/>
                <a:gd name="T3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1"/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>
                <a:gd name="T0" fmla="*/ 762 w 762"/>
                <a:gd name="T1" fmla="*/ 0 h 1440"/>
                <a:gd name="T2" fmla="*/ 403 w 76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2"/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>
                <a:gd name="T0" fmla="*/ 140 w 140"/>
                <a:gd name="T1" fmla="*/ 54 h 54"/>
                <a:gd name="T2" fmla="*/ 0 w 140"/>
                <a:gd name="T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3"/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>
                <a:gd name="T0" fmla="*/ 0 w 321"/>
                <a:gd name="T1" fmla="*/ 302 h 302"/>
                <a:gd name="T2" fmla="*/ 321 w 321"/>
                <a:gd name="T3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4"/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>
                <a:gd name="T0" fmla="*/ 683 w 683"/>
                <a:gd name="T1" fmla="*/ 0 h 1440"/>
                <a:gd name="T2" fmla="*/ 355 w 68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5"/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>
                <a:gd name="T0" fmla="*/ 0 w 287"/>
                <a:gd name="T1" fmla="*/ 279 h 279"/>
                <a:gd name="T2" fmla="*/ 287 w 287"/>
                <a:gd name="T3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6"/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>
                <a:gd name="T0" fmla="*/ 680 w 680"/>
                <a:gd name="T1" fmla="*/ 0 h 1440"/>
                <a:gd name="T2" fmla="*/ 337 w 68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7"/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>
                <a:gd name="T0" fmla="*/ 0 w 250"/>
                <a:gd name="T1" fmla="*/ 242 h 242"/>
                <a:gd name="T2" fmla="*/ 250 w 250"/>
                <a:gd name="T3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>
                <a:gd name="T0" fmla="*/ 720 w 720"/>
                <a:gd name="T1" fmla="*/ 0 h 1440"/>
                <a:gd name="T2" fmla="*/ 362 w 7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19"/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>
                <a:gd name="T0" fmla="*/ 0 w 185"/>
                <a:gd name="T1" fmla="*/ 167 h 167"/>
                <a:gd name="T2" fmla="*/ 185 w 185"/>
                <a:gd name="T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0"/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>
                <a:gd name="T0" fmla="*/ 572 w 572"/>
                <a:gd name="T1" fmla="*/ 0 h 1440"/>
                <a:gd name="T2" fmla="*/ 164 w 57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1"/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>
                <a:gd name="T0" fmla="*/ 620 w 620"/>
                <a:gd name="T1" fmla="*/ 0 h 1440"/>
                <a:gd name="T2" fmla="*/ 186 w 6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2"/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>
                <a:gd name="T0" fmla="*/ 506 w 506"/>
                <a:gd name="T1" fmla="*/ 0 h 1440"/>
                <a:gd name="T2" fmla="*/ 171 w 506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3"/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>
                <a:gd name="T0" fmla="*/ 373 w 373"/>
                <a:gd name="T1" fmla="*/ 0 h 673"/>
                <a:gd name="T2" fmla="*/ 0 w 373"/>
                <a:gd name="T3" fmla="*/ 673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24"/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>
                <a:gd name="T0" fmla="*/ 0 w 45"/>
                <a:gd name="T1" fmla="*/ 0 h 174"/>
                <a:gd name="T2" fmla="*/ 45 w 45"/>
                <a:gd name="T3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25"/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>
                <a:gd name="T0" fmla="*/ 329 w 329"/>
                <a:gd name="T1" fmla="*/ 0 h 469"/>
                <a:gd name="T2" fmla="*/ 0 w 329"/>
                <a:gd name="T3" fmla="*/ 4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5" name="Picture 4" descr="A picture containing microscope&#10;&#10;Description generated with high confidence">
            <a:extLst>
              <a:ext uri="{FF2B5EF4-FFF2-40B4-BE49-F238E27FC236}">
                <a16:creationId xmlns:a16="http://schemas.microsoft.com/office/drawing/2014/main" id="{F617AB6C-3C35-462D-81A7-8075AB743B4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541" r="1683" b="1"/>
          <a:stretch/>
        </p:blipFill>
        <p:spPr>
          <a:xfrm>
            <a:off x="20" y="227"/>
            <a:ext cx="12191675" cy="6858000"/>
          </a:xfrm>
          <a:prstGeom prst="rect">
            <a:avLst/>
          </a:prstGeom>
        </p:spPr>
      </p:pic>
      <p:sp>
        <p:nvSpPr>
          <p:cNvPr id="35" name="Rectangle 34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74760" y="0"/>
            <a:ext cx="6917240" cy="6858000"/>
          </a:xfrm>
          <a:prstGeom prst="rect">
            <a:avLst/>
          </a:prstGeom>
          <a:solidFill>
            <a:srgbClr val="000001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7" name="Group 36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38" name="Rectangle 37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Isosceles Triangle 22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94E582B-18B3-4D83-B996-0C8EBCA088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8631" y="2358391"/>
            <a:ext cx="3498979" cy="2453676"/>
          </a:xfrm>
        </p:spPr>
        <p:txBody>
          <a:bodyPr>
            <a:normAutofit/>
          </a:bodyPr>
          <a:lstStyle/>
          <a:p>
            <a:r>
              <a:rPr lang="en-CA" dirty="0"/>
              <a:t>Business </a:t>
            </a:r>
            <a:br>
              <a:rPr lang="en-CA" dirty="0"/>
            </a:br>
            <a:r>
              <a:rPr lang="en-CA" dirty="0"/>
              <a:t>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88349A-7FC7-4DE1-A35C-2E6106F877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89649" y="803186"/>
            <a:ext cx="5310672" cy="5248622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endParaRPr lang="en-CA" sz="1300">
              <a:solidFill>
                <a:srgbClr val="FFFFFE"/>
              </a:solidFill>
            </a:endParaRPr>
          </a:p>
          <a:p>
            <a:pPr>
              <a:lnSpc>
                <a:spcPct val="110000"/>
              </a:lnSpc>
            </a:pPr>
            <a:r>
              <a:rPr lang="en-CA" sz="1300">
                <a:solidFill>
                  <a:srgbClr val="FFFFFE"/>
                </a:solidFill>
              </a:rPr>
              <a:t>Chief Accounting Officer – in charge of accounting department </a:t>
            </a:r>
          </a:p>
          <a:p>
            <a:pPr>
              <a:lnSpc>
                <a:spcPct val="110000"/>
              </a:lnSpc>
            </a:pPr>
            <a:r>
              <a:rPr lang="en-CA" sz="1300">
                <a:solidFill>
                  <a:srgbClr val="FFFFFE"/>
                </a:solidFill>
              </a:rPr>
              <a:t>Actuary – Measure financial risk and uncertainty </a:t>
            </a:r>
          </a:p>
          <a:p>
            <a:pPr>
              <a:lnSpc>
                <a:spcPct val="110000"/>
              </a:lnSpc>
            </a:pPr>
            <a:r>
              <a:rPr lang="en-CA" sz="1300">
                <a:solidFill>
                  <a:srgbClr val="FFFFFE"/>
                </a:solidFill>
              </a:rPr>
              <a:t>Business Operation Manager – Help company departments meet end goals</a:t>
            </a:r>
          </a:p>
          <a:p>
            <a:pPr>
              <a:lnSpc>
                <a:spcPct val="110000"/>
              </a:lnSpc>
            </a:pPr>
            <a:r>
              <a:rPr lang="en-CA" sz="1300">
                <a:solidFill>
                  <a:srgbClr val="FFFFFE"/>
                </a:solidFill>
              </a:rPr>
              <a:t>HR specialist – Hire talented people and keeping them happy</a:t>
            </a:r>
          </a:p>
          <a:p>
            <a:pPr>
              <a:lnSpc>
                <a:spcPct val="110000"/>
              </a:lnSpc>
            </a:pPr>
            <a:r>
              <a:rPr lang="en-CA" sz="1300">
                <a:solidFill>
                  <a:srgbClr val="FFFFFE"/>
                </a:solidFill>
              </a:rPr>
              <a:t>Office Clerk – Answer phone calls and keep the office up to date </a:t>
            </a:r>
          </a:p>
          <a:p>
            <a:pPr>
              <a:lnSpc>
                <a:spcPct val="110000"/>
              </a:lnSpc>
            </a:pPr>
            <a:r>
              <a:rPr lang="en-CA" sz="1300">
                <a:solidFill>
                  <a:srgbClr val="FFFFFE"/>
                </a:solidFill>
              </a:rPr>
              <a:t>Fundraiser – Raise funds or money for non profit organisations</a:t>
            </a:r>
          </a:p>
          <a:p>
            <a:pPr>
              <a:lnSpc>
                <a:spcPct val="110000"/>
              </a:lnSpc>
            </a:pPr>
            <a:r>
              <a:rPr lang="en-CA" sz="1300">
                <a:solidFill>
                  <a:srgbClr val="FFFFFE"/>
                </a:solidFill>
              </a:rPr>
              <a:t>Event Planner – Plan events while meeting clients needs and requirements</a:t>
            </a:r>
          </a:p>
          <a:p>
            <a:pPr>
              <a:lnSpc>
                <a:spcPct val="110000"/>
              </a:lnSpc>
            </a:pPr>
            <a:r>
              <a:rPr lang="en-CA" sz="1300">
                <a:solidFill>
                  <a:srgbClr val="FFFFFE"/>
                </a:solidFill>
              </a:rPr>
              <a:t>Budget Director – Manage company/organizations budgets</a:t>
            </a:r>
          </a:p>
          <a:p>
            <a:pPr>
              <a:lnSpc>
                <a:spcPct val="110000"/>
              </a:lnSpc>
            </a:pPr>
            <a:r>
              <a:rPr lang="en-CA" sz="1300">
                <a:solidFill>
                  <a:srgbClr val="FFFFFE"/>
                </a:solidFill>
              </a:rPr>
              <a:t>Treasurer -  Manages corporate money and oversees transactions</a:t>
            </a:r>
          </a:p>
          <a:p>
            <a:pPr>
              <a:lnSpc>
                <a:spcPct val="110000"/>
              </a:lnSpc>
            </a:pPr>
            <a:r>
              <a:rPr lang="en-CA" sz="1300">
                <a:solidFill>
                  <a:srgbClr val="FFFFFE"/>
                </a:solidFill>
              </a:rPr>
              <a:t>Bank Examiner – Ensure bank’s activities are legal and guarantee financial stability</a:t>
            </a:r>
          </a:p>
          <a:p>
            <a:pPr>
              <a:lnSpc>
                <a:spcPct val="110000"/>
              </a:lnSpc>
            </a:pPr>
            <a:endParaRPr lang="en-CA" sz="1300">
              <a:solidFill>
                <a:srgbClr val="FFFFFE"/>
              </a:solidFill>
            </a:endParaRPr>
          </a:p>
          <a:p>
            <a:pPr>
              <a:lnSpc>
                <a:spcPct val="110000"/>
              </a:lnSpc>
            </a:pPr>
            <a:endParaRPr lang="en-CA" sz="1300">
              <a:solidFill>
                <a:srgbClr val="FFFFF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41106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3" name="Freeform 5"/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>
                <a:gd name="T0" fmla="*/ 813 w 813"/>
                <a:gd name="T1" fmla="*/ 0 h 1440"/>
                <a:gd name="T2" fmla="*/ 435 w 81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6"/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>
                <a:gd name="T0" fmla="*/ 324 w 324"/>
                <a:gd name="T1" fmla="*/ 117 h 117"/>
                <a:gd name="T2" fmla="*/ 0 w 324"/>
                <a:gd name="T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7"/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>
                <a:gd name="T0" fmla="*/ 0 w 404"/>
                <a:gd name="T1" fmla="*/ 385 h 385"/>
                <a:gd name="T2" fmla="*/ 404 w 404"/>
                <a:gd name="T3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8"/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>
                <a:gd name="T0" fmla="*/ 774 w 774"/>
                <a:gd name="T1" fmla="*/ 0 h 1440"/>
                <a:gd name="T2" fmla="*/ 411 w 774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9"/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>
                <a:gd name="T0" fmla="*/ 203 w 203"/>
                <a:gd name="T1" fmla="*/ 77 h 77"/>
                <a:gd name="T2" fmla="*/ 0 w 203"/>
                <a:gd name="T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0"/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>
                <a:gd name="T0" fmla="*/ 0 w 351"/>
                <a:gd name="T1" fmla="*/ 332 h 332"/>
                <a:gd name="T2" fmla="*/ 351 w 351"/>
                <a:gd name="T3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1"/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>
                <a:gd name="T0" fmla="*/ 762 w 762"/>
                <a:gd name="T1" fmla="*/ 0 h 1440"/>
                <a:gd name="T2" fmla="*/ 403 w 76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2"/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>
                <a:gd name="T0" fmla="*/ 140 w 140"/>
                <a:gd name="T1" fmla="*/ 54 h 54"/>
                <a:gd name="T2" fmla="*/ 0 w 140"/>
                <a:gd name="T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3"/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>
                <a:gd name="T0" fmla="*/ 0 w 321"/>
                <a:gd name="T1" fmla="*/ 302 h 302"/>
                <a:gd name="T2" fmla="*/ 321 w 321"/>
                <a:gd name="T3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4"/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>
                <a:gd name="T0" fmla="*/ 683 w 683"/>
                <a:gd name="T1" fmla="*/ 0 h 1440"/>
                <a:gd name="T2" fmla="*/ 355 w 68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5"/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>
                <a:gd name="T0" fmla="*/ 0 w 287"/>
                <a:gd name="T1" fmla="*/ 279 h 279"/>
                <a:gd name="T2" fmla="*/ 287 w 287"/>
                <a:gd name="T3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6"/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>
                <a:gd name="T0" fmla="*/ 680 w 680"/>
                <a:gd name="T1" fmla="*/ 0 h 1440"/>
                <a:gd name="T2" fmla="*/ 337 w 68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7"/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>
                <a:gd name="T0" fmla="*/ 0 w 250"/>
                <a:gd name="T1" fmla="*/ 242 h 242"/>
                <a:gd name="T2" fmla="*/ 250 w 250"/>
                <a:gd name="T3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>
                <a:gd name="T0" fmla="*/ 720 w 720"/>
                <a:gd name="T1" fmla="*/ 0 h 1440"/>
                <a:gd name="T2" fmla="*/ 362 w 7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19"/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>
                <a:gd name="T0" fmla="*/ 0 w 185"/>
                <a:gd name="T1" fmla="*/ 167 h 167"/>
                <a:gd name="T2" fmla="*/ 185 w 185"/>
                <a:gd name="T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0"/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>
                <a:gd name="T0" fmla="*/ 572 w 572"/>
                <a:gd name="T1" fmla="*/ 0 h 1440"/>
                <a:gd name="T2" fmla="*/ 164 w 57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1"/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>
                <a:gd name="T0" fmla="*/ 620 w 620"/>
                <a:gd name="T1" fmla="*/ 0 h 1440"/>
                <a:gd name="T2" fmla="*/ 186 w 6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2"/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>
                <a:gd name="T0" fmla="*/ 506 w 506"/>
                <a:gd name="T1" fmla="*/ 0 h 1440"/>
                <a:gd name="T2" fmla="*/ 171 w 506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3"/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>
                <a:gd name="T0" fmla="*/ 373 w 373"/>
                <a:gd name="T1" fmla="*/ 0 h 673"/>
                <a:gd name="T2" fmla="*/ 0 w 373"/>
                <a:gd name="T3" fmla="*/ 673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24"/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>
                <a:gd name="T0" fmla="*/ 0 w 45"/>
                <a:gd name="T1" fmla="*/ 0 h 174"/>
                <a:gd name="T2" fmla="*/ 45 w 45"/>
                <a:gd name="T3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25"/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>
                <a:gd name="T0" fmla="*/ 329 w 329"/>
                <a:gd name="T1" fmla="*/ 0 h 469"/>
                <a:gd name="T2" fmla="*/ 0 w 329"/>
                <a:gd name="T3" fmla="*/ 4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5" name="Picture 4" descr="A picture containing text&#10;&#10;Description generated with high confidence">
            <a:extLst>
              <a:ext uri="{FF2B5EF4-FFF2-40B4-BE49-F238E27FC236}">
                <a16:creationId xmlns:a16="http://schemas.microsoft.com/office/drawing/2014/main" id="{0D601571-A937-4EF3-854D-6835D8D2060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774" r="-1" b="12224"/>
          <a:stretch/>
        </p:blipFill>
        <p:spPr>
          <a:xfrm>
            <a:off x="20" y="227"/>
            <a:ext cx="12191675" cy="6858000"/>
          </a:xfrm>
          <a:prstGeom prst="rect">
            <a:avLst/>
          </a:prstGeom>
        </p:spPr>
      </p:pic>
      <p:sp>
        <p:nvSpPr>
          <p:cNvPr id="35" name="Rectangle 34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74760" y="0"/>
            <a:ext cx="6917240" cy="6858000"/>
          </a:xfrm>
          <a:prstGeom prst="rect">
            <a:avLst/>
          </a:prstGeom>
          <a:solidFill>
            <a:srgbClr val="000001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7" name="Group 36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38" name="Rectangle 37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Isosceles Triangle 22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EEE24EE-F594-46EF-A83D-7189963F36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8631" y="2358391"/>
            <a:ext cx="3498979" cy="2453676"/>
          </a:xfrm>
        </p:spPr>
        <p:txBody>
          <a:bodyPr>
            <a:normAutofit/>
          </a:bodyPr>
          <a:lstStyle/>
          <a:p>
            <a:r>
              <a:rPr lang="en-CA" dirty="0"/>
              <a:t>My 2 Favourites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92EDE0-6E38-40C6-B060-8E3AEDFD72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89649" y="803186"/>
            <a:ext cx="5310672" cy="5248622"/>
          </a:xfrm>
        </p:spPr>
        <p:txBody>
          <a:bodyPr>
            <a:normAutofit/>
          </a:bodyPr>
          <a:lstStyle/>
          <a:p>
            <a:r>
              <a:rPr lang="en-CA">
                <a:solidFill>
                  <a:srgbClr val="FFFFFE"/>
                </a:solidFill>
              </a:rPr>
              <a:t>Media Supervisor – Media Supervisors monitor their companies media presence. They are responsible for guiding media plans and identifying target audiences and media outlets</a:t>
            </a:r>
          </a:p>
          <a:p>
            <a:r>
              <a:rPr lang="en-CA">
                <a:solidFill>
                  <a:srgbClr val="FFFFFE"/>
                </a:solidFill>
              </a:rPr>
              <a:t>Actuary – Actuaries use statistics and math to asses different events financial consequences. All insurance companies are legally obligated to employ an actuary so there are lots of jobs for them</a:t>
            </a:r>
          </a:p>
        </p:txBody>
      </p:sp>
    </p:spTree>
    <p:extLst>
      <p:ext uri="{BB962C8B-B14F-4D97-AF65-F5344CB8AC3E}">
        <p14:creationId xmlns:p14="http://schemas.microsoft.com/office/powerpoint/2010/main" val="25801884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3" name="Freeform 5"/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>
                <a:gd name="T0" fmla="*/ 813 w 813"/>
                <a:gd name="T1" fmla="*/ 0 h 1440"/>
                <a:gd name="T2" fmla="*/ 435 w 81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6"/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>
                <a:gd name="T0" fmla="*/ 324 w 324"/>
                <a:gd name="T1" fmla="*/ 117 h 117"/>
                <a:gd name="T2" fmla="*/ 0 w 324"/>
                <a:gd name="T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7"/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>
                <a:gd name="T0" fmla="*/ 0 w 404"/>
                <a:gd name="T1" fmla="*/ 385 h 385"/>
                <a:gd name="T2" fmla="*/ 404 w 404"/>
                <a:gd name="T3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8"/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>
                <a:gd name="T0" fmla="*/ 774 w 774"/>
                <a:gd name="T1" fmla="*/ 0 h 1440"/>
                <a:gd name="T2" fmla="*/ 411 w 774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9"/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>
                <a:gd name="T0" fmla="*/ 203 w 203"/>
                <a:gd name="T1" fmla="*/ 77 h 77"/>
                <a:gd name="T2" fmla="*/ 0 w 203"/>
                <a:gd name="T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0"/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>
                <a:gd name="T0" fmla="*/ 0 w 351"/>
                <a:gd name="T1" fmla="*/ 332 h 332"/>
                <a:gd name="T2" fmla="*/ 351 w 351"/>
                <a:gd name="T3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1"/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>
                <a:gd name="T0" fmla="*/ 762 w 762"/>
                <a:gd name="T1" fmla="*/ 0 h 1440"/>
                <a:gd name="T2" fmla="*/ 403 w 76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2"/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>
                <a:gd name="T0" fmla="*/ 140 w 140"/>
                <a:gd name="T1" fmla="*/ 54 h 54"/>
                <a:gd name="T2" fmla="*/ 0 w 140"/>
                <a:gd name="T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3"/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>
                <a:gd name="T0" fmla="*/ 0 w 321"/>
                <a:gd name="T1" fmla="*/ 302 h 302"/>
                <a:gd name="T2" fmla="*/ 321 w 321"/>
                <a:gd name="T3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4"/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>
                <a:gd name="T0" fmla="*/ 683 w 683"/>
                <a:gd name="T1" fmla="*/ 0 h 1440"/>
                <a:gd name="T2" fmla="*/ 355 w 68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5"/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>
                <a:gd name="T0" fmla="*/ 0 w 287"/>
                <a:gd name="T1" fmla="*/ 279 h 279"/>
                <a:gd name="T2" fmla="*/ 287 w 287"/>
                <a:gd name="T3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6"/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>
                <a:gd name="T0" fmla="*/ 680 w 680"/>
                <a:gd name="T1" fmla="*/ 0 h 1440"/>
                <a:gd name="T2" fmla="*/ 337 w 68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7"/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>
                <a:gd name="T0" fmla="*/ 0 w 250"/>
                <a:gd name="T1" fmla="*/ 242 h 242"/>
                <a:gd name="T2" fmla="*/ 250 w 250"/>
                <a:gd name="T3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>
                <a:gd name="T0" fmla="*/ 720 w 720"/>
                <a:gd name="T1" fmla="*/ 0 h 1440"/>
                <a:gd name="T2" fmla="*/ 362 w 7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19"/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>
                <a:gd name="T0" fmla="*/ 0 w 185"/>
                <a:gd name="T1" fmla="*/ 167 h 167"/>
                <a:gd name="T2" fmla="*/ 185 w 185"/>
                <a:gd name="T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0"/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>
                <a:gd name="T0" fmla="*/ 572 w 572"/>
                <a:gd name="T1" fmla="*/ 0 h 1440"/>
                <a:gd name="T2" fmla="*/ 164 w 57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1"/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>
                <a:gd name="T0" fmla="*/ 620 w 620"/>
                <a:gd name="T1" fmla="*/ 0 h 1440"/>
                <a:gd name="T2" fmla="*/ 186 w 6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2"/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>
                <a:gd name="T0" fmla="*/ 506 w 506"/>
                <a:gd name="T1" fmla="*/ 0 h 1440"/>
                <a:gd name="T2" fmla="*/ 171 w 506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3"/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>
                <a:gd name="T0" fmla="*/ 373 w 373"/>
                <a:gd name="T1" fmla="*/ 0 h 673"/>
                <a:gd name="T2" fmla="*/ 0 w 373"/>
                <a:gd name="T3" fmla="*/ 673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24"/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>
                <a:gd name="T0" fmla="*/ 0 w 45"/>
                <a:gd name="T1" fmla="*/ 0 h 174"/>
                <a:gd name="T2" fmla="*/ 45 w 45"/>
                <a:gd name="T3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25"/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>
                <a:gd name="T0" fmla="*/ 329 w 329"/>
                <a:gd name="T1" fmla="*/ 0 h 469"/>
                <a:gd name="T2" fmla="*/ 0 w 329"/>
                <a:gd name="T3" fmla="*/ 4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5" name="Picture 4" descr="A picture containing indoor, wall, table, tool&#10;&#10;Description generated with very high confidence">
            <a:extLst>
              <a:ext uri="{FF2B5EF4-FFF2-40B4-BE49-F238E27FC236}">
                <a16:creationId xmlns:a16="http://schemas.microsoft.com/office/drawing/2014/main" id="{E00075C8-4371-46E4-B11B-C3B7EE1F06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1113"/>
          <a:stretch/>
        </p:blipFill>
        <p:spPr>
          <a:xfrm>
            <a:off x="20" y="227"/>
            <a:ext cx="12191675" cy="6858000"/>
          </a:xfrm>
          <a:prstGeom prst="rect">
            <a:avLst/>
          </a:prstGeom>
        </p:spPr>
      </p:pic>
      <p:sp>
        <p:nvSpPr>
          <p:cNvPr id="35" name="Rectangle 34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74760" y="0"/>
            <a:ext cx="6917240" cy="6858000"/>
          </a:xfrm>
          <a:prstGeom prst="rect">
            <a:avLst/>
          </a:prstGeom>
          <a:solidFill>
            <a:srgbClr val="000001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7" name="Group 36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38" name="Rectangle 37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Isosceles Triangle 22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170FA74-8DCF-41A9-B56B-0ADD6FBF79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8631" y="2358391"/>
            <a:ext cx="3498979" cy="2453676"/>
          </a:xfrm>
        </p:spPr>
        <p:txBody>
          <a:bodyPr>
            <a:normAutofit/>
          </a:bodyPr>
          <a:lstStyle/>
          <a:p>
            <a:r>
              <a:rPr lang="en-CA" dirty="0"/>
              <a:t>Law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1DF124-7B7F-4D0B-9F27-E93F8E6F2E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89649" y="803186"/>
            <a:ext cx="5310672" cy="5248622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endParaRPr lang="en-CA" sz="1400">
              <a:solidFill>
                <a:srgbClr val="FFFFFE"/>
              </a:solidFill>
            </a:endParaRPr>
          </a:p>
          <a:p>
            <a:pPr>
              <a:lnSpc>
                <a:spcPct val="110000"/>
              </a:lnSpc>
            </a:pPr>
            <a:r>
              <a:rPr lang="en-CA" sz="1400">
                <a:solidFill>
                  <a:srgbClr val="FFFFFE"/>
                </a:solidFill>
              </a:rPr>
              <a:t>Police Officer – Protect people and property </a:t>
            </a:r>
          </a:p>
          <a:p>
            <a:pPr>
              <a:lnSpc>
                <a:spcPct val="110000"/>
              </a:lnSpc>
            </a:pPr>
            <a:r>
              <a:rPr lang="en-CA" sz="1400">
                <a:solidFill>
                  <a:srgbClr val="FFFFFE"/>
                </a:solidFill>
              </a:rPr>
              <a:t>Lawyer – Represent clients in criminal and civil litigation </a:t>
            </a:r>
          </a:p>
          <a:p>
            <a:pPr>
              <a:lnSpc>
                <a:spcPct val="110000"/>
              </a:lnSpc>
            </a:pPr>
            <a:r>
              <a:rPr lang="en-CA" sz="1400">
                <a:solidFill>
                  <a:srgbClr val="FFFFFE"/>
                </a:solidFill>
              </a:rPr>
              <a:t>Judge – Decision makers in criminal and civil cases</a:t>
            </a:r>
          </a:p>
          <a:p>
            <a:pPr>
              <a:lnSpc>
                <a:spcPct val="110000"/>
              </a:lnSpc>
            </a:pPr>
            <a:r>
              <a:rPr lang="en-CA" sz="1400">
                <a:solidFill>
                  <a:srgbClr val="FFFFFE"/>
                </a:solidFill>
              </a:rPr>
              <a:t>Paralegal – Help lawyers with cases</a:t>
            </a:r>
          </a:p>
          <a:p>
            <a:pPr>
              <a:lnSpc>
                <a:spcPct val="110000"/>
              </a:lnSpc>
            </a:pPr>
            <a:r>
              <a:rPr lang="en-CA" sz="1400">
                <a:solidFill>
                  <a:srgbClr val="FFFFFE"/>
                </a:solidFill>
              </a:rPr>
              <a:t>Legal Secretary – Preform secretarial tasks related to law</a:t>
            </a:r>
          </a:p>
          <a:p>
            <a:pPr>
              <a:lnSpc>
                <a:spcPct val="110000"/>
              </a:lnSpc>
            </a:pPr>
            <a:r>
              <a:rPr lang="en-CA" sz="1400">
                <a:solidFill>
                  <a:srgbClr val="FFFFFE"/>
                </a:solidFill>
              </a:rPr>
              <a:t>Immigration Officer – Monitor people leaving and entering the country they work for</a:t>
            </a:r>
          </a:p>
          <a:p>
            <a:pPr>
              <a:lnSpc>
                <a:spcPct val="110000"/>
              </a:lnSpc>
            </a:pPr>
            <a:r>
              <a:rPr lang="en-CA" sz="1400">
                <a:solidFill>
                  <a:srgbClr val="FFFFFE"/>
                </a:solidFill>
              </a:rPr>
              <a:t>Probation Officer – Minimise the chances of offenders to commit another crime</a:t>
            </a:r>
          </a:p>
          <a:p>
            <a:pPr>
              <a:lnSpc>
                <a:spcPct val="110000"/>
              </a:lnSpc>
            </a:pPr>
            <a:r>
              <a:rPr lang="en-CA" sz="1400">
                <a:solidFill>
                  <a:srgbClr val="FFFFFE"/>
                </a:solidFill>
              </a:rPr>
              <a:t>Patent Attorney – Help inventors apply and get patents</a:t>
            </a:r>
          </a:p>
          <a:p>
            <a:pPr>
              <a:lnSpc>
                <a:spcPct val="110000"/>
              </a:lnSpc>
            </a:pPr>
            <a:r>
              <a:rPr lang="en-CA" sz="1400">
                <a:solidFill>
                  <a:srgbClr val="FFFFFE"/>
                </a:solidFill>
              </a:rPr>
              <a:t>Military Justice Advocate – Resolve justice issues withing the military</a:t>
            </a:r>
          </a:p>
          <a:p>
            <a:pPr>
              <a:lnSpc>
                <a:spcPct val="110000"/>
              </a:lnSpc>
            </a:pPr>
            <a:r>
              <a:rPr lang="en-CA" sz="1400">
                <a:solidFill>
                  <a:srgbClr val="FFFFFE"/>
                </a:solidFill>
              </a:rPr>
              <a:t>Immigration Attorney – Help people with the immigration process </a:t>
            </a:r>
          </a:p>
          <a:p>
            <a:pPr>
              <a:lnSpc>
                <a:spcPct val="110000"/>
              </a:lnSpc>
            </a:pPr>
            <a:endParaRPr lang="en-CA" sz="1400">
              <a:solidFill>
                <a:srgbClr val="FFFFFE"/>
              </a:solidFill>
            </a:endParaRPr>
          </a:p>
          <a:p>
            <a:pPr>
              <a:lnSpc>
                <a:spcPct val="110000"/>
              </a:lnSpc>
            </a:pPr>
            <a:endParaRPr lang="en-CA" sz="1400">
              <a:solidFill>
                <a:srgbClr val="FFFFF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7869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3" name="Freeform 5"/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>
                <a:gd name="T0" fmla="*/ 813 w 813"/>
                <a:gd name="T1" fmla="*/ 0 h 1440"/>
                <a:gd name="T2" fmla="*/ 435 w 81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6"/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>
                <a:gd name="T0" fmla="*/ 324 w 324"/>
                <a:gd name="T1" fmla="*/ 117 h 117"/>
                <a:gd name="T2" fmla="*/ 0 w 324"/>
                <a:gd name="T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7"/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>
                <a:gd name="T0" fmla="*/ 0 w 404"/>
                <a:gd name="T1" fmla="*/ 385 h 385"/>
                <a:gd name="T2" fmla="*/ 404 w 404"/>
                <a:gd name="T3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8"/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>
                <a:gd name="T0" fmla="*/ 774 w 774"/>
                <a:gd name="T1" fmla="*/ 0 h 1440"/>
                <a:gd name="T2" fmla="*/ 411 w 774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9"/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>
                <a:gd name="T0" fmla="*/ 203 w 203"/>
                <a:gd name="T1" fmla="*/ 77 h 77"/>
                <a:gd name="T2" fmla="*/ 0 w 203"/>
                <a:gd name="T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0"/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>
                <a:gd name="T0" fmla="*/ 0 w 351"/>
                <a:gd name="T1" fmla="*/ 332 h 332"/>
                <a:gd name="T2" fmla="*/ 351 w 351"/>
                <a:gd name="T3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1"/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>
                <a:gd name="T0" fmla="*/ 762 w 762"/>
                <a:gd name="T1" fmla="*/ 0 h 1440"/>
                <a:gd name="T2" fmla="*/ 403 w 76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2"/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>
                <a:gd name="T0" fmla="*/ 140 w 140"/>
                <a:gd name="T1" fmla="*/ 54 h 54"/>
                <a:gd name="T2" fmla="*/ 0 w 140"/>
                <a:gd name="T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3"/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>
                <a:gd name="T0" fmla="*/ 0 w 321"/>
                <a:gd name="T1" fmla="*/ 302 h 302"/>
                <a:gd name="T2" fmla="*/ 321 w 321"/>
                <a:gd name="T3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4"/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>
                <a:gd name="T0" fmla="*/ 683 w 683"/>
                <a:gd name="T1" fmla="*/ 0 h 1440"/>
                <a:gd name="T2" fmla="*/ 355 w 68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5"/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>
                <a:gd name="T0" fmla="*/ 0 w 287"/>
                <a:gd name="T1" fmla="*/ 279 h 279"/>
                <a:gd name="T2" fmla="*/ 287 w 287"/>
                <a:gd name="T3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6"/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>
                <a:gd name="T0" fmla="*/ 680 w 680"/>
                <a:gd name="T1" fmla="*/ 0 h 1440"/>
                <a:gd name="T2" fmla="*/ 337 w 68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7"/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>
                <a:gd name="T0" fmla="*/ 0 w 250"/>
                <a:gd name="T1" fmla="*/ 242 h 242"/>
                <a:gd name="T2" fmla="*/ 250 w 250"/>
                <a:gd name="T3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>
                <a:gd name="T0" fmla="*/ 720 w 720"/>
                <a:gd name="T1" fmla="*/ 0 h 1440"/>
                <a:gd name="T2" fmla="*/ 362 w 7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19"/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>
                <a:gd name="T0" fmla="*/ 0 w 185"/>
                <a:gd name="T1" fmla="*/ 167 h 167"/>
                <a:gd name="T2" fmla="*/ 185 w 185"/>
                <a:gd name="T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0"/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>
                <a:gd name="T0" fmla="*/ 572 w 572"/>
                <a:gd name="T1" fmla="*/ 0 h 1440"/>
                <a:gd name="T2" fmla="*/ 164 w 57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1"/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>
                <a:gd name="T0" fmla="*/ 620 w 620"/>
                <a:gd name="T1" fmla="*/ 0 h 1440"/>
                <a:gd name="T2" fmla="*/ 186 w 6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2"/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>
                <a:gd name="T0" fmla="*/ 506 w 506"/>
                <a:gd name="T1" fmla="*/ 0 h 1440"/>
                <a:gd name="T2" fmla="*/ 171 w 506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3"/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>
                <a:gd name="T0" fmla="*/ 373 w 373"/>
                <a:gd name="T1" fmla="*/ 0 h 673"/>
                <a:gd name="T2" fmla="*/ 0 w 373"/>
                <a:gd name="T3" fmla="*/ 673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24"/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>
                <a:gd name="T0" fmla="*/ 0 w 45"/>
                <a:gd name="T1" fmla="*/ 0 h 174"/>
                <a:gd name="T2" fmla="*/ 45 w 45"/>
                <a:gd name="T3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25"/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>
                <a:gd name="T0" fmla="*/ 329 w 329"/>
                <a:gd name="T1" fmla="*/ 0 h 469"/>
                <a:gd name="T2" fmla="*/ 0 w 329"/>
                <a:gd name="T3" fmla="*/ 4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5" name="Picture 4" descr="A picture containing indoor, wall, table, person&#10;&#10;Description generated with very high confidence">
            <a:extLst>
              <a:ext uri="{FF2B5EF4-FFF2-40B4-BE49-F238E27FC236}">
                <a16:creationId xmlns:a16="http://schemas.microsoft.com/office/drawing/2014/main" id="{CB09340C-687C-48E1-A9B7-52043435A0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720" r="394"/>
          <a:stretch/>
        </p:blipFill>
        <p:spPr>
          <a:xfrm>
            <a:off x="20" y="227"/>
            <a:ext cx="12191675" cy="6858000"/>
          </a:xfrm>
          <a:prstGeom prst="rect">
            <a:avLst/>
          </a:prstGeom>
        </p:spPr>
      </p:pic>
      <p:sp>
        <p:nvSpPr>
          <p:cNvPr id="35" name="Rectangle 34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74760" y="0"/>
            <a:ext cx="6917240" cy="6858000"/>
          </a:xfrm>
          <a:prstGeom prst="rect">
            <a:avLst/>
          </a:prstGeom>
          <a:solidFill>
            <a:srgbClr val="000001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7" name="Group 36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38" name="Rectangle 37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Isosceles Triangle 22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421DE60-5C46-4035-9CFE-3E268F6A81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8631" y="2358391"/>
            <a:ext cx="3498979" cy="2453676"/>
          </a:xfrm>
        </p:spPr>
        <p:txBody>
          <a:bodyPr>
            <a:normAutofit/>
          </a:bodyPr>
          <a:lstStyle/>
          <a:p>
            <a:r>
              <a:rPr lang="en-CA" dirty="0"/>
              <a:t>Law</a:t>
            </a:r>
            <a:br>
              <a:rPr lang="en-CA" dirty="0"/>
            </a:br>
            <a:r>
              <a:rPr lang="en-CA" dirty="0"/>
              <a:t>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34A3EF-D14F-41CE-A38E-6FE9AB1563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89649" y="803186"/>
            <a:ext cx="5310672" cy="5248622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CA" sz="1400">
                <a:solidFill>
                  <a:srgbClr val="FFFFFE"/>
                </a:solidFill>
              </a:rPr>
              <a:t>Elder Law Attorney – Work with older clients about disabilities and family</a:t>
            </a:r>
          </a:p>
          <a:p>
            <a:pPr>
              <a:lnSpc>
                <a:spcPct val="110000"/>
              </a:lnSpc>
            </a:pPr>
            <a:r>
              <a:rPr lang="en-CA" sz="1400">
                <a:solidFill>
                  <a:srgbClr val="FFFFFE"/>
                </a:solidFill>
              </a:rPr>
              <a:t>Penologist – Help offenders rehabilitate </a:t>
            </a:r>
          </a:p>
          <a:p>
            <a:pPr>
              <a:lnSpc>
                <a:spcPct val="110000"/>
              </a:lnSpc>
            </a:pPr>
            <a:r>
              <a:rPr lang="en-CA" sz="1400">
                <a:solidFill>
                  <a:srgbClr val="FFFFFE"/>
                </a:solidFill>
              </a:rPr>
              <a:t>Criminologist – Study criminal behaviors</a:t>
            </a:r>
          </a:p>
          <a:p>
            <a:pPr>
              <a:lnSpc>
                <a:spcPct val="110000"/>
              </a:lnSpc>
            </a:pPr>
            <a:r>
              <a:rPr lang="en-CA" sz="1400">
                <a:solidFill>
                  <a:srgbClr val="FFFFFE"/>
                </a:solidFill>
              </a:rPr>
              <a:t>Customs Agent – Investigate drug smuggling, arms dealing ect.</a:t>
            </a:r>
          </a:p>
          <a:p>
            <a:pPr>
              <a:lnSpc>
                <a:spcPct val="110000"/>
              </a:lnSpc>
            </a:pPr>
            <a:r>
              <a:rPr lang="en-CA" sz="1400">
                <a:solidFill>
                  <a:srgbClr val="FFFFFE"/>
                </a:solidFill>
              </a:rPr>
              <a:t>FBI Agent – work with the FBI on organised crime, terrorist actions ect.</a:t>
            </a:r>
          </a:p>
          <a:p>
            <a:pPr>
              <a:lnSpc>
                <a:spcPct val="110000"/>
              </a:lnSpc>
            </a:pPr>
            <a:r>
              <a:rPr lang="en-CA" sz="1400">
                <a:solidFill>
                  <a:srgbClr val="FFFFFE"/>
                </a:solidFill>
              </a:rPr>
              <a:t>Surveillance Officer – Monitor people using cameras to ensure the law is being upheld </a:t>
            </a:r>
          </a:p>
          <a:p>
            <a:pPr>
              <a:lnSpc>
                <a:spcPct val="110000"/>
              </a:lnSpc>
            </a:pPr>
            <a:r>
              <a:rPr lang="en-CA" sz="1400">
                <a:solidFill>
                  <a:srgbClr val="FFFFFE"/>
                </a:solidFill>
              </a:rPr>
              <a:t>Crime Scene Analyst – Assist law enforcement officers with research</a:t>
            </a:r>
          </a:p>
          <a:p>
            <a:pPr>
              <a:lnSpc>
                <a:spcPct val="110000"/>
              </a:lnSpc>
            </a:pPr>
            <a:r>
              <a:rPr lang="en-CA" sz="1400">
                <a:solidFill>
                  <a:srgbClr val="FFFFFE"/>
                </a:solidFill>
              </a:rPr>
              <a:t>Fire Investigator – Investigate fire scenes to determine if it was cause by criminal activity</a:t>
            </a:r>
          </a:p>
          <a:p>
            <a:pPr>
              <a:lnSpc>
                <a:spcPct val="110000"/>
              </a:lnSpc>
            </a:pPr>
            <a:r>
              <a:rPr lang="en-CA" sz="1400">
                <a:solidFill>
                  <a:srgbClr val="FFFFFE"/>
                </a:solidFill>
              </a:rPr>
              <a:t>Security Guard – Patrols and monitors property</a:t>
            </a:r>
          </a:p>
          <a:p>
            <a:pPr>
              <a:lnSpc>
                <a:spcPct val="110000"/>
              </a:lnSpc>
            </a:pPr>
            <a:r>
              <a:rPr lang="en-CA" sz="1400">
                <a:solidFill>
                  <a:srgbClr val="FFFFFE"/>
                </a:solidFill>
              </a:rPr>
              <a:t>Transit and Railroad Police – Investigates crimes within the transit vehicles and company</a:t>
            </a:r>
          </a:p>
        </p:txBody>
      </p:sp>
    </p:spTree>
    <p:extLst>
      <p:ext uri="{BB962C8B-B14F-4D97-AF65-F5344CB8AC3E}">
        <p14:creationId xmlns:p14="http://schemas.microsoft.com/office/powerpoint/2010/main" val="24905202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3" name="Freeform 5"/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>
                <a:gd name="T0" fmla="*/ 813 w 813"/>
                <a:gd name="T1" fmla="*/ 0 h 1440"/>
                <a:gd name="T2" fmla="*/ 435 w 81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6"/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>
                <a:gd name="T0" fmla="*/ 324 w 324"/>
                <a:gd name="T1" fmla="*/ 117 h 117"/>
                <a:gd name="T2" fmla="*/ 0 w 324"/>
                <a:gd name="T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7"/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>
                <a:gd name="T0" fmla="*/ 0 w 404"/>
                <a:gd name="T1" fmla="*/ 385 h 385"/>
                <a:gd name="T2" fmla="*/ 404 w 404"/>
                <a:gd name="T3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8"/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>
                <a:gd name="T0" fmla="*/ 774 w 774"/>
                <a:gd name="T1" fmla="*/ 0 h 1440"/>
                <a:gd name="T2" fmla="*/ 411 w 774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9"/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>
                <a:gd name="T0" fmla="*/ 203 w 203"/>
                <a:gd name="T1" fmla="*/ 77 h 77"/>
                <a:gd name="T2" fmla="*/ 0 w 203"/>
                <a:gd name="T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0"/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>
                <a:gd name="T0" fmla="*/ 0 w 351"/>
                <a:gd name="T1" fmla="*/ 332 h 332"/>
                <a:gd name="T2" fmla="*/ 351 w 351"/>
                <a:gd name="T3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1"/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>
                <a:gd name="T0" fmla="*/ 762 w 762"/>
                <a:gd name="T1" fmla="*/ 0 h 1440"/>
                <a:gd name="T2" fmla="*/ 403 w 76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2"/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>
                <a:gd name="T0" fmla="*/ 140 w 140"/>
                <a:gd name="T1" fmla="*/ 54 h 54"/>
                <a:gd name="T2" fmla="*/ 0 w 140"/>
                <a:gd name="T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3"/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>
                <a:gd name="T0" fmla="*/ 0 w 321"/>
                <a:gd name="T1" fmla="*/ 302 h 302"/>
                <a:gd name="T2" fmla="*/ 321 w 321"/>
                <a:gd name="T3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4"/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>
                <a:gd name="T0" fmla="*/ 683 w 683"/>
                <a:gd name="T1" fmla="*/ 0 h 1440"/>
                <a:gd name="T2" fmla="*/ 355 w 68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5"/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>
                <a:gd name="T0" fmla="*/ 0 w 287"/>
                <a:gd name="T1" fmla="*/ 279 h 279"/>
                <a:gd name="T2" fmla="*/ 287 w 287"/>
                <a:gd name="T3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6"/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>
                <a:gd name="T0" fmla="*/ 680 w 680"/>
                <a:gd name="T1" fmla="*/ 0 h 1440"/>
                <a:gd name="T2" fmla="*/ 337 w 68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7"/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>
                <a:gd name="T0" fmla="*/ 0 w 250"/>
                <a:gd name="T1" fmla="*/ 242 h 242"/>
                <a:gd name="T2" fmla="*/ 250 w 250"/>
                <a:gd name="T3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>
                <a:gd name="T0" fmla="*/ 720 w 720"/>
                <a:gd name="T1" fmla="*/ 0 h 1440"/>
                <a:gd name="T2" fmla="*/ 362 w 7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19"/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>
                <a:gd name="T0" fmla="*/ 0 w 185"/>
                <a:gd name="T1" fmla="*/ 167 h 167"/>
                <a:gd name="T2" fmla="*/ 185 w 185"/>
                <a:gd name="T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0"/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>
                <a:gd name="T0" fmla="*/ 572 w 572"/>
                <a:gd name="T1" fmla="*/ 0 h 1440"/>
                <a:gd name="T2" fmla="*/ 164 w 57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1"/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>
                <a:gd name="T0" fmla="*/ 620 w 620"/>
                <a:gd name="T1" fmla="*/ 0 h 1440"/>
                <a:gd name="T2" fmla="*/ 186 w 6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2"/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>
                <a:gd name="T0" fmla="*/ 506 w 506"/>
                <a:gd name="T1" fmla="*/ 0 h 1440"/>
                <a:gd name="T2" fmla="*/ 171 w 506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3"/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>
                <a:gd name="T0" fmla="*/ 373 w 373"/>
                <a:gd name="T1" fmla="*/ 0 h 673"/>
                <a:gd name="T2" fmla="*/ 0 w 373"/>
                <a:gd name="T3" fmla="*/ 673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24"/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>
                <a:gd name="T0" fmla="*/ 0 w 45"/>
                <a:gd name="T1" fmla="*/ 0 h 174"/>
                <a:gd name="T2" fmla="*/ 45 w 45"/>
                <a:gd name="T3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25"/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>
                <a:gd name="T0" fmla="*/ 329 w 329"/>
                <a:gd name="T1" fmla="*/ 0 h 469"/>
                <a:gd name="T2" fmla="*/ 0 w 329"/>
                <a:gd name="T3" fmla="*/ 4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5" name="Picture 4" descr="A person in a suit and tie&#10;&#10;Description generated with very high confidence">
            <a:extLst>
              <a:ext uri="{FF2B5EF4-FFF2-40B4-BE49-F238E27FC236}">
                <a16:creationId xmlns:a16="http://schemas.microsoft.com/office/drawing/2014/main" id="{9D06008C-6D72-472F-B1DE-36BEAF2AA8F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1" b="15728"/>
          <a:stretch/>
        </p:blipFill>
        <p:spPr>
          <a:xfrm>
            <a:off x="20" y="227"/>
            <a:ext cx="12191675" cy="6858000"/>
          </a:xfrm>
          <a:prstGeom prst="rect">
            <a:avLst/>
          </a:prstGeom>
        </p:spPr>
      </p:pic>
      <p:sp>
        <p:nvSpPr>
          <p:cNvPr id="35" name="Rectangle 34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74760" y="0"/>
            <a:ext cx="6917240" cy="6858000"/>
          </a:xfrm>
          <a:prstGeom prst="rect">
            <a:avLst/>
          </a:prstGeom>
          <a:solidFill>
            <a:srgbClr val="000001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7" name="Group 36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38" name="Rectangle 37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Isosceles Triangle 22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3A9CA5A-4D4D-4675-AB24-A0D037F82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8631" y="2358391"/>
            <a:ext cx="3498979" cy="2453676"/>
          </a:xfrm>
        </p:spPr>
        <p:txBody>
          <a:bodyPr>
            <a:normAutofit/>
          </a:bodyPr>
          <a:lstStyle/>
          <a:p>
            <a:r>
              <a:rPr lang="en-CA" dirty="0"/>
              <a:t>My 2 Favourites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767F0E-244C-46F0-AFC9-6E1FAF15B5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89649" y="803186"/>
            <a:ext cx="5310672" cy="5248622"/>
          </a:xfrm>
        </p:spPr>
        <p:txBody>
          <a:bodyPr>
            <a:normAutofit/>
          </a:bodyPr>
          <a:lstStyle/>
          <a:p>
            <a:r>
              <a:rPr lang="en-CA">
                <a:solidFill>
                  <a:srgbClr val="FFFFFE"/>
                </a:solidFill>
              </a:rPr>
              <a:t>Lawyer – Lawyers represent clients in civil or criminal cases. They may specialize in a single area or practice man areas of law</a:t>
            </a:r>
          </a:p>
          <a:p>
            <a:r>
              <a:rPr lang="en-CA">
                <a:solidFill>
                  <a:srgbClr val="FFFFFE"/>
                </a:solidFill>
              </a:rPr>
              <a:t>Criminologist – A criminologist analizes data to figure our why a crime was commited. They find ways to predict, deter and prevent any further criminal actions. Criminologists work is hard but they only make around $33k per year</a:t>
            </a:r>
          </a:p>
        </p:txBody>
      </p:sp>
    </p:spTree>
    <p:extLst>
      <p:ext uri="{BB962C8B-B14F-4D97-AF65-F5344CB8AC3E}">
        <p14:creationId xmlns:p14="http://schemas.microsoft.com/office/powerpoint/2010/main" val="3607109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grpSp>
        <p:nvGrpSpPr>
          <p:cNvPr id="13" name="Group 12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4" name="Freeform 5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6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7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8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9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0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1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2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3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4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5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6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17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18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19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20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21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" name="Freeform 22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2" name="Freeform 23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3" name="Freeform 24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4" name="Freeform 25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36" name="Group 35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37" name="Rectangle 36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Isosceles Triangle 22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9" name="Rectangle 38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41" name="Rectangle 4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3" name="Group 42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4" name="Freeform 5"/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>
                <a:gd name="T0" fmla="*/ 813 w 813"/>
                <a:gd name="T1" fmla="*/ 0 h 1440"/>
                <a:gd name="T2" fmla="*/ 435 w 81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6"/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>
                <a:gd name="T0" fmla="*/ 324 w 324"/>
                <a:gd name="T1" fmla="*/ 117 h 117"/>
                <a:gd name="T2" fmla="*/ 0 w 324"/>
                <a:gd name="T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7"/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>
                <a:gd name="T0" fmla="*/ 0 w 404"/>
                <a:gd name="T1" fmla="*/ 385 h 385"/>
                <a:gd name="T2" fmla="*/ 404 w 404"/>
                <a:gd name="T3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8"/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>
                <a:gd name="T0" fmla="*/ 774 w 774"/>
                <a:gd name="T1" fmla="*/ 0 h 1440"/>
                <a:gd name="T2" fmla="*/ 411 w 774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9"/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>
                <a:gd name="T0" fmla="*/ 203 w 203"/>
                <a:gd name="T1" fmla="*/ 77 h 77"/>
                <a:gd name="T2" fmla="*/ 0 w 203"/>
                <a:gd name="T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10"/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>
                <a:gd name="T0" fmla="*/ 0 w 351"/>
                <a:gd name="T1" fmla="*/ 332 h 332"/>
                <a:gd name="T2" fmla="*/ 351 w 351"/>
                <a:gd name="T3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11"/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>
                <a:gd name="T0" fmla="*/ 762 w 762"/>
                <a:gd name="T1" fmla="*/ 0 h 1440"/>
                <a:gd name="T2" fmla="*/ 403 w 76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12"/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>
                <a:gd name="T0" fmla="*/ 140 w 140"/>
                <a:gd name="T1" fmla="*/ 54 h 54"/>
                <a:gd name="T2" fmla="*/ 0 w 140"/>
                <a:gd name="T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13"/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>
                <a:gd name="T0" fmla="*/ 0 w 321"/>
                <a:gd name="T1" fmla="*/ 302 h 302"/>
                <a:gd name="T2" fmla="*/ 321 w 321"/>
                <a:gd name="T3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14"/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>
                <a:gd name="T0" fmla="*/ 683 w 683"/>
                <a:gd name="T1" fmla="*/ 0 h 1440"/>
                <a:gd name="T2" fmla="*/ 355 w 68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15"/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>
                <a:gd name="T0" fmla="*/ 0 w 287"/>
                <a:gd name="T1" fmla="*/ 279 h 279"/>
                <a:gd name="T2" fmla="*/ 287 w 287"/>
                <a:gd name="T3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16"/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>
                <a:gd name="T0" fmla="*/ 680 w 680"/>
                <a:gd name="T1" fmla="*/ 0 h 1440"/>
                <a:gd name="T2" fmla="*/ 337 w 68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17"/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>
                <a:gd name="T0" fmla="*/ 0 w 250"/>
                <a:gd name="T1" fmla="*/ 242 h 242"/>
                <a:gd name="T2" fmla="*/ 250 w 250"/>
                <a:gd name="T3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18"/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>
                <a:gd name="T0" fmla="*/ 720 w 720"/>
                <a:gd name="T1" fmla="*/ 0 h 1440"/>
                <a:gd name="T2" fmla="*/ 362 w 7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19"/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>
                <a:gd name="T0" fmla="*/ 0 w 185"/>
                <a:gd name="T1" fmla="*/ 167 h 167"/>
                <a:gd name="T2" fmla="*/ 185 w 185"/>
                <a:gd name="T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20"/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>
                <a:gd name="T0" fmla="*/ 572 w 572"/>
                <a:gd name="T1" fmla="*/ 0 h 1440"/>
                <a:gd name="T2" fmla="*/ 164 w 57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21"/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>
                <a:gd name="T0" fmla="*/ 620 w 620"/>
                <a:gd name="T1" fmla="*/ 0 h 1440"/>
                <a:gd name="T2" fmla="*/ 186 w 6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22"/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>
                <a:gd name="T0" fmla="*/ 506 w 506"/>
                <a:gd name="T1" fmla="*/ 0 h 1440"/>
                <a:gd name="T2" fmla="*/ 171 w 506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23"/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>
                <a:gd name="T0" fmla="*/ 373 w 373"/>
                <a:gd name="T1" fmla="*/ 0 h 673"/>
                <a:gd name="T2" fmla="*/ 0 w 373"/>
                <a:gd name="T3" fmla="*/ 673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24"/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>
                <a:gd name="T0" fmla="*/ 0 w 45"/>
                <a:gd name="T1" fmla="*/ 0 h 174"/>
                <a:gd name="T2" fmla="*/ 45 w 45"/>
                <a:gd name="T3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25"/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>
                <a:gd name="T0" fmla="*/ 329 w 329"/>
                <a:gd name="T1" fmla="*/ 0 h 469"/>
                <a:gd name="T2" fmla="*/ 0 w 329"/>
                <a:gd name="T3" fmla="*/ 4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6" name="Rectangle 6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49862" y="-6706"/>
            <a:ext cx="4642138" cy="68711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Placeholder 5" descr="A group of people playing football on a field&#10;&#10;Description generated with very high confidence">
            <a:extLst>
              <a:ext uri="{FF2B5EF4-FFF2-40B4-BE49-F238E27FC236}">
                <a16:creationId xmlns:a16="http://schemas.microsoft.com/office/drawing/2014/main" id="{3439E7E2-78D6-4CBC-8342-FADE58BE3540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6151" r="16151"/>
          <a:stretch>
            <a:fillRect/>
          </a:stretch>
        </p:blipFill>
        <p:spPr>
          <a:xfrm>
            <a:off x="7876652" y="486257"/>
            <a:ext cx="3990545" cy="5894629"/>
          </a:xfrm>
          <a:prstGeom prst="rect">
            <a:avLst/>
          </a:prstGeom>
        </p:spPr>
      </p:pic>
      <p:sp>
        <p:nvSpPr>
          <p:cNvPr id="68" name="Rectangle 6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1682" y="1047102"/>
            <a:ext cx="5936885" cy="5029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Isosceles Triangle 22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3602131" y="5546507"/>
            <a:ext cx="315988" cy="272403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1682" y="1634393"/>
            <a:ext cx="5935796" cy="391730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058D4B0-53B4-40E6-A2CC-E69FBD9BE4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3978" y="1718735"/>
            <a:ext cx="5767566" cy="1072378"/>
          </a:xfr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en-US"/>
              <a:t>Interests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063BC9-6DE4-464D-B4B9-ED03C51868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73102" y="2789239"/>
            <a:ext cx="5768442" cy="268360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 algn="l"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FFFFFE"/>
                </a:solidFill>
              </a:rPr>
              <a:t>Soccer</a:t>
            </a:r>
          </a:p>
          <a:p>
            <a:pPr indent="-228600" algn="l"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FFFFFE"/>
                </a:solidFill>
              </a:rPr>
              <a:t>Rugby</a:t>
            </a:r>
          </a:p>
        </p:txBody>
      </p:sp>
    </p:spTree>
    <p:extLst>
      <p:ext uri="{BB962C8B-B14F-4D97-AF65-F5344CB8AC3E}">
        <p14:creationId xmlns:p14="http://schemas.microsoft.com/office/powerpoint/2010/main" val="4862790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4802CC-D629-4429-B300-BDF04FBAAD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About Me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05B362-05D2-4513-BA43-C5BD4295D53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Travel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3E47F9-A080-4917-BB53-3D4BDFD60A5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CA" dirty="0"/>
              <a:t>Florida</a:t>
            </a:r>
          </a:p>
          <a:p>
            <a:r>
              <a:rPr lang="en-CA" dirty="0"/>
              <a:t>Hawaii</a:t>
            </a:r>
          </a:p>
          <a:p>
            <a:r>
              <a:rPr lang="en-CA" dirty="0"/>
              <a:t>Aruba</a:t>
            </a:r>
          </a:p>
          <a:p>
            <a:r>
              <a:rPr lang="en-CA" dirty="0"/>
              <a:t>China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B93F313-7B29-413C-8DE5-0A0AE4D53E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CA" dirty="0"/>
              <a:t>Favourite Subjects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F566E8F-BED6-443A-B9F5-32E35E5FAA24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CA" dirty="0"/>
              <a:t>Math</a:t>
            </a:r>
          </a:p>
          <a:p>
            <a:r>
              <a:rPr lang="en-CA" dirty="0" err="1"/>
              <a:t>Chem</a:t>
            </a:r>
            <a:endParaRPr lang="en-CA" dirty="0"/>
          </a:p>
          <a:p>
            <a:r>
              <a:rPr lang="en-CA" dirty="0"/>
              <a:t>PE</a:t>
            </a:r>
          </a:p>
        </p:txBody>
      </p:sp>
      <p:pic>
        <p:nvPicPr>
          <p:cNvPr id="8" name="Picture 7" descr="A picture containing water&#10;&#10;Description generated with high confidence">
            <a:extLst>
              <a:ext uri="{FF2B5EF4-FFF2-40B4-BE49-F238E27FC236}">
                <a16:creationId xmlns:a16="http://schemas.microsoft.com/office/drawing/2014/main" id="{758E8323-20AF-4EB8-8C65-620C5C0045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7457" y="878149"/>
            <a:ext cx="5233509" cy="2307689"/>
          </a:xfrm>
          <a:prstGeom prst="rect">
            <a:avLst/>
          </a:prstGeom>
        </p:spPr>
      </p:pic>
      <p:pic>
        <p:nvPicPr>
          <p:cNvPr id="1026" name="Picture 2" descr="http://www.chem.vt.edu/images/spotlight/spotlight_1.png">
            <a:extLst>
              <a:ext uri="{FF2B5EF4-FFF2-40B4-BE49-F238E27FC236}">
                <a16:creationId xmlns:a16="http://schemas.microsoft.com/office/drawing/2014/main" id="{4D20AF72-8FBD-436E-BF2A-E438A61B3D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8553" y="4309264"/>
            <a:ext cx="35623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60339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3" name="Freeform 5"/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>
                <a:gd name="T0" fmla="*/ 813 w 813"/>
                <a:gd name="T1" fmla="*/ 0 h 1440"/>
                <a:gd name="T2" fmla="*/ 435 w 81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6"/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>
                <a:gd name="T0" fmla="*/ 324 w 324"/>
                <a:gd name="T1" fmla="*/ 117 h 117"/>
                <a:gd name="T2" fmla="*/ 0 w 324"/>
                <a:gd name="T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7"/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>
                <a:gd name="T0" fmla="*/ 0 w 404"/>
                <a:gd name="T1" fmla="*/ 385 h 385"/>
                <a:gd name="T2" fmla="*/ 404 w 404"/>
                <a:gd name="T3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8"/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>
                <a:gd name="T0" fmla="*/ 774 w 774"/>
                <a:gd name="T1" fmla="*/ 0 h 1440"/>
                <a:gd name="T2" fmla="*/ 411 w 774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9"/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>
                <a:gd name="T0" fmla="*/ 203 w 203"/>
                <a:gd name="T1" fmla="*/ 77 h 77"/>
                <a:gd name="T2" fmla="*/ 0 w 203"/>
                <a:gd name="T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0"/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>
                <a:gd name="T0" fmla="*/ 0 w 351"/>
                <a:gd name="T1" fmla="*/ 332 h 332"/>
                <a:gd name="T2" fmla="*/ 351 w 351"/>
                <a:gd name="T3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1"/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>
                <a:gd name="T0" fmla="*/ 762 w 762"/>
                <a:gd name="T1" fmla="*/ 0 h 1440"/>
                <a:gd name="T2" fmla="*/ 403 w 76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2"/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>
                <a:gd name="T0" fmla="*/ 140 w 140"/>
                <a:gd name="T1" fmla="*/ 54 h 54"/>
                <a:gd name="T2" fmla="*/ 0 w 140"/>
                <a:gd name="T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3"/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>
                <a:gd name="T0" fmla="*/ 0 w 321"/>
                <a:gd name="T1" fmla="*/ 302 h 302"/>
                <a:gd name="T2" fmla="*/ 321 w 321"/>
                <a:gd name="T3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4"/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>
                <a:gd name="T0" fmla="*/ 683 w 683"/>
                <a:gd name="T1" fmla="*/ 0 h 1440"/>
                <a:gd name="T2" fmla="*/ 355 w 68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5"/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>
                <a:gd name="T0" fmla="*/ 0 w 287"/>
                <a:gd name="T1" fmla="*/ 279 h 279"/>
                <a:gd name="T2" fmla="*/ 287 w 287"/>
                <a:gd name="T3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6"/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>
                <a:gd name="T0" fmla="*/ 680 w 680"/>
                <a:gd name="T1" fmla="*/ 0 h 1440"/>
                <a:gd name="T2" fmla="*/ 337 w 68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7"/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>
                <a:gd name="T0" fmla="*/ 0 w 250"/>
                <a:gd name="T1" fmla="*/ 242 h 242"/>
                <a:gd name="T2" fmla="*/ 250 w 250"/>
                <a:gd name="T3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>
                <a:gd name="T0" fmla="*/ 720 w 720"/>
                <a:gd name="T1" fmla="*/ 0 h 1440"/>
                <a:gd name="T2" fmla="*/ 362 w 7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19"/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>
                <a:gd name="T0" fmla="*/ 0 w 185"/>
                <a:gd name="T1" fmla="*/ 167 h 167"/>
                <a:gd name="T2" fmla="*/ 185 w 185"/>
                <a:gd name="T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0"/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>
                <a:gd name="T0" fmla="*/ 572 w 572"/>
                <a:gd name="T1" fmla="*/ 0 h 1440"/>
                <a:gd name="T2" fmla="*/ 164 w 57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1"/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>
                <a:gd name="T0" fmla="*/ 620 w 620"/>
                <a:gd name="T1" fmla="*/ 0 h 1440"/>
                <a:gd name="T2" fmla="*/ 186 w 6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2"/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>
                <a:gd name="T0" fmla="*/ 506 w 506"/>
                <a:gd name="T1" fmla="*/ 0 h 1440"/>
                <a:gd name="T2" fmla="*/ 171 w 506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3"/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>
                <a:gd name="T0" fmla="*/ 373 w 373"/>
                <a:gd name="T1" fmla="*/ 0 h 673"/>
                <a:gd name="T2" fmla="*/ 0 w 373"/>
                <a:gd name="T3" fmla="*/ 673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24"/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>
                <a:gd name="T0" fmla="*/ 0 w 45"/>
                <a:gd name="T1" fmla="*/ 0 h 174"/>
                <a:gd name="T2" fmla="*/ 45 w 45"/>
                <a:gd name="T3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25"/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>
                <a:gd name="T0" fmla="*/ 329 w 329"/>
                <a:gd name="T1" fmla="*/ 0 h 469"/>
                <a:gd name="T2" fmla="*/ 0 w 329"/>
                <a:gd name="T3" fmla="*/ 4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5" name="Group 34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36" name="Rectangle 35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Isosceles Triangle 22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Picture 4" descr="A person wearing a mask&#10;&#10;Description generated with very high confidence">
            <a:extLst>
              <a:ext uri="{FF2B5EF4-FFF2-40B4-BE49-F238E27FC236}">
                <a16:creationId xmlns:a16="http://schemas.microsoft.com/office/drawing/2014/main" id="{D29FDE13-954C-4A07-ADC0-D5C42A9ED99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914" r="-3" b="11993"/>
          <a:stretch/>
        </p:blipFill>
        <p:spPr>
          <a:xfrm>
            <a:off x="5115908" y="804036"/>
            <a:ext cx="6274561" cy="2977469"/>
          </a:xfrm>
          <a:prstGeom prst="rect">
            <a:avLst/>
          </a:prstGeom>
          <a:ln w="9525">
            <a:solidFill>
              <a:schemeClr val="tx1">
                <a:alpha val="20000"/>
              </a:schemeClr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90D47D5-53DE-4799-8533-AC69E86B2D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8631" y="2358391"/>
            <a:ext cx="3498979" cy="2453676"/>
          </a:xfrm>
        </p:spPr>
        <p:txBody>
          <a:bodyPr>
            <a:normAutofit/>
          </a:bodyPr>
          <a:lstStyle/>
          <a:p>
            <a:r>
              <a:rPr lang="en-CA" dirty="0"/>
              <a:t>When I’m Older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E14B0D-87CA-4ABC-B0D3-073EFA8D47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8447" y="4267830"/>
            <a:ext cx="6281873" cy="1783977"/>
          </a:xfrm>
        </p:spPr>
        <p:txBody>
          <a:bodyPr>
            <a:normAutofit/>
          </a:bodyPr>
          <a:lstStyle/>
          <a:p>
            <a:r>
              <a:rPr lang="en-CA" dirty="0"/>
              <a:t>Surgeon</a:t>
            </a:r>
          </a:p>
          <a:p>
            <a:r>
              <a:rPr lang="en-CA" dirty="0"/>
              <a:t>Something to do with medicine (chiropractor, doctor, </a:t>
            </a:r>
            <a:r>
              <a:rPr lang="en-CA" dirty="0" err="1"/>
              <a:t>ect</a:t>
            </a:r>
            <a:r>
              <a:rPr lang="en-CA" dirty="0"/>
              <a:t>.)</a:t>
            </a:r>
          </a:p>
        </p:txBody>
      </p:sp>
    </p:spTree>
    <p:extLst>
      <p:ext uri="{BB962C8B-B14F-4D97-AF65-F5344CB8AC3E}">
        <p14:creationId xmlns:p14="http://schemas.microsoft.com/office/powerpoint/2010/main" val="27205540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Rectangle 6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grpSp>
        <p:nvGrpSpPr>
          <p:cNvPr id="71" name="Group 70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2" name="Freeform 5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3" name="Freeform 6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4" name="Freeform 7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5" name="Freeform 8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9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10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11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12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3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4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5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6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7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8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9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20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21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22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3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2" name="Group 91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93" name="Rectangle 92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4" name="Isosceles Triangle 93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5" name="Rectangle 94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97" name="Rectangle 9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9" name="Group 98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100" name="Freeform 5"/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>
                <a:gd name="T0" fmla="*/ 1752 w 2038"/>
                <a:gd name="T1" fmla="*/ 1169 h 1169"/>
                <a:gd name="T2" fmla="*/ 1487 w 2038"/>
                <a:gd name="T3" fmla="*/ 334 h 1169"/>
                <a:gd name="T4" fmla="*/ 860 w 2038"/>
                <a:gd name="T5" fmla="*/ 22 h 1169"/>
                <a:gd name="T6" fmla="*/ 199 w 2038"/>
                <a:gd name="T7" fmla="*/ 318 h 1169"/>
                <a:gd name="T8" fmla="*/ 399 w 2038"/>
                <a:gd name="T9" fmla="*/ 1165 h 1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Freeform 6"/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>
                <a:gd name="T0" fmla="*/ 1025 w 1549"/>
                <a:gd name="T1" fmla="*/ 1016 h 1017"/>
                <a:gd name="T2" fmla="*/ 1443 w 1549"/>
                <a:gd name="T3" fmla="*/ 592 h 1017"/>
                <a:gd name="T4" fmla="*/ 782 w 1549"/>
                <a:gd name="T5" fmla="*/ 53 h 1017"/>
                <a:gd name="T6" fmla="*/ 150 w 1549"/>
                <a:gd name="T7" fmla="*/ 329 h 1017"/>
                <a:gd name="T8" fmla="*/ 477 w 1549"/>
                <a:gd name="T9" fmla="*/ 1017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Freeform 7"/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>
                <a:gd name="T0" fmla="*/ 1302 w 1688"/>
                <a:gd name="T1" fmla="*/ 1066 h 1066"/>
                <a:gd name="T2" fmla="*/ 1613 w 1688"/>
                <a:gd name="T3" fmla="*/ 850 h 1066"/>
                <a:gd name="T4" fmla="*/ 1517 w 1688"/>
                <a:gd name="T5" fmla="*/ 471 h 1066"/>
                <a:gd name="T6" fmla="*/ 798 w 1688"/>
                <a:gd name="T7" fmla="*/ 28 h 1066"/>
                <a:gd name="T8" fmla="*/ 181 w 1688"/>
                <a:gd name="T9" fmla="*/ 333 h 1066"/>
                <a:gd name="T10" fmla="*/ 420 w 1688"/>
                <a:gd name="T11" fmla="*/ 1066 h 10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Freeform 8"/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>
                <a:gd name="T0" fmla="*/ 1873 w 2171"/>
                <a:gd name="T1" fmla="*/ 1326 h 1326"/>
                <a:gd name="T2" fmla="*/ 1609 w 2171"/>
                <a:gd name="T3" fmla="*/ 473 h 1326"/>
                <a:gd name="T4" fmla="*/ 880 w 2171"/>
                <a:gd name="T5" fmla="*/ 63 h 1326"/>
                <a:gd name="T6" fmla="*/ 0 w 2171"/>
                <a:gd name="T7" fmla="*/ 423 h 1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Freeform 9"/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>
                <a:gd name="T0" fmla="*/ 0 w 106"/>
                <a:gd name="T1" fmla="*/ 0 h 143"/>
                <a:gd name="T2" fmla="*/ 106 w 106"/>
                <a:gd name="T3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Freeform 10"/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>
                <a:gd name="T0" fmla="*/ 2046 w 2330"/>
                <a:gd name="T1" fmla="*/ 1452 h 1452"/>
                <a:gd name="T2" fmla="*/ 1813 w 2330"/>
                <a:gd name="T3" fmla="*/ 601 h 1452"/>
                <a:gd name="T4" fmla="*/ 956 w 2330"/>
                <a:gd name="T5" fmla="*/ 97 h 1452"/>
                <a:gd name="T6" fmla="*/ 0 w 2330"/>
                <a:gd name="T7" fmla="*/ 366 h 1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Freeform 11"/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>
                <a:gd name="T0" fmla="*/ 1094 w 1216"/>
                <a:gd name="T1" fmla="*/ 1436 h 1436"/>
                <a:gd name="T2" fmla="*/ 709 w 1216"/>
                <a:gd name="T3" fmla="*/ 551 h 1436"/>
                <a:gd name="T4" fmla="*/ 0 w 1216"/>
                <a:gd name="T5" fmla="*/ 0 h 1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Freeform 12"/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>
                <a:gd name="T0" fmla="*/ 222 w 222"/>
                <a:gd name="T1" fmla="*/ 0 h 129"/>
                <a:gd name="T2" fmla="*/ 0 w 222"/>
                <a:gd name="T3" fmla="*/ 12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Freeform 13"/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>
                <a:gd name="T0" fmla="*/ 1067 w 1174"/>
                <a:gd name="T1" fmla="*/ 1440 h 1440"/>
                <a:gd name="T2" fmla="*/ 698 w 1174"/>
                <a:gd name="T3" fmla="*/ 577 h 1440"/>
                <a:gd name="T4" fmla="*/ 0 w 1174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Freeform 14"/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>
                <a:gd name="T0" fmla="*/ 125 w 125"/>
                <a:gd name="T1" fmla="*/ 0 h 74"/>
                <a:gd name="T2" fmla="*/ 0 w 125"/>
                <a:gd name="T3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Freeform 15"/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>
                <a:gd name="T0" fmla="*/ 1056 w 1155"/>
                <a:gd name="T1" fmla="*/ 1440 h 1440"/>
                <a:gd name="T2" fmla="*/ 686 w 1155"/>
                <a:gd name="T3" fmla="*/ 580 h 1440"/>
                <a:gd name="T4" fmla="*/ 0 w 1155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Freeform 16"/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>
                <a:gd name="T0" fmla="*/ 75 w 75"/>
                <a:gd name="T1" fmla="*/ 0 h 45"/>
                <a:gd name="T2" fmla="*/ 0 w 75"/>
                <a:gd name="T3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Freeform 17"/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>
                <a:gd name="T0" fmla="*/ 1053 w 1160"/>
                <a:gd name="T1" fmla="*/ 1441 h 1441"/>
                <a:gd name="T2" fmla="*/ 705 w 1160"/>
                <a:gd name="T3" fmla="*/ 599 h 1441"/>
                <a:gd name="T4" fmla="*/ 0 w 1160"/>
                <a:gd name="T5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Freeform 18"/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>
                <a:gd name="T0" fmla="*/ 1040 w 1137"/>
                <a:gd name="T1" fmla="*/ 1440 h 1440"/>
                <a:gd name="T2" fmla="*/ 698 w 1137"/>
                <a:gd name="T3" fmla="*/ 611 h 1440"/>
                <a:gd name="T4" fmla="*/ 0 w 1137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Freeform 19"/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>
                <a:gd name="T0" fmla="*/ 1011 w 1058"/>
                <a:gd name="T1" fmla="*/ 1439 h 1439"/>
                <a:gd name="T2" fmla="*/ 648 w 1058"/>
                <a:gd name="T3" fmla="*/ 617 h 1439"/>
                <a:gd name="T4" fmla="*/ 0 w 1058"/>
                <a:gd name="T5" fmla="*/ 0 h 1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Freeform 20"/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>
                <a:gd name="T0" fmla="*/ 718 w 718"/>
                <a:gd name="T1" fmla="*/ 575 h 575"/>
                <a:gd name="T2" fmla="*/ 0 w 718"/>
                <a:gd name="T3" fmla="*/ 0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Freeform 21"/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>
                <a:gd name="T0" fmla="*/ 620 w 620"/>
                <a:gd name="T1" fmla="*/ 536 h 536"/>
                <a:gd name="T2" fmla="*/ 0 w 620"/>
                <a:gd name="T3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Freeform 22"/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>
                <a:gd name="T0" fmla="*/ 0 w 455"/>
                <a:gd name="T1" fmla="*/ 0 h 285"/>
                <a:gd name="T2" fmla="*/ 455 w 455"/>
                <a:gd name="T3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Freeform 23"/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>
                <a:gd name="T0" fmla="*/ 0 w 188"/>
                <a:gd name="T1" fmla="*/ 0 h 112"/>
                <a:gd name="T2" fmla="*/ 188 w 188"/>
                <a:gd name="T3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20" name="Rectangle 11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680" y="-6706"/>
            <a:ext cx="12194680" cy="4127711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Placeholder 5" descr="A group of people posing for the camera&#10;&#10;Description generated with very high confidence">
            <a:extLst>
              <a:ext uri="{FF2B5EF4-FFF2-40B4-BE49-F238E27FC236}">
                <a16:creationId xmlns:a16="http://schemas.microsoft.com/office/drawing/2014/main" id="{8F09D435-9E89-4FAB-A4E2-E4A34CE31C0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/>
          <a:stretch/>
        </p:blipFill>
        <p:spPr>
          <a:xfrm>
            <a:off x="2305414" y="343490"/>
            <a:ext cx="5209674" cy="3477458"/>
          </a:xfrm>
          <a:prstGeom prst="rect">
            <a:avLst/>
          </a:prstGeom>
          <a:ln w="12700">
            <a:noFill/>
          </a:ln>
        </p:spPr>
      </p:pic>
      <p:grpSp>
        <p:nvGrpSpPr>
          <p:cNvPr id="122" name="Group 121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4206292"/>
            <a:ext cx="12192755" cy="1771275"/>
            <a:chOff x="1" y="3893141"/>
            <a:chExt cx="12192755" cy="1771275"/>
          </a:xfrm>
        </p:grpSpPr>
        <p:sp>
          <p:nvSpPr>
            <p:cNvPr id="123" name="Isosceles Triangle 39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Rectangle 123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3893141"/>
              <a:ext cx="12192755" cy="142021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2B3B74ED-6383-4C35-A42A-6F5266BBD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3982" y="4293388"/>
            <a:ext cx="8833655" cy="727748"/>
          </a:xfrm>
        </p:spPr>
        <p:txBody>
          <a:bodyPr vert="horz" lIns="228600" tIns="228600" rIns="228600" bIns="0" rtlCol="0" anchor="b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4000"/>
              <a:t>Family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500D59-C48C-486D-AA41-1B26EF0E46B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63603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grpSp>
        <p:nvGrpSpPr>
          <p:cNvPr id="13" name="Group 12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4" name="Freeform 5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6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7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8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9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0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1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2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3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4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5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6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17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18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19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20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21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" name="Freeform 22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2" name="Freeform 23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3" name="Freeform 24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4" name="Freeform 25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36" name="Group 35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37" name="Rectangle 36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Isosceles Triangle 22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9" name="Rectangle 38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41" name="Rectangle 4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3" name="Group 42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4" name="Freeform 5"/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>
                <a:gd name="T0" fmla="*/ 813 w 813"/>
                <a:gd name="T1" fmla="*/ 0 h 1440"/>
                <a:gd name="T2" fmla="*/ 435 w 81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6"/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>
                <a:gd name="T0" fmla="*/ 324 w 324"/>
                <a:gd name="T1" fmla="*/ 117 h 117"/>
                <a:gd name="T2" fmla="*/ 0 w 324"/>
                <a:gd name="T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7"/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>
                <a:gd name="T0" fmla="*/ 0 w 404"/>
                <a:gd name="T1" fmla="*/ 385 h 385"/>
                <a:gd name="T2" fmla="*/ 404 w 404"/>
                <a:gd name="T3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8"/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>
                <a:gd name="T0" fmla="*/ 774 w 774"/>
                <a:gd name="T1" fmla="*/ 0 h 1440"/>
                <a:gd name="T2" fmla="*/ 411 w 774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9"/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>
                <a:gd name="T0" fmla="*/ 203 w 203"/>
                <a:gd name="T1" fmla="*/ 77 h 77"/>
                <a:gd name="T2" fmla="*/ 0 w 203"/>
                <a:gd name="T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10"/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>
                <a:gd name="T0" fmla="*/ 0 w 351"/>
                <a:gd name="T1" fmla="*/ 332 h 332"/>
                <a:gd name="T2" fmla="*/ 351 w 351"/>
                <a:gd name="T3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11"/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>
                <a:gd name="T0" fmla="*/ 762 w 762"/>
                <a:gd name="T1" fmla="*/ 0 h 1440"/>
                <a:gd name="T2" fmla="*/ 403 w 76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12"/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>
                <a:gd name="T0" fmla="*/ 140 w 140"/>
                <a:gd name="T1" fmla="*/ 54 h 54"/>
                <a:gd name="T2" fmla="*/ 0 w 140"/>
                <a:gd name="T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13"/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>
                <a:gd name="T0" fmla="*/ 0 w 321"/>
                <a:gd name="T1" fmla="*/ 302 h 302"/>
                <a:gd name="T2" fmla="*/ 321 w 321"/>
                <a:gd name="T3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14"/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>
                <a:gd name="T0" fmla="*/ 683 w 683"/>
                <a:gd name="T1" fmla="*/ 0 h 1440"/>
                <a:gd name="T2" fmla="*/ 355 w 68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15"/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>
                <a:gd name="T0" fmla="*/ 0 w 287"/>
                <a:gd name="T1" fmla="*/ 279 h 279"/>
                <a:gd name="T2" fmla="*/ 287 w 287"/>
                <a:gd name="T3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16"/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>
                <a:gd name="T0" fmla="*/ 680 w 680"/>
                <a:gd name="T1" fmla="*/ 0 h 1440"/>
                <a:gd name="T2" fmla="*/ 337 w 68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17"/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>
                <a:gd name="T0" fmla="*/ 0 w 250"/>
                <a:gd name="T1" fmla="*/ 242 h 242"/>
                <a:gd name="T2" fmla="*/ 250 w 250"/>
                <a:gd name="T3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18"/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>
                <a:gd name="T0" fmla="*/ 720 w 720"/>
                <a:gd name="T1" fmla="*/ 0 h 1440"/>
                <a:gd name="T2" fmla="*/ 362 w 7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19"/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>
                <a:gd name="T0" fmla="*/ 0 w 185"/>
                <a:gd name="T1" fmla="*/ 167 h 167"/>
                <a:gd name="T2" fmla="*/ 185 w 185"/>
                <a:gd name="T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20"/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>
                <a:gd name="T0" fmla="*/ 572 w 572"/>
                <a:gd name="T1" fmla="*/ 0 h 1440"/>
                <a:gd name="T2" fmla="*/ 164 w 57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21"/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>
                <a:gd name="T0" fmla="*/ 620 w 620"/>
                <a:gd name="T1" fmla="*/ 0 h 1440"/>
                <a:gd name="T2" fmla="*/ 186 w 6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22"/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>
                <a:gd name="T0" fmla="*/ 506 w 506"/>
                <a:gd name="T1" fmla="*/ 0 h 1440"/>
                <a:gd name="T2" fmla="*/ 171 w 506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23"/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>
                <a:gd name="T0" fmla="*/ 373 w 373"/>
                <a:gd name="T1" fmla="*/ 0 h 673"/>
                <a:gd name="T2" fmla="*/ 0 w 373"/>
                <a:gd name="T3" fmla="*/ 673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24"/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>
                <a:gd name="T0" fmla="*/ 0 w 45"/>
                <a:gd name="T1" fmla="*/ 0 h 174"/>
                <a:gd name="T2" fmla="*/ 45 w 45"/>
                <a:gd name="T3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25"/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>
                <a:gd name="T0" fmla="*/ 329 w 329"/>
                <a:gd name="T1" fmla="*/ 0 h 469"/>
                <a:gd name="T2" fmla="*/ 0 w 329"/>
                <a:gd name="T3" fmla="*/ 4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6" name="Rectangle 6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49862" y="-6706"/>
            <a:ext cx="4642138" cy="68711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Placeholder 5" descr="A group of people sitting at a table posing for the camera&#10;&#10;Description generated with very high confidence">
            <a:extLst>
              <a:ext uri="{FF2B5EF4-FFF2-40B4-BE49-F238E27FC236}">
                <a16:creationId xmlns:a16="http://schemas.microsoft.com/office/drawing/2014/main" id="{50071F9E-3214-46D7-B4D7-EFAD70AF6DD5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8525" b="8525"/>
          <a:stretch>
            <a:fillRect/>
          </a:stretch>
        </p:blipFill>
        <p:spPr>
          <a:xfrm>
            <a:off x="7876652" y="491210"/>
            <a:ext cx="3990545" cy="5884723"/>
          </a:xfrm>
          <a:prstGeom prst="rect">
            <a:avLst/>
          </a:prstGeom>
        </p:spPr>
      </p:pic>
      <p:sp>
        <p:nvSpPr>
          <p:cNvPr id="68" name="Rectangle 6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1682" y="1047102"/>
            <a:ext cx="5936885" cy="5029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Isosceles Triangle 22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3602131" y="5546507"/>
            <a:ext cx="315988" cy="272403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1682" y="1634393"/>
            <a:ext cx="5935796" cy="391730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E91DD0B-421B-4BE6-AFD1-95906A71B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3978" y="1718735"/>
            <a:ext cx="5767566" cy="1072378"/>
          </a:xfr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en-US"/>
              <a:t>Hobbies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D47995-F05B-4A4E-BB04-DEAFE3C778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73102" y="2789239"/>
            <a:ext cx="5768442" cy="268360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 algn="l"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FFFFFE"/>
                </a:solidFill>
              </a:rPr>
              <a:t>Sports</a:t>
            </a:r>
          </a:p>
          <a:p>
            <a:pPr indent="-228600" algn="l"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FFFFFE"/>
                </a:solidFill>
              </a:rPr>
              <a:t>Work</a:t>
            </a:r>
          </a:p>
          <a:p>
            <a:pPr indent="-228600" algn="l"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FFFFFE"/>
                </a:solidFill>
              </a:rPr>
              <a:t>Friends</a:t>
            </a:r>
          </a:p>
        </p:txBody>
      </p:sp>
    </p:spTree>
    <p:extLst>
      <p:ext uri="{BB962C8B-B14F-4D97-AF65-F5344CB8AC3E}">
        <p14:creationId xmlns:p14="http://schemas.microsoft.com/office/powerpoint/2010/main" val="4886914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3" name="Freeform 5"/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>
                <a:gd name="T0" fmla="*/ 813 w 813"/>
                <a:gd name="T1" fmla="*/ 0 h 1440"/>
                <a:gd name="T2" fmla="*/ 435 w 81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6"/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>
                <a:gd name="T0" fmla="*/ 324 w 324"/>
                <a:gd name="T1" fmla="*/ 117 h 117"/>
                <a:gd name="T2" fmla="*/ 0 w 324"/>
                <a:gd name="T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7"/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>
                <a:gd name="T0" fmla="*/ 0 w 404"/>
                <a:gd name="T1" fmla="*/ 385 h 385"/>
                <a:gd name="T2" fmla="*/ 404 w 404"/>
                <a:gd name="T3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8"/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>
                <a:gd name="T0" fmla="*/ 774 w 774"/>
                <a:gd name="T1" fmla="*/ 0 h 1440"/>
                <a:gd name="T2" fmla="*/ 411 w 774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9"/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>
                <a:gd name="T0" fmla="*/ 203 w 203"/>
                <a:gd name="T1" fmla="*/ 77 h 77"/>
                <a:gd name="T2" fmla="*/ 0 w 203"/>
                <a:gd name="T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0"/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>
                <a:gd name="T0" fmla="*/ 0 w 351"/>
                <a:gd name="T1" fmla="*/ 332 h 332"/>
                <a:gd name="T2" fmla="*/ 351 w 351"/>
                <a:gd name="T3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1"/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>
                <a:gd name="T0" fmla="*/ 762 w 762"/>
                <a:gd name="T1" fmla="*/ 0 h 1440"/>
                <a:gd name="T2" fmla="*/ 403 w 76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2"/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>
                <a:gd name="T0" fmla="*/ 140 w 140"/>
                <a:gd name="T1" fmla="*/ 54 h 54"/>
                <a:gd name="T2" fmla="*/ 0 w 140"/>
                <a:gd name="T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3"/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>
                <a:gd name="T0" fmla="*/ 0 w 321"/>
                <a:gd name="T1" fmla="*/ 302 h 302"/>
                <a:gd name="T2" fmla="*/ 321 w 321"/>
                <a:gd name="T3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4"/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>
                <a:gd name="T0" fmla="*/ 683 w 683"/>
                <a:gd name="T1" fmla="*/ 0 h 1440"/>
                <a:gd name="T2" fmla="*/ 355 w 68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5"/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>
                <a:gd name="T0" fmla="*/ 0 w 287"/>
                <a:gd name="T1" fmla="*/ 279 h 279"/>
                <a:gd name="T2" fmla="*/ 287 w 287"/>
                <a:gd name="T3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6"/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>
                <a:gd name="T0" fmla="*/ 680 w 680"/>
                <a:gd name="T1" fmla="*/ 0 h 1440"/>
                <a:gd name="T2" fmla="*/ 337 w 68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7"/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>
                <a:gd name="T0" fmla="*/ 0 w 250"/>
                <a:gd name="T1" fmla="*/ 242 h 242"/>
                <a:gd name="T2" fmla="*/ 250 w 250"/>
                <a:gd name="T3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>
                <a:gd name="T0" fmla="*/ 720 w 720"/>
                <a:gd name="T1" fmla="*/ 0 h 1440"/>
                <a:gd name="T2" fmla="*/ 362 w 7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19"/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>
                <a:gd name="T0" fmla="*/ 0 w 185"/>
                <a:gd name="T1" fmla="*/ 167 h 167"/>
                <a:gd name="T2" fmla="*/ 185 w 185"/>
                <a:gd name="T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0"/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>
                <a:gd name="T0" fmla="*/ 572 w 572"/>
                <a:gd name="T1" fmla="*/ 0 h 1440"/>
                <a:gd name="T2" fmla="*/ 164 w 57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1"/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>
                <a:gd name="T0" fmla="*/ 620 w 620"/>
                <a:gd name="T1" fmla="*/ 0 h 1440"/>
                <a:gd name="T2" fmla="*/ 186 w 6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2"/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>
                <a:gd name="T0" fmla="*/ 506 w 506"/>
                <a:gd name="T1" fmla="*/ 0 h 1440"/>
                <a:gd name="T2" fmla="*/ 171 w 506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3"/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>
                <a:gd name="T0" fmla="*/ 373 w 373"/>
                <a:gd name="T1" fmla="*/ 0 h 673"/>
                <a:gd name="T2" fmla="*/ 0 w 373"/>
                <a:gd name="T3" fmla="*/ 673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24"/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>
                <a:gd name="T0" fmla="*/ 0 w 45"/>
                <a:gd name="T1" fmla="*/ 0 h 174"/>
                <a:gd name="T2" fmla="*/ 45 w 45"/>
                <a:gd name="T3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25"/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>
                <a:gd name="T0" fmla="*/ 329 w 329"/>
                <a:gd name="T1" fmla="*/ 0 h 469"/>
                <a:gd name="T2" fmla="*/ 0 w 329"/>
                <a:gd name="T3" fmla="*/ 4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5" name="Picture 4" descr="A close up of a persons hand&#10;&#10;Description generated with very high confidence">
            <a:extLst>
              <a:ext uri="{FF2B5EF4-FFF2-40B4-BE49-F238E27FC236}">
                <a16:creationId xmlns:a16="http://schemas.microsoft.com/office/drawing/2014/main" id="{21FFA494-BBCD-4C4B-808B-8885C9B559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1" b="9271"/>
          <a:stretch/>
        </p:blipFill>
        <p:spPr>
          <a:xfrm>
            <a:off x="20" y="227"/>
            <a:ext cx="12191675" cy="6858000"/>
          </a:xfrm>
          <a:prstGeom prst="rect">
            <a:avLst/>
          </a:prstGeom>
        </p:spPr>
      </p:pic>
      <p:sp>
        <p:nvSpPr>
          <p:cNvPr id="35" name="Rectangle 34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74760" y="0"/>
            <a:ext cx="6917240" cy="6858000"/>
          </a:xfrm>
          <a:prstGeom prst="rect">
            <a:avLst/>
          </a:prstGeom>
          <a:solidFill>
            <a:srgbClr val="000001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7" name="Group 36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38" name="Rectangle 37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Isosceles Triangle 22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3D4714F-5441-41FC-8822-579ADCDC01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8631" y="2358391"/>
            <a:ext cx="3498979" cy="2453676"/>
          </a:xfrm>
        </p:spPr>
        <p:txBody>
          <a:bodyPr>
            <a:normAutofit/>
          </a:bodyPr>
          <a:lstStyle/>
          <a:p>
            <a:r>
              <a:rPr lang="en-CA" sz="3700"/>
              <a:t>Health/Medicine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2B4D5B-A24F-4681-88AA-E0018D3A0B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89649" y="803186"/>
            <a:ext cx="5310672" cy="5248622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endParaRPr lang="en-CA" sz="1500">
              <a:solidFill>
                <a:srgbClr val="FFFFFE"/>
              </a:solidFill>
            </a:endParaRPr>
          </a:p>
          <a:p>
            <a:pPr>
              <a:lnSpc>
                <a:spcPct val="110000"/>
              </a:lnSpc>
            </a:pPr>
            <a:r>
              <a:rPr lang="en-CA" sz="1500">
                <a:solidFill>
                  <a:srgbClr val="FFFFFE"/>
                </a:solidFill>
              </a:rPr>
              <a:t>Surgeon – Performs surgical operations</a:t>
            </a:r>
          </a:p>
          <a:p>
            <a:pPr>
              <a:lnSpc>
                <a:spcPct val="110000"/>
              </a:lnSpc>
            </a:pPr>
            <a:r>
              <a:rPr lang="en-CA" sz="1500">
                <a:solidFill>
                  <a:srgbClr val="FFFFFE"/>
                </a:solidFill>
              </a:rPr>
              <a:t>Anesthesiologist – Puts to sleep and monitors patients</a:t>
            </a:r>
          </a:p>
          <a:p>
            <a:pPr>
              <a:lnSpc>
                <a:spcPct val="110000"/>
              </a:lnSpc>
            </a:pPr>
            <a:r>
              <a:rPr lang="en-CA" sz="1500">
                <a:solidFill>
                  <a:srgbClr val="FFFFFE"/>
                </a:solidFill>
              </a:rPr>
              <a:t>Nurse – Care for patients</a:t>
            </a:r>
          </a:p>
          <a:p>
            <a:pPr>
              <a:lnSpc>
                <a:spcPct val="110000"/>
              </a:lnSpc>
            </a:pPr>
            <a:r>
              <a:rPr lang="en-CA" sz="1500">
                <a:solidFill>
                  <a:srgbClr val="FFFFFE"/>
                </a:solidFill>
              </a:rPr>
              <a:t>Pharmacist – Distribute and provide information on drugs</a:t>
            </a:r>
          </a:p>
          <a:p>
            <a:pPr>
              <a:lnSpc>
                <a:spcPct val="110000"/>
              </a:lnSpc>
            </a:pPr>
            <a:r>
              <a:rPr lang="en-CA" sz="1500">
                <a:solidFill>
                  <a:srgbClr val="FFFFFE"/>
                </a:solidFill>
              </a:rPr>
              <a:t>Doctor – Leads team in caring for patients</a:t>
            </a:r>
          </a:p>
          <a:p>
            <a:pPr>
              <a:lnSpc>
                <a:spcPct val="110000"/>
              </a:lnSpc>
            </a:pPr>
            <a:r>
              <a:rPr lang="en-CA" sz="1500">
                <a:solidFill>
                  <a:srgbClr val="FFFFFE"/>
                </a:solidFill>
              </a:rPr>
              <a:t>Cardiologist – Heart, cardiovascular and blood vessel doctor</a:t>
            </a:r>
          </a:p>
          <a:p>
            <a:pPr>
              <a:lnSpc>
                <a:spcPct val="110000"/>
              </a:lnSpc>
            </a:pPr>
            <a:r>
              <a:rPr lang="en-CA" sz="1500">
                <a:solidFill>
                  <a:srgbClr val="FFFFFE"/>
                </a:solidFill>
              </a:rPr>
              <a:t>Physical Therapist – Prevents and manages injuries </a:t>
            </a:r>
          </a:p>
          <a:p>
            <a:pPr>
              <a:lnSpc>
                <a:spcPct val="110000"/>
              </a:lnSpc>
            </a:pPr>
            <a:r>
              <a:rPr lang="en-CA" sz="1500">
                <a:solidFill>
                  <a:srgbClr val="FFFFFE"/>
                </a:solidFill>
              </a:rPr>
              <a:t>Dentist – Treat the mouth</a:t>
            </a:r>
          </a:p>
          <a:p>
            <a:pPr>
              <a:lnSpc>
                <a:spcPct val="110000"/>
              </a:lnSpc>
            </a:pPr>
            <a:r>
              <a:rPr lang="en-CA" sz="1500">
                <a:solidFill>
                  <a:srgbClr val="FFFFFE"/>
                </a:solidFill>
              </a:rPr>
              <a:t>Phlebotomist – Draws blood for tests, research, ect.</a:t>
            </a:r>
          </a:p>
          <a:p>
            <a:pPr>
              <a:lnSpc>
                <a:spcPct val="110000"/>
              </a:lnSpc>
            </a:pPr>
            <a:r>
              <a:rPr lang="en-CA" sz="1500">
                <a:solidFill>
                  <a:srgbClr val="FFFFFE"/>
                </a:solidFill>
              </a:rPr>
              <a:t>Dietician – Provide advice and counselling about food and nutirition</a:t>
            </a:r>
          </a:p>
          <a:p>
            <a:pPr>
              <a:lnSpc>
                <a:spcPct val="110000"/>
              </a:lnSpc>
            </a:pPr>
            <a:endParaRPr lang="en-CA" sz="1500">
              <a:solidFill>
                <a:srgbClr val="FFFFF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25022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3" name="Freeform 5"/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>
                <a:gd name="T0" fmla="*/ 813 w 813"/>
                <a:gd name="T1" fmla="*/ 0 h 1440"/>
                <a:gd name="T2" fmla="*/ 435 w 81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6"/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>
                <a:gd name="T0" fmla="*/ 324 w 324"/>
                <a:gd name="T1" fmla="*/ 117 h 117"/>
                <a:gd name="T2" fmla="*/ 0 w 324"/>
                <a:gd name="T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7"/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>
                <a:gd name="T0" fmla="*/ 0 w 404"/>
                <a:gd name="T1" fmla="*/ 385 h 385"/>
                <a:gd name="T2" fmla="*/ 404 w 404"/>
                <a:gd name="T3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8"/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>
                <a:gd name="T0" fmla="*/ 774 w 774"/>
                <a:gd name="T1" fmla="*/ 0 h 1440"/>
                <a:gd name="T2" fmla="*/ 411 w 774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9"/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>
                <a:gd name="T0" fmla="*/ 203 w 203"/>
                <a:gd name="T1" fmla="*/ 77 h 77"/>
                <a:gd name="T2" fmla="*/ 0 w 203"/>
                <a:gd name="T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0"/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>
                <a:gd name="T0" fmla="*/ 0 w 351"/>
                <a:gd name="T1" fmla="*/ 332 h 332"/>
                <a:gd name="T2" fmla="*/ 351 w 351"/>
                <a:gd name="T3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1"/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>
                <a:gd name="T0" fmla="*/ 762 w 762"/>
                <a:gd name="T1" fmla="*/ 0 h 1440"/>
                <a:gd name="T2" fmla="*/ 403 w 76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2"/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>
                <a:gd name="T0" fmla="*/ 140 w 140"/>
                <a:gd name="T1" fmla="*/ 54 h 54"/>
                <a:gd name="T2" fmla="*/ 0 w 140"/>
                <a:gd name="T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3"/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>
                <a:gd name="T0" fmla="*/ 0 w 321"/>
                <a:gd name="T1" fmla="*/ 302 h 302"/>
                <a:gd name="T2" fmla="*/ 321 w 321"/>
                <a:gd name="T3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4"/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>
                <a:gd name="T0" fmla="*/ 683 w 683"/>
                <a:gd name="T1" fmla="*/ 0 h 1440"/>
                <a:gd name="T2" fmla="*/ 355 w 68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5"/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>
                <a:gd name="T0" fmla="*/ 0 w 287"/>
                <a:gd name="T1" fmla="*/ 279 h 279"/>
                <a:gd name="T2" fmla="*/ 287 w 287"/>
                <a:gd name="T3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6"/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>
                <a:gd name="T0" fmla="*/ 680 w 680"/>
                <a:gd name="T1" fmla="*/ 0 h 1440"/>
                <a:gd name="T2" fmla="*/ 337 w 68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7"/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>
                <a:gd name="T0" fmla="*/ 0 w 250"/>
                <a:gd name="T1" fmla="*/ 242 h 242"/>
                <a:gd name="T2" fmla="*/ 250 w 250"/>
                <a:gd name="T3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>
                <a:gd name="T0" fmla="*/ 720 w 720"/>
                <a:gd name="T1" fmla="*/ 0 h 1440"/>
                <a:gd name="T2" fmla="*/ 362 w 7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19"/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>
                <a:gd name="T0" fmla="*/ 0 w 185"/>
                <a:gd name="T1" fmla="*/ 167 h 167"/>
                <a:gd name="T2" fmla="*/ 185 w 185"/>
                <a:gd name="T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0"/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>
                <a:gd name="T0" fmla="*/ 572 w 572"/>
                <a:gd name="T1" fmla="*/ 0 h 1440"/>
                <a:gd name="T2" fmla="*/ 164 w 57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1"/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>
                <a:gd name="T0" fmla="*/ 620 w 620"/>
                <a:gd name="T1" fmla="*/ 0 h 1440"/>
                <a:gd name="T2" fmla="*/ 186 w 6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2"/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>
                <a:gd name="T0" fmla="*/ 506 w 506"/>
                <a:gd name="T1" fmla="*/ 0 h 1440"/>
                <a:gd name="T2" fmla="*/ 171 w 506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3"/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>
                <a:gd name="T0" fmla="*/ 373 w 373"/>
                <a:gd name="T1" fmla="*/ 0 h 673"/>
                <a:gd name="T2" fmla="*/ 0 w 373"/>
                <a:gd name="T3" fmla="*/ 673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24"/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>
                <a:gd name="T0" fmla="*/ 0 w 45"/>
                <a:gd name="T1" fmla="*/ 0 h 174"/>
                <a:gd name="T2" fmla="*/ 45 w 45"/>
                <a:gd name="T3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25"/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>
                <a:gd name="T0" fmla="*/ 329 w 329"/>
                <a:gd name="T1" fmla="*/ 0 h 469"/>
                <a:gd name="T2" fmla="*/ 0 w 329"/>
                <a:gd name="T3" fmla="*/ 4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89245867-86A4-4C63-BD5A-F16F276A137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8446" b="-1"/>
          <a:stretch/>
        </p:blipFill>
        <p:spPr>
          <a:xfrm>
            <a:off x="20" y="227"/>
            <a:ext cx="12191675" cy="6858000"/>
          </a:xfrm>
          <a:prstGeom prst="rect">
            <a:avLst/>
          </a:prstGeom>
        </p:spPr>
      </p:pic>
      <p:sp>
        <p:nvSpPr>
          <p:cNvPr id="35" name="Rectangle 34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74760" y="0"/>
            <a:ext cx="6917240" cy="6858000"/>
          </a:xfrm>
          <a:prstGeom prst="rect">
            <a:avLst/>
          </a:prstGeom>
          <a:solidFill>
            <a:srgbClr val="000001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7" name="Group 36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38" name="Rectangle 37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Isosceles Triangle 22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B6018CB-75C0-4262-9059-E25E815E15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8631" y="2358391"/>
            <a:ext cx="3908794" cy="2453676"/>
          </a:xfrm>
        </p:spPr>
        <p:txBody>
          <a:bodyPr>
            <a:normAutofit/>
          </a:bodyPr>
          <a:lstStyle/>
          <a:p>
            <a:r>
              <a:rPr lang="en-CA" dirty="0"/>
              <a:t>Health/Medicine</a:t>
            </a:r>
            <a:br>
              <a:rPr lang="en-CA" dirty="0"/>
            </a:br>
            <a:r>
              <a:rPr lang="en-CA" dirty="0"/>
              <a:t>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F16D8A-7C54-45C7-9ED1-65175C8427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89649" y="803186"/>
            <a:ext cx="5310672" cy="5248622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endParaRPr lang="en-CA" sz="1300">
              <a:solidFill>
                <a:srgbClr val="FFFFFE"/>
              </a:solidFill>
            </a:endParaRPr>
          </a:p>
          <a:p>
            <a:pPr>
              <a:lnSpc>
                <a:spcPct val="110000"/>
              </a:lnSpc>
            </a:pPr>
            <a:endParaRPr lang="en-CA" sz="1300">
              <a:solidFill>
                <a:srgbClr val="FFFFFE"/>
              </a:solidFill>
            </a:endParaRPr>
          </a:p>
          <a:p>
            <a:pPr>
              <a:lnSpc>
                <a:spcPct val="110000"/>
              </a:lnSpc>
            </a:pPr>
            <a:r>
              <a:rPr lang="en-CA" sz="1300">
                <a:solidFill>
                  <a:srgbClr val="FFFFFE"/>
                </a:solidFill>
              </a:rPr>
              <a:t>Pediatrician – Manages health of children</a:t>
            </a:r>
          </a:p>
          <a:p>
            <a:pPr>
              <a:lnSpc>
                <a:spcPct val="110000"/>
              </a:lnSpc>
            </a:pPr>
            <a:r>
              <a:rPr lang="en-CA" sz="1300">
                <a:solidFill>
                  <a:srgbClr val="FFFFFE"/>
                </a:solidFill>
              </a:rPr>
              <a:t>Chiropractor – Alline the bodies musculoskeletal structure</a:t>
            </a:r>
          </a:p>
          <a:p>
            <a:pPr>
              <a:lnSpc>
                <a:spcPct val="110000"/>
              </a:lnSpc>
            </a:pPr>
            <a:r>
              <a:rPr lang="en-CA" sz="1300">
                <a:solidFill>
                  <a:srgbClr val="FFFFFE"/>
                </a:solidFill>
              </a:rPr>
              <a:t>Gynecologist – Treats female patients</a:t>
            </a:r>
          </a:p>
          <a:p>
            <a:pPr>
              <a:lnSpc>
                <a:spcPct val="110000"/>
              </a:lnSpc>
            </a:pPr>
            <a:r>
              <a:rPr lang="en-CA" sz="1300">
                <a:solidFill>
                  <a:srgbClr val="FFFFFE"/>
                </a:solidFill>
              </a:rPr>
              <a:t>Medical Assistant – Completes the clinical tasks of physicians</a:t>
            </a:r>
          </a:p>
          <a:p>
            <a:pPr>
              <a:lnSpc>
                <a:spcPct val="110000"/>
              </a:lnSpc>
            </a:pPr>
            <a:r>
              <a:rPr lang="en-CA" sz="1300">
                <a:solidFill>
                  <a:srgbClr val="FFFFFE"/>
                </a:solidFill>
              </a:rPr>
              <a:t>Home Health Aid – Provide basic care for patients at home</a:t>
            </a:r>
          </a:p>
          <a:p>
            <a:pPr>
              <a:lnSpc>
                <a:spcPct val="110000"/>
              </a:lnSpc>
            </a:pPr>
            <a:r>
              <a:rPr lang="en-CA" sz="1300">
                <a:solidFill>
                  <a:srgbClr val="FFFFFE"/>
                </a:solidFill>
              </a:rPr>
              <a:t>Diagnostic Medical Sonographer – Takes and assesses ultra sounds</a:t>
            </a:r>
          </a:p>
          <a:p>
            <a:pPr>
              <a:lnSpc>
                <a:spcPct val="110000"/>
              </a:lnSpc>
            </a:pPr>
            <a:r>
              <a:rPr lang="en-CA" sz="1300">
                <a:solidFill>
                  <a:srgbClr val="FFFFFE"/>
                </a:solidFill>
              </a:rPr>
              <a:t>Clinical Laboratory Technician – Tests body fluids to advise physicians </a:t>
            </a:r>
          </a:p>
          <a:p>
            <a:pPr>
              <a:lnSpc>
                <a:spcPct val="110000"/>
              </a:lnSpc>
            </a:pPr>
            <a:r>
              <a:rPr lang="en-CA" sz="1300">
                <a:solidFill>
                  <a:srgbClr val="FFFFFE"/>
                </a:solidFill>
              </a:rPr>
              <a:t>Emergency Medical Technician – Treat patients in fast paced environments</a:t>
            </a:r>
          </a:p>
          <a:p>
            <a:pPr>
              <a:lnSpc>
                <a:spcPct val="110000"/>
              </a:lnSpc>
            </a:pPr>
            <a:r>
              <a:rPr lang="en-CA" sz="1300">
                <a:solidFill>
                  <a:srgbClr val="FFFFFE"/>
                </a:solidFill>
              </a:rPr>
              <a:t>Dental Hygienist – clean and examine teeth and mouth</a:t>
            </a:r>
          </a:p>
          <a:p>
            <a:pPr>
              <a:lnSpc>
                <a:spcPct val="110000"/>
              </a:lnSpc>
            </a:pPr>
            <a:r>
              <a:rPr lang="en-CA" sz="1300">
                <a:solidFill>
                  <a:srgbClr val="FFFFFE"/>
                </a:solidFill>
              </a:rPr>
              <a:t>Respiratory Therapist – Cares for patients who have breathing issues</a:t>
            </a:r>
          </a:p>
          <a:p>
            <a:pPr>
              <a:lnSpc>
                <a:spcPct val="110000"/>
              </a:lnSpc>
            </a:pPr>
            <a:endParaRPr lang="en-CA" sz="1300">
              <a:solidFill>
                <a:srgbClr val="FFFFFE"/>
              </a:solidFill>
            </a:endParaRPr>
          </a:p>
          <a:p>
            <a:pPr>
              <a:lnSpc>
                <a:spcPct val="110000"/>
              </a:lnSpc>
            </a:pPr>
            <a:endParaRPr lang="en-CA" sz="1300">
              <a:solidFill>
                <a:srgbClr val="FFFFFE"/>
              </a:solidFill>
            </a:endParaRPr>
          </a:p>
          <a:p>
            <a:pPr>
              <a:lnSpc>
                <a:spcPct val="110000"/>
              </a:lnSpc>
            </a:pPr>
            <a:endParaRPr lang="en-CA" sz="1300">
              <a:solidFill>
                <a:srgbClr val="FFFFF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79465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7" name="Freeform 5"/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>
                <a:gd name="T0" fmla="*/ 813 w 813"/>
                <a:gd name="T1" fmla="*/ 0 h 1440"/>
                <a:gd name="T2" fmla="*/ 435 w 81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6"/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>
                <a:gd name="T0" fmla="*/ 324 w 324"/>
                <a:gd name="T1" fmla="*/ 117 h 117"/>
                <a:gd name="T2" fmla="*/ 0 w 324"/>
                <a:gd name="T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7"/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>
                <a:gd name="T0" fmla="*/ 0 w 404"/>
                <a:gd name="T1" fmla="*/ 385 h 385"/>
                <a:gd name="T2" fmla="*/ 404 w 404"/>
                <a:gd name="T3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8"/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>
                <a:gd name="T0" fmla="*/ 774 w 774"/>
                <a:gd name="T1" fmla="*/ 0 h 1440"/>
                <a:gd name="T2" fmla="*/ 411 w 774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9"/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>
                <a:gd name="T0" fmla="*/ 203 w 203"/>
                <a:gd name="T1" fmla="*/ 77 h 77"/>
                <a:gd name="T2" fmla="*/ 0 w 203"/>
                <a:gd name="T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0"/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>
                <a:gd name="T0" fmla="*/ 0 w 351"/>
                <a:gd name="T1" fmla="*/ 332 h 332"/>
                <a:gd name="T2" fmla="*/ 351 w 351"/>
                <a:gd name="T3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1"/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>
                <a:gd name="T0" fmla="*/ 762 w 762"/>
                <a:gd name="T1" fmla="*/ 0 h 1440"/>
                <a:gd name="T2" fmla="*/ 403 w 76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2"/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>
                <a:gd name="T0" fmla="*/ 140 w 140"/>
                <a:gd name="T1" fmla="*/ 54 h 54"/>
                <a:gd name="T2" fmla="*/ 0 w 140"/>
                <a:gd name="T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3"/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>
                <a:gd name="T0" fmla="*/ 0 w 321"/>
                <a:gd name="T1" fmla="*/ 302 h 302"/>
                <a:gd name="T2" fmla="*/ 321 w 321"/>
                <a:gd name="T3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4"/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>
                <a:gd name="T0" fmla="*/ 683 w 683"/>
                <a:gd name="T1" fmla="*/ 0 h 1440"/>
                <a:gd name="T2" fmla="*/ 355 w 68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15"/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>
                <a:gd name="T0" fmla="*/ 0 w 287"/>
                <a:gd name="T1" fmla="*/ 279 h 279"/>
                <a:gd name="T2" fmla="*/ 287 w 287"/>
                <a:gd name="T3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16"/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>
                <a:gd name="T0" fmla="*/ 680 w 680"/>
                <a:gd name="T1" fmla="*/ 0 h 1440"/>
                <a:gd name="T2" fmla="*/ 337 w 68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17"/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>
                <a:gd name="T0" fmla="*/ 0 w 250"/>
                <a:gd name="T1" fmla="*/ 242 h 242"/>
                <a:gd name="T2" fmla="*/ 250 w 250"/>
                <a:gd name="T3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18"/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>
                <a:gd name="T0" fmla="*/ 720 w 720"/>
                <a:gd name="T1" fmla="*/ 0 h 1440"/>
                <a:gd name="T2" fmla="*/ 362 w 7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19"/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>
                <a:gd name="T0" fmla="*/ 0 w 185"/>
                <a:gd name="T1" fmla="*/ 167 h 167"/>
                <a:gd name="T2" fmla="*/ 185 w 185"/>
                <a:gd name="T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20"/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>
                <a:gd name="T0" fmla="*/ 572 w 572"/>
                <a:gd name="T1" fmla="*/ 0 h 1440"/>
                <a:gd name="T2" fmla="*/ 164 w 57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21"/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>
                <a:gd name="T0" fmla="*/ 620 w 620"/>
                <a:gd name="T1" fmla="*/ 0 h 1440"/>
                <a:gd name="T2" fmla="*/ 186 w 6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22"/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>
                <a:gd name="T0" fmla="*/ 506 w 506"/>
                <a:gd name="T1" fmla="*/ 0 h 1440"/>
                <a:gd name="T2" fmla="*/ 171 w 506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23"/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>
                <a:gd name="T0" fmla="*/ 373 w 373"/>
                <a:gd name="T1" fmla="*/ 0 h 673"/>
                <a:gd name="T2" fmla="*/ 0 w 373"/>
                <a:gd name="T3" fmla="*/ 673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24"/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>
                <a:gd name="T0" fmla="*/ 0 w 45"/>
                <a:gd name="T1" fmla="*/ 0 h 174"/>
                <a:gd name="T2" fmla="*/ 45 w 45"/>
                <a:gd name="T3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25"/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>
                <a:gd name="T0" fmla="*/ 329 w 329"/>
                <a:gd name="T1" fmla="*/ 0 h 469"/>
                <a:gd name="T2" fmla="*/ 0 w 329"/>
                <a:gd name="T3" fmla="*/ 4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9" name="Picture 8" descr="A blurry image of a person&#10;&#10;Description generated with high confidence">
            <a:extLst>
              <a:ext uri="{FF2B5EF4-FFF2-40B4-BE49-F238E27FC236}">
                <a16:creationId xmlns:a16="http://schemas.microsoft.com/office/drawing/2014/main" id="{8FAB7AD3-61D4-45BF-83A6-05B7C25314F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728" r="-1" b="-1"/>
          <a:stretch/>
        </p:blipFill>
        <p:spPr>
          <a:xfrm>
            <a:off x="20" y="227"/>
            <a:ext cx="12191675" cy="6858000"/>
          </a:xfrm>
          <a:prstGeom prst="rect">
            <a:avLst/>
          </a:prstGeom>
        </p:spPr>
      </p:pic>
      <p:sp>
        <p:nvSpPr>
          <p:cNvPr id="39" name="Rectangle 3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74760" y="0"/>
            <a:ext cx="6917240" cy="6858000"/>
          </a:xfrm>
          <a:prstGeom prst="rect">
            <a:avLst/>
          </a:prstGeom>
          <a:solidFill>
            <a:srgbClr val="000001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1" name="Group 40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42" name="Rectangle 41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Isosceles Triangle 22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1673F95-B3B8-4487-A2E5-EDF58ABC6F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8631" y="2358391"/>
            <a:ext cx="3498979" cy="2453676"/>
          </a:xfrm>
        </p:spPr>
        <p:txBody>
          <a:bodyPr>
            <a:normAutofit/>
          </a:bodyPr>
          <a:lstStyle/>
          <a:p>
            <a:r>
              <a:rPr lang="en-CA" dirty="0"/>
              <a:t>My 2 Favourites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1843B6-4A47-4B41-BE87-A7B3C3952B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89649" y="803186"/>
            <a:ext cx="5310672" cy="5248622"/>
          </a:xfrm>
        </p:spPr>
        <p:txBody>
          <a:bodyPr>
            <a:normAutofit/>
          </a:bodyPr>
          <a:lstStyle/>
          <a:p>
            <a:r>
              <a:rPr lang="en-CA">
                <a:solidFill>
                  <a:srgbClr val="FFFFFE"/>
                </a:solidFill>
              </a:rPr>
              <a:t>Surgeon – Surgeons diagnose and treat patients for certain illnesses and diseases. They have to preform very difficult surgeries with peoples lives on the line. Surgeons go through 4 years of university and 4 years of med school before getting into a 6 year residency program</a:t>
            </a:r>
          </a:p>
          <a:p>
            <a:r>
              <a:rPr lang="en-CA">
                <a:solidFill>
                  <a:srgbClr val="FFFFFE"/>
                </a:solidFill>
              </a:rPr>
              <a:t>Physical Therapist – Physical therapists work with people recovering from surgeries, injuries and illness. They work with patients to help them manage pain and regain movement usually in a hospital or clinic</a:t>
            </a:r>
          </a:p>
        </p:txBody>
      </p:sp>
    </p:spTree>
    <p:extLst>
      <p:ext uri="{BB962C8B-B14F-4D97-AF65-F5344CB8AC3E}">
        <p14:creationId xmlns:p14="http://schemas.microsoft.com/office/powerpoint/2010/main" val="10354125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Atlas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F81B02"/>
      </a:accent1>
      <a:accent2>
        <a:srgbClr val="FC7715"/>
      </a:accent2>
      <a:accent3>
        <a:srgbClr val="AFBF41"/>
      </a:accent3>
      <a:accent4>
        <a:srgbClr val="50C49F"/>
      </a:accent4>
      <a:accent5>
        <a:srgbClr val="3B95C4"/>
      </a:accent5>
      <a:accent6>
        <a:srgbClr val="B560D4"/>
      </a:accent6>
      <a:hlink>
        <a:srgbClr val="FC5A1A"/>
      </a:hlink>
      <a:folHlink>
        <a:srgbClr val="B49E74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508F7963-D0B5-43F7-BB2C-FCE3009C08E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TM16401371[[fn=Atlas]]</Template>
  <TotalTime>822</TotalTime>
  <Words>823</Words>
  <Application>Microsoft Office PowerPoint</Application>
  <PresentationFormat>Widescreen</PresentationFormat>
  <Paragraphs>104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 Light</vt:lpstr>
      <vt:lpstr>Rockwell</vt:lpstr>
      <vt:lpstr>Wingdings</vt:lpstr>
      <vt:lpstr>Atlas</vt:lpstr>
      <vt:lpstr>All About Me</vt:lpstr>
      <vt:lpstr>Interests</vt:lpstr>
      <vt:lpstr>About Me</vt:lpstr>
      <vt:lpstr>When I’m Older</vt:lpstr>
      <vt:lpstr>Family</vt:lpstr>
      <vt:lpstr>Hobbies</vt:lpstr>
      <vt:lpstr>Health/Medicine</vt:lpstr>
      <vt:lpstr>Health/Medicine (2)</vt:lpstr>
      <vt:lpstr>My 2 Favourites </vt:lpstr>
      <vt:lpstr>Business </vt:lpstr>
      <vt:lpstr>Business  (2)</vt:lpstr>
      <vt:lpstr>My 2 Favourites</vt:lpstr>
      <vt:lpstr>Law</vt:lpstr>
      <vt:lpstr>Law (2)</vt:lpstr>
      <vt:lpstr>My 2 Favourites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All About Me</dc:title>
  <dc:creator>132S-Kelt, Ethan</dc:creator>
  <cp:lastModifiedBy>132S-Kelt, Ethan</cp:lastModifiedBy>
  <cp:revision>22</cp:revision>
  <dcterms:created xsi:type="dcterms:W3CDTF">2017-09-14T16:54:37Z</dcterms:created>
  <dcterms:modified xsi:type="dcterms:W3CDTF">2017-09-15T15:17:45Z</dcterms:modified>
</cp:coreProperties>
</file>