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2/20/2018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2/20/2018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2/20/2018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2/20/2018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2/20/2018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2/20/2018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fborfw.com/strip_fix/2017/09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Effective Questioning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51408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1AF65-71AC-451A-9BFC-42FB62C07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9A5DDBDC-C435-4E75-B5BC-9671D7C9D1D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6423" y="2278965"/>
            <a:ext cx="10518580" cy="3506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8625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58F1F-E738-44AB-B32B-6D2039409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9649E51F-D800-4C8B-A6CA-8AFA8184E40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3205" y="2194560"/>
            <a:ext cx="11310426" cy="3770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0085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3689E-F049-4646-8B82-64F101515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75CF6261-6D9A-4DAE-996C-0A6A2DEF4B8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6502" y="2245659"/>
            <a:ext cx="109728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4674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279B7B-11D0-409A-B357-2C229F987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Cited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107E9-96DC-4C5D-8794-B22F78B9CC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Better of for Worse. </a:t>
            </a:r>
            <a:r>
              <a:rPr lang="en-US" dirty="0">
                <a:hlinkClick r:id="rId2"/>
              </a:rPr>
              <a:t>http://fborfw.com/strip_fix/2017/09</a:t>
            </a:r>
            <a:r>
              <a:rPr lang="en-US">
                <a:hlinkClick r:id="rId2"/>
              </a:rPr>
              <a:t>/</a:t>
            </a:r>
            <a:r>
              <a:rPr lang="en-US"/>
              <a:t> Accessed </a:t>
            </a:r>
            <a:r>
              <a:rPr lang="en-US" dirty="0"/>
              <a:t>on October 9</a:t>
            </a:r>
            <a:r>
              <a:rPr lang="en-US" baseline="30000" dirty="0"/>
              <a:t>th</a:t>
            </a:r>
            <a:r>
              <a:rPr lang="en-US" dirty="0"/>
              <a:t> 2017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74383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Ways of Questioning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en-US" dirty="0"/>
              <a:t>There are six levels of learning according to Dr. Bloom</a:t>
            </a:r>
          </a:p>
          <a:p>
            <a:r>
              <a:rPr lang="en-US" altLang="en-US" dirty="0"/>
              <a:t>The levels build on one another. The six levels all have to do with thinking.</a:t>
            </a:r>
          </a:p>
          <a:p>
            <a:r>
              <a:rPr lang="en-US" altLang="en-US" dirty="0"/>
              <a:t>Level one is the lowest level of thinking of thinking</a:t>
            </a:r>
          </a:p>
          <a:p>
            <a:r>
              <a:rPr lang="en-US" altLang="en-US" dirty="0"/>
              <a:t>Level six is the highest level of thinking</a:t>
            </a:r>
          </a:p>
          <a:p>
            <a:pPr>
              <a:spcBef>
                <a:spcPct val="50000"/>
              </a:spcBef>
            </a:pPr>
            <a:r>
              <a:rPr lang="en-US" altLang="en-US" dirty="0"/>
              <a:t>Knowledge </a:t>
            </a:r>
          </a:p>
          <a:p>
            <a:pPr>
              <a:spcBef>
                <a:spcPct val="50000"/>
              </a:spcBef>
            </a:pPr>
            <a:endParaRPr lang="en-US" altLang="en-US" dirty="0"/>
          </a:p>
          <a:p>
            <a:pPr>
              <a:spcBef>
                <a:spcPct val="50000"/>
              </a:spcBef>
            </a:pPr>
            <a:r>
              <a:rPr lang="en-US" altLang="en-US" dirty="0"/>
              <a:t>Comprehension  </a:t>
            </a:r>
          </a:p>
          <a:p>
            <a:pPr>
              <a:spcBef>
                <a:spcPct val="50000"/>
              </a:spcBef>
            </a:pPr>
            <a:endParaRPr lang="en-US" altLang="en-US" dirty="0"/>
          </a:p>
          <a:p>
            <a:pPr>
              <a:spcBef>
                <a:spcPct val="50000"/>
              </a:spcBef>
            </a:pPr>
            <a:r>
              <a:rPr lang="en-US" altLang="en-US" dirty="0"/>
              <a:t>Application</a:t>
            </a:r>
          </a:p>
          <a:p>
            <a:pPr>
              <a:spcBef>
                <a:spcPct val="50000"/>
              </a:spcBef>
            </a:pPr>
            <a:endParaRPr lang="en-US" altLang="en-US" dirty="0"/>
          </a:p>
          <a:p>
            <a:pPr>
              <a:spcBef>
                <a:spcPct val="50000"/>
              </a:spcBef>
            </a:pPr>
            <a:r>
              <a:rPr lang="en-US" altLang="en-US" dirty="0"/>
              <a:t>Analysis</a:t>
            </a:r>
          </a:p>
          <a:p>
            <a:pPr>
              <a:spcBef>
                <a:spcPct val="50000"/>
              </a:spcBef>
            </a:pPr>
            <a:endParaRPr lang="en-US" altLang="en-US" dirty="0"/>
          </a:p>
          <a:p>
            <a:pPr>
              <a:spcBef>
                <a:spcPct val="50000"/>
              </a:spcBef>
            </a:pPr>
            <a:r>
              <a:rPr lang="en-US" altLang="en-US" dirty="0"/>
              <a:t>Synthesis </a:t>
            </a:r>
          </a:p>
          <a:p>
            <a:pPr>
              <a:spcBef>
                <a:spcPct val="50000"/>
              </a:spcBef>
            </a:pPr>
            <a:endParaRPr lang="en-US" altLang="en-US" dirty="0"/>
          </a:p>
          <a:p>
            <a:pPr>
              <a:spcBef>
                <a:spcPct val="50000"/>
              </a:spcBef>
            </a:pPr>
            <a:r>
              <a:rPr lang="en-US" altLang="en-US" dirty="0"/>
              <a:t>Evaluation</a:t>
            </a:r>
          </a:p>
          <a:p>
            <a:endParaRPr lang="en-US" dirty="0"/>
          </a:p>
        </p:txBody>
      </p:sp>
      <p:pic>
        <p:nvPicPr>
          <p:cNvPr id="4" name="Picture 4" descr="MCj0424570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09345" y="3250324"/>
            <a:ext cx="412531" cy="41500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Picture 6" descr="MCj0366848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77510" y="3849147"/>
            <a:ext cx="362060" cy="41905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23401" y="4295630"/>
            <a:ext cx="354109" cy="522457"/>
          </a:xfrm>
          <a:prstGeom prst="rect">
            <a:avLst/>
          </a:prstGeom>
        </p:spPr>
      </p:pic>
      <p:pic>
        <p:nvPicPr>
          <p:cNvPr id="7" name="Picture 9" descr="MCj03400000000[1]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8769" y="4845519"/>
            <a:ext cx="449263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0" descr="MCSY01808_0000[1]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3755" y="5359869"/>
            <a:ext cx="355131" cy="355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1" descr="MCSY01115_0000[1]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0813" y="5730711"/>
            <a:ext cx="481013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1853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Effective Questioning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b="1" cap="all" dirty="0"/>
              <a:t>TYPES OF EFFECTIVE QUESTIONS</a:t>
            </a:r>
          </a:p>
          <a:p>
            <a:r>
              <a:rPr lang="en-CA" dirty="0"/>
              <a:t>Here are some types of questions that tend to facilitate thoughtful, sustained discussions:</a:t>
            </a:r>
          </a:p>
          <a:p>
            <a:r>
              <a:rPr lang="en-CA" b="1" dirty="0"/>
              <a:t>Analysis (</a:t>
            </a:r>
            <a:r>
              <a:rPr lang="en-US" altLang="en-US" dirty="0"/>
              <a:t>seeing patterns, organization of parts, recognition of hidden meanings, identification of components )</a:t>
            </a:r>
            <a:endParaRPr lang="en-CA" b="1" dirty="0"/>
          </a:p>
          <a:p>
            <a:r>
              <a:rPr lang="en-CA" dirty="0"/>
              <a:t>Questions beginning with “Why…” “How would you explain…” “What is the importance of…” “What is the meaning of”</a:t>
            </a:r>
          </a:p>
          <a:p>
            <a:r>
              <a:rPr lang="en-CA" dirty="0"/>
              <a:t>Example: What important facts should we know about the main character in your novel?</a:t>
            </a:r>
          </a:p>
          <a:p>
            <a:r>
              <a:rPr lang="en-CA" dirty="0"/>
              <a:t>What impact does the setting have on your character? How does this impact the character’s decisions in the novel?</a:t>
            </a:r>
          </a:p>
          <a:p>
            <a:r>
              <a:rPr lang="en-CA" dirty="0"/>
              <a:t>What is the importance of understanding the war and why is this important to your character’s motivation?</a:t>
            </a:r>
          </a:p>
        </p:txBody>
      </p:sp>
    </p:spTree>
    <p:extLst>
      <p:ext uri="{BB962C8B-B14F-4D97-AF65-F5344CB8AC3E}">
        <p14:creationId xmlns:p14="http://schemas.microsoft.com/office/powerpoint/2010/main" val="2402391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Effective Questioning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CA" b="1" dirty="0"/>
              <a:t>Compare and Contrast (</a:t>
            </a:r>
            <a:r>
              <a:rPr lang="en-US" altLang="en-US" dirty="0"/>
              <a:t>compare and discriminate between ideas, assess value of theories, presentations, make choices based on reasoned argument, verify value of evidence, recognize subjectivity)</a:t>
            </a:r>
            <a:endParaRPr lang="en-CA" b="1" dirty="0"/>
          </a:p>
          <a:p>
            <a:r>
              <a:rPr lang="en-CA" dirty="0"/>
              <a:t>“Compare…” “Contrast…” “What is the difference between…” “What is the similarity between…”</a:t>
            </a:r>
          </a:p>
          <a:p>
            <a:r>
              <a:rPr lang="en-CA" dirty="0"/>
              <a:t>Example: What differences are we starting to see amongst the main characters that we have talked about today?</a:t>
            </a:r>
          </a:p>
          <a:p>
            <a:endParaRPr lang="en-CA" dirty="0"/>
          </a:p>
          <a:p>
            <a:r>
              <a:rPr lang="en-CA" dirty="0"/>
              <a:t>What similarities are we starting to see amongst some of the characters that we have talked about today?</a:t>
            </a:r>
          </a:p>
          <a:p>
            <a:r>
              <a:rPr lang="en-CA" dirty="0"/>
              <a:t>What is the difference between what we know about the Jews/Germans and how your character is presented in the novel that </a:t>
            </a:r>
            <a:r>
              <a:rPr lang="en-CA"/>
              <a:t>you are reading?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83618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Effective questioning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b="1" dirty="0"/>
              <a:t>Synthesis (</a:t>
            </a:r>
            <a:r>
              <a:rPr lang="en-US" altLang="en-US" dirty="0"/>
              <a:t>use old ideas to create new ones, generalize from given facts, relate knowledge from several areas, predict, draw conclusions )</a:t>
            </a:r>
          </a:p>
          <a:p>
            <a:endParaRPr lang="en-CA" b="1" dirty="0"/>
          </a:p>
          <a:p>
            <a:r>
              <a:rPr lang="en-CA" dirty="0"/>
              <a:t>“What are the causes/results of…” “What connection is there between…”</a:t>
            </a:r>
          </a:p>
          <a:p>
            <a:r>
              <a:rPr lang="en-CA" dirty="0"/>
              <a:t>Example: What is the cause of your character’s problem in the story?</a:t>
            </a:r>
          </a:p>
          <a:p>
            <a:r>
              <a:rPr lang="en-CA" dirty="0"/>
              <a:t>What connection is there between your character and some the real life people that had to deal with similar situations during wars?</a:t>
            </a:r>
          </a:p>
          <a:p>
            <a:r>
              <a:rPr lang="en-CA" dirty="0"/>
              <a:t>Based on the history that we know about WWI or WWII, did your character have an opportunity to avoid their situation?</a:t>
            </a:r>
          </a:p>
          <a:p>
            <a:r>
              <a:rPr lang="en-CA" b="1" dirty="0"/>
              <a:t>Clarification</a:t>
            </a:r>
          </a:p>
          <a:p>
            <a:r>
              <a:rPr lang="en-CA" dirty="0"/>
              <a:t>“What is meant by…” “Explain how…”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37650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Not so effective questioning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/>
              <a:t>Simple Yes-No</a:t>
            </a:r>
          </a:p>
          <a:p>
            <a:r>
              <a:rPr lang="en-CA" dirty="0"/>
              <a:t>Produces little discussion and encourages guessing.</a:t>
            </a:r>
          </a:p>
          <a:p>
            <a:r>
              <a:rPr lang="en-CA" dirty="0"/>
              <a:t>Example: “Is Bruno a boy?”</a:t>
            </a:r>
          </a:p>
          <a:p>
            <a:r>
              <a:rPr lang="en-CA" b="1" dirty="0"/>
              <a:t>Elliptical</a:t>
            </a:r>
          </a:p>
          <a:p>
            <a:r>
              <a:rPr lang="en-CA" dirty="0"/>
              <a:t>Too vague; it is not clear what is being asked.</a:t>
            </a:r>
          </a:p>
          <a:p>
            <a:r>
              <a:rPr lang="en-CA" dirty="0"/>
              <a:t>Examples: “What about Bruno’s mother?” “Well, what do you think about Paul </a:t>
            </a:r>
            <a:r>
              <a:rPr lang="en-CA" dirty="0" err="1"/>
              <a:t>Baumer’s</a:t>
            </a:r>
            <a:r>
              <a:rPr lang="en-CA" dirty="0"/>
              <a:t> values?”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526150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Not so effective questioning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/>
              <a:t>Leading</a:t>
            </a:r>
          </a:p>
          <a:p>
            <a:r>
              <a:rPr lang="en-CA" dirty="0"/>
              <a:t>Conveys the expected answer.</a:t>
            </a:r>
          </a:p>
          <a:p>
            <a:r>
              <a:rPr lang="en-CA" dirty="0"/>
              <a:t>Example: “Don’t you think that Marie-Laure is upset with her father when he left her at her uncle’s house?”  </a:t>
            </a:r>
          </a:p>
          <a:p>
            <a:endParaRPr lang="en-CA" dirty="0"/>
          </a:p>
          <a:p>
            <a:r>
              <a:rPr lang="en-CA" b="1" dirty="0"/>
              <a:t>Slanted</a:t>
            </a:r>
          </a:p>
          <a:p>
            <a:r>
              <a:rPr lang="en-CA" dirty="0"/>
              <a:t>Closes down student who may not agree with the implied assumption.</a:t>
            </a:r>
          </a:p>
          <a:p>
            <a:r>
              <a:rPr lang="en-CA" dirty="0"/>
              <a:t>Example: “Why are German’s all bad?”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16375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Helpful hints if you are the discussion leader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/>
              <a:t>Facilitate, Don’t Dominate</a:t>
            </a:r>
          </a:p>
          <a:p>
            <a:r>
              <a:rPr lang="en-CA" dirty="0"/>
              <a:t>Use open-ended questions and ask group members for clarification, examples, and definitions.</a:t>
            </a:r>
          </a:p>
          <a:p>
            <a:r>
              <a:rPr lang="en-CA" dirty="0"/>
              <a:t>Summarize group member’s responses without taking a stand one way or another. The stand is for the purpose of furthering the discussion.</a:t>
            </a:r>
          </a:p>
          <a:p>
            <a:r>
              <a:rPr lang="en-CA" dirty="0"/>
              <a:t>Invite group members to address one another and not always “go through” you.</a:t>
            </a:r>
          </a:p>
          <a:p>
            <a:r>
              <a:rPr lang="en-CA" dirty="0"/>
              <a:t>Consider taking notes of main points on paper or your tablet, but, if you do, write everyone’s ideas down.</a:t>
            </a:r>
          </a:p>
          <a:p>
            <a:r>
              <a:rPr lang="en-CA" dirty="0"/>
              <a:t>Toward the end of the discussion, review the main ideas, the thread of the discussion, and conclusions.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058837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668B1-0A5D-434D-8C55-C9D34ED34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DC9940A-7192-432A-A56C-5A10782A768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0110" y="2264898"/>
            <a:ext cx="10279167" cy="3460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0899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144</TotalTime>
  <Words>634</Words>
  <Application>Microsoft Office PowerPoint</Application>
  <PresentationFormat>Widescreen</PresentationFormat>
  <Paragraphs>65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Rockwell</vt:lpstr>
      <vt:lpstr>Rockwell Condensed</vt:lpstr>
      <vt:lpstr>Wingdings</vt:lpstr>
      <vt:lpstr>Wood Type</vt:lpstr>
      <vt:lpstr>Effective Questioning</vt:lpstr>
      <vt:lpstr>Ways of Questioning</vt:lpstr>
      <vt:lpstr>Effective Questioning</vt:lpstr>
      <vt:lpstr>Effective Questioning</vt:lpstr>
      <vt:lpstr>Effective questioning</vt:lpstr>
      <vt:lpstr>Not so effective questioning</vt:lpstr>
      <vt:lpstr>Not so effective questioning</vt:lpstr>
      <vt:lpstr>Helpful hints if you are the discussion leader</vt:lpstr>
      <vt:lpstr>PowerPoint Presentation</vt:lpstr>
      <vt:lpstr>PowerPoint Presentation</vt:lpstr>
      <vt:lpstr>PowerPoint Presentation</vt:lpstr>
      <vt:lpstr>PowerPoint Presentation</vt:lpstr>
      <vt:lpstr>Work Cited</vt:lpstr>
    </vt:vector>
  </TitlesOfParts>
  <Company>School District 43 (Coquitlam)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Effective Questioning</dc:title>
  <dc:creator>Barrington, Philip</dc:creator>
  <cp:lastModifiedBy>Tate, Erin</cp:lastModifiedBy>
  <cp:revision>6</cp:revision>
  <dcterms:created xsi:type="dcterms:W3CDTF">2016-04-14T22:34:20Z</dcterms:created>
  <dcterms:modified xsi:type="dcterms:W3CDTF">2018-02-20T21:33:47Z</dcterms:modified>
</cp:coreProperties>
</file>