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3"/>
  </p:handoutMasterIdLst>
  <p:sldIdLst>
    <p:sldId id="256" r:id="rId2"/>
    <p:sldId id="257" r:id="rId3"/>
    <p:sldId id="258" r:id="rId4"/>
    <p:sldId id="259" r:id="rId5"/>
    <p:sldId id="260" r:id="rId6"/>
    <p:sldId id="261" r:id="rId7"/>
    <p:sldId id="263" r:id="rId8"/>
    <p:sldId id="264" r:id="rId9"/>
    <p:sldId id="265" r:id="rId10"/>
    <p:sldId id="262" r:id="rId11"/>
    <p:sldId id="276" r:id="rId12"/>
    <p:sldId id="266" r:id="rId13"/>
    <p:sldId id="267" r:id="rId14"/>
    <p:sldId id="268" r:id="rId15"/>
    <p:sldId id="269" r:id="rId16"/>
    <p:sldId id="270" r:id="rId17"/>
    <p:sldId id="271" r:id="rId18"/>
    <p:sldId id="272" r:id="rId19"/>
    <p:sldId id="273" r:id="rId20"/>
    <p:sldId id="274" r:id="rId21"/>
    <p:sldId id="275" r:id="rId2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84" y="-2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7BABAD84-5234-46E9-820B-28110DEDB97B}" type="datetimeFigureOut">
              <a:rPr lang="en-CA" smtClean="0"/>
              <a:t>25/01/2012</a:t>
            </a:fld>
            <a:endParaRPr lang="en-CA"/>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4DA3B18D-CF15-408D-9573-D676FDCFE239}" type="slidenum">
              <a:rPr lang="en-CA" smtClean="0"/>
              <a:t>‹#›</a:t>
            </a:fld>
            <a:endParaRPr lang="en-CA"/>
          </a:p>
        </p:txBody>
      </p:sp>
    </p:spTree>
    <p:extLst>
      <p:ext uri="{BB962C8B-B14F-4D97-AF65-F5344CB8AC3E}">
        <p14:creationId xmlns:p14="http://schemas.microsoft.com/office/powerpoint/2010/main" val="358175529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150CA0EB-E1A3-4CB0-8858-39A6A8E1C938}" type="datetimeFigureOut">
              <a:rPr lang="en-CA" smtClean="0"/>
              <a:t>24/01/2012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7991475" y="6429375"/>
            <a:ext cx="876300" cy="292100"/>
          </a:xfrm>
        </p:spPr>
        <p:txBody>
          <a:bodyPr/>
          <a:lstStyle/>
          <a:p>
            <a:fld id="{006385F3-99D5-4464-9AF6-08579CFD5015}" type="slidenum">
              <a:rPr lang="en-CA" smtClean="0"/>
              <a:t>‹#›</a:t>
            </a:fld>
            <a:endParaRPr lang="en-CA"/>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0CA0EB-E1A3-4CB0-8858-39A6A8E1C938}" type="datetimeFigureOut">
              <a:rPr lang="en-CA" smtClean="0"/>
              <a:t>24/01/2012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06385F3-99D5-4464-9AF6-08579CFD5015}"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0CA0EB-E1A3-4CB0-8858-39A6A8E1C938}" type="datetimeFigureOut">
              <a:rPr lang="en-CA" smtClean="0"/>
              <a:t>24/01/2012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06385F3-99D5-4464-9AF6-08579CFD5015}"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150CA0EB-E1A3-4CB0-8858-39A6A8E1C938}" type="datetimeFigureOut">
              <a:rPr lang="en-CA" smtClean="0"/>
              <a:t>24/01/2012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06385F3-99D5-4464-9AF6-08579CFD5015}" type="slidenum">
              <a:rPr lang="en-CA" smtClean="0"/>
              <a:t>‹#›</a:t>
            </a:fld>
            <a:endParaRPr lang="en-CA"/>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150CA0EB-E1A3-4CB0-8858-39A6A8E1C938}" type="datetimeFigureOut">
              <a:rPr lang="en-CA" smtClean="0"/>
              <a:t>24/01/2012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06385F3-99D5-4464-9AF6-08579CFD5015}" type="slidenum">
              <a:rPr lang="en-CA" smtClean="0"/>
              <a:t>‹#›</a:t>
            </a:fld>
            <a:endParaRPr lang="en-CA"/>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50CA0EB-E1A3-4CB0-8858-39A6A8E1C938}" type="datetimeFigureOut">
              <a:rPr lang="en-CA" smtClean="0"/>
              <a:t>24/01/2012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06385F3-99D5-4464-9AF6-08579CFD5015}" type="slidenum">
              <a:rPr lang="en-CA" smtClean="0"/>
              <a:t>‹#›</a:t>
            </a:fld>
            <a:endParaRPr lang="en-CA"/>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50CA0EB-E1A3-4CB0-8858-39A6A8E1C938}" type="datetimeFigureOut">
              <a:rPr lang="en-CA" smtClean="0"/>
              <a:t>24/01/2012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06385F3-99D5-4464-9AF6-08579CFD5015}" type="slidenum">
              <a:rPr lang="en-CA" smtClean="0"/>
              <a:t>‹#›</a:t>
            </a:fld>
            <a:endParaRPr lang="en-CA"/>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150CA0EB-E1A3-4CB0-8858-39A6A8E1C938}" type="datetimeFigureOut">
              <a:rPr lang="en-CA" smtClean="0"/>
              <a:t>24/01/2012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06385F3-99D5-4464-9AF6-08579CFD5015}" type="slidenum">
              <a:rPr lang="en-CA" smtClean="0"/>
              <a:t>‹#›</a:t>
            </a:fld>
            <a:endParaRPr lang="en-CA"/>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0CA0EB-E1A3-4CB0-8858-39A6A8E1C938}" type="datetimeFigureOut">
              <a:rPr lang="en-CA" smtClean="0"/>
              <a:t>24/01/2012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06385F3-99D5-4464-9AF6-08579CFD5015}"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150CA0EB-E1A3-4CB0-8858-39A6A8E1C938}" type="datetimeFigureOut">
              <a:rPr lang="en-CA" smtClean="0"/>
              <a:t>24/01/2012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06385F3-99D5-4464-9AF6-08579CFD5015}" type="slidenum">
              <a:rPr lang="en-CA" smtClean="0"/>
              <a:t>‹#›</a:t>
            </a:fld>
            <a:endParaRPr lang="en-CA"/>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150CA0EB-E1A3-4CB0-8858-39A6A8E1C938}" type="datetimeFigureOut">
              <a:rPr lang="en-CA" smtClean="0"/>
              <a:t>24/01/2012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06385F3-99D5-4464-9AF6-08579CFD5015}" type="slidenum">
              <a:rPr lang="en-CA" smtClean="0"/>
              <a:t>‹#›</a:t>
            </a:fld>
            <a:endParaRPr lang="en-CA"/>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150CA0EB-E1A3-4CB0-8858-39A6A8E1C938}" type="datetimeFigureOut">
              <a:rPr lang="en-CA" smtClean="0"/>
              <a:t>24/01/2012</a:t>
            </a:fld>
            <a:endParaRPr lang="en-CA"/>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CA"/>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006385F3-99D5-4464-9AF6-08579CFD5015}"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CA" dirty="0"/>
          </a:p>
        </p:txBody>
      </p:sp>
      <p:sp>
        <p:nvSpPr>
          <p:cNvPr id="2" name="Title 1"/>
          <p:cNvSpPr>
            <a:spLocks noGrp="1"/>
          </p:cNvSpPr>
          <p:nvPr>
            <p:ph type="title"/>
          </p:nvPr>
        </p:nvSpPr>
        <p:spPr>
          <a:xfrm>
            <a:off x="3563888" y="476672"/>
            <a:ext cx="5264656" cy="2304288"/>
          </a:xfrm>
        </p:spPr>
        <p:txBody>
          <a:bodyPr>
            <a:normAutofit/>
          </a:bodyPr>
          <a:lstStyle/>
          <a:p>
            <a:r>
              <a:rPr lang="en-CA" sz="6000" dirty="0" smtClean="0"/>
              <a:t>STEREOTYPES &amp; the elderly</a:t>
            </a:r>
            <a:endParaRPr lang="en-CA" sz="6000" dirty="0"/>
          </a:p>
        </p:txBody>
      </p:sp>
      <p:pic>
        <p:nvPicPr>
          <p:cNvPr id="4" name="Picture 3" descr="C:\Documents and Settings\tolchowy\Local Settings\Temporary Internet Files\Content.IE5\YS3U33Q2\MP900185238[1].jpg"/>
          <p:cNvPicPr/>
          <p:nvPr/>
        </p:nvPicPr>
        <p:blipFill>
          <a:blip r:embed="rId2" cstate="print"/>
          <a:srcRect/>
          <a:stretch>
            <a:fillRect/>
          </a:stretch>
        </p:blipFill>
        <p:spPr bwMode="auto">
          <a:xfrm>
            <a:off x="5940152" y="2996952"/>
            <a:ext cx="2664296" cy="3528392"/>
          </a:xfrm>
          <a:prstGeom prst="rect">
            <a:avLst/>
          </a:prstGeom>
          <a:noFill/>
          <a:ln w="9525">
            <a:noFill/>
            <a:miter lim="800000"/>
            <a:headEnd/>
            <a:tailEnd/>
          </a:ln>
        </p:spPr>
      </p:pic>
    </p:spTree>
    <p:extLst>
      <p:ext uri="{BB962C8B-B14F-4D97-AF65-F5344CB8AC3E}">
        <p14:creationId xmlns:p14="http://schemas.microsoft.com/office/powerpoint/2010/main" val="627123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smtClean="0"/>
              <a:t>Beyond Stereotypes</a:t>
            </a:r>
            <a:endParaRPr lang="en-CA" b="1" dirty="0"/>
          </a:p>
        </p:txBody>
      </p:sp>
      <p:sp>
        <p:nvSpPr>
          <p:cNvPr id="3" name="Content Placeholder 2"/>
          <p:cNvSpPr>
            <a:spLocks noGrp="1"/>
          </p:cNvSpPr>
          <p:nvPr>
            <p:ph sz="quarter" idx="13"/>
          </p:nvPr>
        </p:nvSpPr>
        <p:spPr/>
        <p:txBody>
          <a:bodyPr/>
          <a:lstStyle/>
          <a:p>
            <a:endParaRPr lang="en-CA" dirty="0" smtClean="0"/>
          </a:p>
          <a:p>
            <a:r>
              <a:rPr lang="en-CA" dirty="0" smtClean="0"/>
              <a:t>In </a:t>
            </a:r>
            <a:r>
              <a:rPr lang="en-CA" dirty="0"/>
              <a:t>general, members of society are grouped by </a:t>
            </a:r>
            <a:r>
              <a:rPr lang="en-CA" b="1" u="sng" dirty="0"/>
              <a:t>age</a:t>
            </a:r>
            <a:r>
              <a:rPr lang="en-CA" dirty="0"/>
              <a:t>.  Most people spend the majority of their time with those in their age group.  As a result, many young people have not had much </a:t>
            </a:r>
            <a:r>
              <a:rPr lang="en-CA" b="1" u="sng" dirty="0"/>
              <a:t>contact</a:t>
            </a:r>
            <a:r>
              <a:rPr lang="en-CA" dirty="0"/>
              <a:t> with people over age sixty-five.  </a:t>
            </a:r>
            <a:endParaRPr lang="en-CA" dirty="0" smtClean="0"/>
          </a:p>
          <a:p>
            <a:endParaRPr lang="en-CA" dirty="0" smtClean="0"/>
          </a:p>
          <a:p>
            <a:endParaRPr lang="en-CA" dirty="0"/>
          </a:p>
          <a:p>
            <a:endParaRPr lang="en-CA" dirty="0" smtClean="0"/>
          </a:p>
          <a:p>
            <a:endParaRPr lang="en-CA" dirty="0"/>
          </a:p>
          <a:p>
            <a:endParaRPr lang="en-CA" dirty="0" smtClean="0"/>
          </a:p>
          <a:p>
            <a:endParaRPr lang="en-CA" dirty="0"/>
          </a:p>
          <a:p>
            <a:pPr algn="ctr"/>
            <a:r>
              <a:rPr lang="en-CA" dirty="0" smtClean="0"/>
              <a:t>Is </a:t>
            </a:r>
            <a:r>
              <a:rPr lang="en-CA" dirty="0"/>
              <a:t>this true for you?</a:t>
            </a:r>
          </a:p>
          <a:p>
            <a:endParaRPr lang="en-CA" dirty="0"/>
          </a:p>
        </p:txBody>
      </p:sp>
      <p:pic>
        <p:nvPicPr>
          <p:cNvPr id="1026" name="Picture 2" descr="C:\Users\alazar\AppData\Local\Microsoft\Windows\Temporary Internet Files\Content.IE5\O1WPEIJV\MP90044265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6849" y="3212976"/>
            <a:ext cx="3253740" cy="2141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818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3"/>
          </p:nvPr>
        </p:nvSpPr>
        <p:spPr/>
        <p:txBody>
          <a:bodyPr/>
          <a:lstStyle/>
          <a:p>
            <a:pPr marL="0" indent="0" algn="ctr">
              <a:buNone/>
            </a:pPr>
            <a:r>
              <a:rPr lang="en-CA" sz="4800" b="1" dirty="0"/>
              <a:t>Stereotypes never tell the whole story. </a:t>
            </a:r>
            <a:endParaRPr lang="en-CA" sz="4800" b="1" dirty="0" smtClean="0"/>
          </a:p>
          <a:p>
            <a:pPr marL="0" indent="0" algn="ctr">
              <a:buNone/>
            </a:pPr>
            <a:endParaRPr lang="en-CA" sz="4800" b="1" dirty="0"/>
          </a:p>
          <a:p>
            <a:pPr marL="0" indent="0" algn="ctr">
              <a:buNone/>
            </a:pPr>
            <a:r>
              <a:rPr lang="en-CA" sz="4800" b="1" dirty="0"/>
              <a:t>Older adults are not all the same, just as teens are not all the same. </a:t>
            </a:r>
          </a:p>
          <a:p>
            <a:endParaRPr lang="en-CA" dirty="0"/>
          </a:p>
        </p:txBody>
      </p:sp>
    </p:spTree>
    <p:extLst>
      <p:ext uri="{BB962C8B-B14F-4D97-AF65-F5344CB8AC3E}">
        <p14:creationId xmlns:p14="http://schemas.microsoft.com/office/powerpoint/2010/main" val="170038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3"/>
          </p:nvPr>
        </p:nvSpPr>
        <p:spPr/>
        <p:txBody>
          <a:bodyPr>
            <a:normAutofit/>
          </a:bodyPr>
          <a:lstStyle/>
          <a:p>
            <a:pPr marL="0" indent="0" algn="ctr">
              <a:buNone/>
            </a:pPr>
            <a:r>
              <a:rPr lang="en-CA" sz="3200" dirty="0"/>
              <a:t>You must look at individuals and understand what aging is all about in order to see the real people behind the </a:t>
            </a:r>
            <a:r>
              <a:rPr lang="en-CA" sz="3200" dirty="0" smtClean="0"/>
              <a:t>myths</a:t>
            </a:r>
            <a:r>
              <a:rPr lang="en-CA" sz="3200" dirty="0"/>
              <a:t>!</a:t>
            </a:r>
          </a:p>
        </p:txBody>
      </p:sp>
      <p:pic>
        <p:nvPicPr>
          <p:cNvPr id="4098" name="Picture 2" descr="C:\Users\alazar\AppData\Local\Microsoft\Windows\Temporary Internet Files\Content.IE5\MJM0DV5E\MP90042213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2924944"/>
            <a:ext cx="5004048" cy="3334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028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b="1" dirty="0"/>
              <a:t>Theories on </a:t>
            </a:r>
            <a:r>
              <a:rPr lang="en-CA" b="1" dirty="0" smtClean="0"/>
              <a:t>Aging</a:t>
            </a:r>
            <a:endParaRPr lang="en-CA" dirty="0"/>
          </a:p>
        </p:txBody>
      </p:sp>
      <p:sp>
        <p:nvSpPr>
          <p:cNvPr id="3" name="Content Placeholder 2"/>
          <p:cNvSpPr>
            <a:spLocks noGrp="1"/>
          </p:cNvSpPr>
          <p:nvPr>
            <p:ph sz="quarter" idx="13"/>
          </p:nvPr>
        </p:nvSpPr>
        <p:spPr/>
        <p:txBody>
          <a:bodyPr/>
          <a:lstStyle/>
          <a:p>
            <a:endParaRPr lang="en-CA" dirty="0" smtClean="0"/>
          </a:p>
          <a:p>
            <a:r>
              <a:rPr lang="en-CA" sz="2800" dirty="0"/>
              <a:t>The aging process is a </a:t>
            </a:r>
            <a:r>
              <a:rPr lang="en-CA" sz="2800" b="1" u="sng" dirty="0"/>
              <a:t>natural</a:t>
            </a:r>
            <a:r>
              <a:rPr lang="en-CA" sz="2800" dirty="0"/>
              <a:t> part of living. </a:t>
            </a:r>
            <a:r>
              <a:rPr lang="en-CA" sz="2800" b="1" u="sng" dirty="0"/>
              <a:t>Gerontology</a:t>
            </a:r>
            <a:r>
              <a:rPr lang="en-CA" sz="2800" dirty="0"/>
              <a:t> is the study of the aging process.  It has helped many people understand older adults and the problems and </a:t>
            </a:r>
            <a:r>
              <a:rPr lang="en-CA" sz="2800" b="1" u="sng" dirty="0"/>
              <a:t>rewards</a:t>
            </a:r>
            <a:r>
              <a:rPr lang="en-CA" sz="2800" dirty="0"/>
              <a:t> of growing older.  </a:t>
            </a:r>
            <a:endParaRPr lang="en-CA" sz="2800" dirty="0" smtClean="0"/>
          </a:p>
          <a:p>
            <a:endParaRPr lang="en-CA" sz="2800" dirty="0"/>
          </a:p>
          <a:p>
            <a:r>
              <a:rPr lang="en-CA" sz="2800" dirty="0" smtClean="0"/>
              <a:t>Two </a:t>
            </a:r>
            <a:r>
              <a:rPr lang="en-CA" sz="2800" dirty="0"/>
              <a:t>general theories explain how the lives of older adults change as they age.  These theories appear to </a:t>
            </a:r>
            <a:r>
              <a:rPr lang="en-CA" sz="2800" b="1" u="sng" dirty="0"/>
              <a:t>contradict</a:t>
            </a:r>
            <a:r>
              <a:rPr lang="en-CA" sz="2800" dirty="0"/>
              <a:t> each other.  </a:t>
            </a:r>
          </a:p>
          <a:p>
            <a:endParaRPr lang="en-CA" dirty="0"/>
          </a:p>
        </p:txBody>
      </p:sp>
    </p:spTree>
    <p:extLst>
      <p:ext uri="{BB962C8B-B14F-4D97-AF65-F5344CB8AC3E}">
        <p14:creationId xmlns:p14="http://schemas.microsoft.com/office/powerpoint/2010/main" val="2559040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Activity Theory </a:t>
            </a:r>
            <a:endParaRPr lang="en-CA" dirty="0"/>
          </a:p>
        </p:txBody>
      </p:sp>
      <p:sp>
        <p:nvSpPr>
          <p:cNvPr id="3" name="Content Placeholder 2"/>
          <p:cNvSpPr>
            <a:spLocks noGrp="1"/>
          </p:cNvSpPr>
          <p:nvPr>
            <p:ph sz="quarter" idx="13"/>
          </p:nvPr>
        </p:nvSpPr>
        <p:spPr/>
        <p:txBody>
          <a:bodyPr/>
          <a:lstStyle/>
          <a:p>
            <a:endParaRPr lang="en-CA" dirty="0" smtClean="0"/>
          </a:p>
          <a:p>
            <a:r>
              <a:rPr lang="en-CA" dirty="0" smtClean="0"/>
              <a:t>This </a:t>
            </a:r>
            <a:r>
              <a:rPr lang="en-CA" dirty="0"/>
              <a:t>theory say, </a:t>
            </a:r>
            <a:r>
              <a:rPr lang="en-CA" i="1" dirty="0"/>
              <a:t>“Use it or lose it.”</a:t>
            </a:r>
            <a:r>
              <a:rPr lang="en-CA" dirty="0"/>
              <a:t>  In other words, active, involved people </a:t>
            </a:r>
            <a:r>
              <a:rPr lang="en-CA" b="1" u="sng" dirty="0"/>
              <a:t>cope</a:t>
            </a:r>
            <a:r>
              <a:rPr lang="en-CA" dirty="0"/>
              <a:t> with aging more </a:t>
            </a:r>
            <a:r>
              <a:rPr lang="en-CA" b="1" u="sng" dirty="0"/>
              <a:t>easily</a:t>
            </a:r>
            <a:r>
              <a:rPr lang="en-CA" dirty="0"/>
              <a:t> than people who are less active.  </a:t>
            </a:r>
            <a:endParaRPr lang="en-CA" dirty="0"/>
          </a:p>
          <a:p>
            <a:r>
              <a:rPr lang="en-CA" dirty="0" smtClean="0"/>
              <a:t>Physical</a:t>
            </a:r>
            <a:r>
              <a:rPr lang="en-CA" dirty="0"/>
              <a:t>, mental and social skills remain </a:t>
            </a:r>
            <a:r>
              <a:rPr lang="en-CA" b="1" u="sng" dirty="0"/>
              <a:t>strong</a:t>
            </a:r>
            <a:r>
              <a:rPr lang="en-CA" dirty="0"/>
              <a:t> when they are used often.  </a:t>
            </a:r>
            <a:endParaRPr lang="en-CA" dirty="0" smtClean="0"/>
          </a:p>
          <a:p>
            <a:r>
              <a:rPr lang="en-CA" dirty="0" smtClean="0"/>
              <a:t>Those </a:t>
            </a:r>
            <a:r>
              <a:rPr lang="en-CA" dirty="0"/>
              <a:t>who don’t exercise soon can’t.  </a:t>
            </a:r>
            <a:endParaRPr lang="en-CA" dirty="0" smtClean="0"/>
          </a:p>
          <a:p>
            <a:r>
              <a:rPr lang="en-CA" dirty="0" smtClean="0"/>
              <a:t>This </a:t>
            </a:r>
            <a:r>
              <a:rPr lang="en-CA" dirty="0"/>
              <a:t>theory suggests that older adults should stay as </a:t>
            </a:r>
            <a:r>
              <a:rPr lang="en-CA" b="1" u="sng" dirty="0"/>
              <a:t>busy </a:t>
            </a:r>
            <a:r>
              <a:rPr lang="en-CA" dirty="0"/>
              <a:t>and </a:t>
            </a:r>
            <a:r>
              <a:rPr lang="en-CA" b="1" u="sng" dirty="0"/>
              <a:t>active</a:t>
            </a:r>
            <a:r>
              <a:rPr lang="en-CA" dirty="0"/>
              <a:t> as possible.</a:t>
            </a:r>
            <a:endParaRPr lang="en-CA" dirty="0"/>
          </a:p>
        </p:txBody>
      </p:sp>
      <p:pic>
        <p:nvPicPr>
          <p:cNvPr id="5122" name="Picture 2" descr="C:\Users\alazar\AppData\Local\Microsoft\Windows\Temporary Internet Files\Content.IE5\1TDC1YQC\MP90044385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4365104"/>
            <a:ext cx="318135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705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591550" cy="1066801"/>
          </a:xfrm>
        </p:spPr>
        <p:txBody>
          <a:bodyPr/>
          <a:lstStyle/>
          <a:p>
            <a:r>
              <a:rPr lang="en-CA" dirty="0" smtClean="0"/>
              <a:t>Disengagement Theory</a:t>
            </a:r>
            <a:endParaRPr lang="en-CA" dirty="0"/>
          </a:p>
        </p:txBody>
      </p:sp>
      <p:sp>
        <p:nvSpPr>
          <p:cNvPr id="3" name="Content Placeholder 2"/>
          <p:cNvSpPr>
            <a:spLocks noGrp="1"/>
          </p:cNvSpPr>
          <p:nvPr>
            <p:ph sz="quarter" idx="13"/>
          </p:nvPr>
        </p:nvSpPr>
        <p:spPr/>
        <p:txBody>
          <a:bodyPr>
            <a:normAutofit lnSpcReduction="10000"/>
          </a:bodyPr>
          <a:lstStyle/>
          <a:p>
            <a:r>
              <a:rPr lang="en-CA" dirty="0" smtClean="0"/>
              <a:t>Disengagement </a:t>
            </a:r>
            <a:r>
              <a:rPr lang="en-CA" dirty="0"/>
              <a:t>means </a:t>
            </a:r>
            <a:r>
              <a:rPr lang="en-CA" b="1" u="sng" dirty="0"/>
              <a:t>withdrawal</a:t>
            </a:r>
            <a:r>
              <a:rPr lang="en-CA" dirty="0"/>
              <a:t> from others and activity.  </a:t>
            </a:r>
            <a:endParaRPr lang="en-CA" dirty="0" smtClean="0"/>
          </a:p>
          <a:p>
            <a:r>
              <a:rPr lang="en-CA" dirty="0" smtClean="0"/>
              <a:t>This </a:t>
            </a:r>
            <a:r>
              <a:rPr lang="en-CA" dirty="0"/>
              <a:t>theory states that in old people, it is normal and healthy for people to become more </a:t>
            </a:r>
            <a:r>
              <a:rPr lang="en-CA" b="1" u="sng" dirty="0"/>
              <a:t>solitary</a:t>
            </a:r>
            <a:r>
              <a:rPr lang="en-CA" dirty="0"/>
              <a:t> and </a:t>
            </a:r>
            <a:r>
              <a:rPr lang="en-CA" b="1" u="sng" dirty="0"/>
              <a:t>sedentary</a:t>
            </a:r>
            <a:r>
              <a:rPr lang="en-CA" dirty="0"/>
              <a:t>.  </a:t>
            </a:r>
            <a:endParaRPr lang="en-CA" dirty="0" smtClean="0"/>
          </a:p>
          <a:p>
            <a:r>
              <a:rPr lang="en-CA" dirty="0" smtClean="0"/>
              <a:t>Social </a:t>
            </a:r>
            <a:r>
              <a:rPr lang="en-CA" dirty="0"/>
              <a:t>activities and contacts are less frequent and important.  Physical activity </a:t>
            </a:r>
            <a:r>
              <a:rPr lang="en-CA" b="1" u="sng" dirty="0"/>
              <a:t>diminishes</a:t>
            </a:r>
            <a:r>
              <a:rPr lang="en-CA" dirty="0"/>
              <a:t> as the body ages.  </a:t>
            </a:r>
            <a:endParaRPr lang="en-CA" dirty="0" smtClean="0"/>
          </a:p>
          <a:p>
            <a:r>
              <a:rPr lang="en-CA" dirty="0" smtClean="0"/>
              <a:t>Older </a:t>
            </a:r>
            <a:r>
              <a:rPr lang="en-CA" dirty="0"/>
              <a:t>people grow less concerned about others and focus more on themselves. </a:t>
            </a:r>
            <a:endParaRPr lang="en-CA" dirty="0" smtClean="0"/>
          </a:p>
          <a:p>
            <a:r>
              <a:rPr lang="en-CA" dirty="0"/>
              <a:t>Disengagement may seem like a logical </a:t>
            </a:r>
            <a:endParaRPr lang="en-CA" dirty="0" smtClean="0"/>
          </a:p>
          <a:p>
            <a:pPr marL="0" indent="0">
              <a:buNone/>
            </a:pPr>
            <a:r>
              <a:rPr lang="en-CA" dirty="0" smtClean="0"/>
              <a:t>progression </a:t>
            </a:r>
            <a:r>
              <a:rPr lang="en-CA" dirty="0"/>
              <a:t>for older people.  Studies </a:t>
            </a:r>
            <a:endParaRPr lang="en-CA" dirty="0" smtClean="0"/>
          </a:p>
          <a:p>
            <a:pPr marL="0" indent="0">
              <a:buNone/>
            </a:pPr>
            <a:r>
              <a:rPr lang="en-CA" dirty="0" smtClean="0"/>
              <a:t>have </a:t>
            </a:r>
            <a:r>
              <a:rPr lang="en-CA" dirty="0"/>
              <a:t>shown, however, that disengaged </a:t>
            </a:r>
            <a:endParaRPr lang="en-CA" dirty="0" smtClean="0"/>
          </a:p>
          <a:p>
            <a:pPr marL="0" indent="0">
              <a:buNone/>
            </a:pPr>
            <a:r>
              <a:rPr lang="en-CA" dirty="0" smtClean="0"/>
              <a:t>people </a:t>
            </a:r>
            <a:r>
              <a:rPr lang="en-CA" dirty="0"/>
              <a:t>are less happy, healthy, and </a:t>
            </a:r>
            <a:endParaRPr lang="en-CA" dirty="0" smtClean="0"/>
          </a:p>
          <a:p>
            <a:pPr marL="0" indent="0">
              <a:buNone/>
            </a:pPr>
            <a:r>
              <a:rPr lang="en-CA" dirty="0" smtClean="0"/>
              <a:t>satisfied </a:t>
            </a:r>
            <a:r>
              <a:rPr lang="en-CA" dirty="0"/>
              <a:t>in almost every area of life than </a:t>
            </a:r>
            <a:endParaRPr lang="en-CA" dirty="0" smtClean="0"/>
          </a:p>
          <a:p>
            <a:pPr marL="0" indent="0">
              <a:buNone/>
            </a:pPr>
            <a:r>
              <a:rPr lang="en-CA" dirty="0" smtClean="0"/>
              <a:t>those </a:t>
            </a:r>
            <a:r>
              <a:rPr lang="en-CA" dirty="0"/>
              <a:t>who remain active and involved.</a:t>
            </a:r>
            <a:endParaRPr lang="en-CA" dirty="0"/>
          </a:p>
        </p:txBody>
      </p:sp>
      <p:pic>
        <p:nvPicPr>
          <p:cNvPr id="6146" name="Picture 2" descr="C:\Users\alazar\AppData\Local\Microsoft\Windows\Temporary Internet Files\Content.IE5\8I373P4S\MP90044329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3803717"/>
            <a:ext cx="3476823" cy="2304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14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Which theory is accurate?</a:t>
            </a:r>
            <a:endParaRPr lang="en-CA" dirty="0"/>
          </a:p>
        </p:txBody>
      </p:sp>
      <p:sp>
        <p:nvSpPr>
          <p:cNvPr id="3" name="Content Placeholder 2"/>
          <p:cNvSpPr>
            <a:spLocks noGrp="1"/>
          </p:cNvSpPr>
          <p:nvPr>
            <p:ph sz="quarter" idx="13"/>
          </p:nvPr>
        </p:nvSpPr>
        <p:spPr/>
        <p:txBody>
          <a:bodyPr/>
          <a:lstStyle/>
          <a:p>
            <a:endParaRPr lang="en-CA" dirty="0" smtClean="0"/>
          </a:p>
          <a:p>
            <a:r>
              <a:rPr lang="en-CA" dirty="0" smtClean="0"/>
              <a:t>Given </a:t>
            </a:r>
            <a:r>
              <a:rPr lang="en-CA" dirty="0"/>
              <a:t>the broad range of older adults—from sixty-five to ninety-five and older—it’s possible that  both theories are true. </a:t>
            </a:r>
            <a:endParaRPr lang="en-CA" dirty="0" smtClean="0"/>
          </a:p>
          <a:p>
            <a:endParaRPr lang="en-CA" dirty="0" smtClean="0"/>
          </a:p>
          <a:p>
            <a:r>
              <a:rPr lang="en-CA" dirty="0" smtClean="0"/>
              <a:t> </a:t>
            </a:r>
            <a:r>
              <a:rPr lang="en-CA" dirty="0"/>
              <a:t>When people first retire, having outside </a:t>
            </a:r>
            <a:endParaRPr lang="en-CA" dirty="0" smtClean="0"/>
          </a:p>
          <a:p>
            <a:pPr marL="0" indent="0">
              <a:buNone/>
            </a:pPr>
            <a:r>
              <a:rPr lang="en-CA" dirty="0" smtClean="0"/>
              <a:t>interests </a:t>
            </a:r>
            <a:r>
              <a:rPr lang="en-CA" dirty="0"/>
              <a:t>and activities may be the </a:t>
            </a:r>
            <a:r>
              <a:rPr lang="en-CA" dirty="0" smtClean="0"/>
              <a:t>healthiest</a:t>
            </a:r>
            <a:r>
              <a:rPr lang="en-CA" dirty="0"/>
              <a:t>, </a:t>
            </a:r>
            <a:endParaRPr lang="en-CA" dirty="0" smtClean="0"/>
          </a:p>
          <a:p>
            <a:pPr marL="0" indent="0">
              <a:buNone/>
            </a:pPr>
            <a:r>
              <a:rPr lang="en-CA" dirty="0" smtClean="0"/>
              <a:t>most </a:t>
            </a:r>
            <a:r>
              <a:rPr lang="en-CA" dirty="0"/>
              <a:t>fulfilling lifestyle.  </a:t>
            </a:r>
            <a:endParaRPr lang="en-CA" dirty="0" smtClean="0"/>
          </a:p>
          <a:p>
            <a:endParaRPr lang="en-CA" dirty="0" smtClean="0"/>
          </a:p>
          <a:p>
            <a:r>
              <a:rPr lang="en-CA" dirty="0" smtClean="0"/>
              <a:t>As </a:t>
            </a:r>
            <a:r>
              <a:rPr lang="en-CA" dirty="0"/>
              <a:t>they age and approach death, however</a:t>
            </a:r>
            <a:r>
              <a:rPr lang="en-CA" dirty="0" smtClean="0"/>
              <a:t>,</a:t>
            </a:r>
          </a:p>
          <a:p>
            <a:pPr marL="0" indent="0">
              <a:buNone/>
            </a:pPr>
            <a:r>
              <a:rPr lang="en-CA" dirty="0" smtClean="0"/>
              <a:t>disengagement </a:t>
            </a:r>
            <a:r>
              <a:rPr lang="en-CA" dirty="0"/>
              <a:t>may be one way to prepare </a:t>
            </a:r>
            <a:endParaRPr lang="en-CA" dirty="0" smtClean="0"/>
          </a:p>
          <a:p>
            <a:pPr marL="0" indent="0">
              <a:buNone/>
            </a:pPr>
            <a:r>
              <a:rPr lang="en-CA" dirty="0" smtClean="0"/>
              <a:t>to </a:t>
            </a:r>
            <a:r>
              <a:rPr lang="en-CA" dirty="0"/>
              <a:t>leave family and friends.  </a:t>
            </a:r>
          </a:p>
          <a:p>
            <a:pPr marL="0" indent="0">
              <a:buNone/>
            </a:pPr>
            <a:endParaRPr lang="en-CA" dirty="0"/>
          </a:p>
        </p:txBody>
      </p:sp>
      <p:pic>
        <p:nvPicPr>
          <p:cNvPr id="8194" name="Picture 2" descr="C:\Users\alazar\AppData\Local\Microsoft\Windows\Temporary Internet Files\Content.IE5\7JZ9Z5GV\MP90044231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6156" y="2636912"/>
            <a:ext cx="3003798" cy="4005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3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591550" cy="1066801"/>
          </a:xfrm>
        </p:spPr>
        <p:txBody>
          <a:bodyPr>
            <a:normAutofit/>
          </a:bodyPr>
          <a:lstStyle/>
          <a:p>
            <a:r>
              <a:rPr lang="en-CA" b="1" dirty="0"/>
              <a:t>Changes as People Age</a:t>
            </a:r>
            <a:r>
              <a:rPr lang="en-CA" b="1" dirty="0" smtClean="0"/>
              <a:t>:</a:t>
            </a:r>
            <a:endParaRPr lang="en-CA" dirty="0"/>
          </a:p>
        </p:txBody>
      </p:sp>
      <p:sp>
        <p:nvSpPr>
          <p:cNvPr id="3" name="Content Placeholder 2"/>
          <p:cNvSpPr>
            <a:spLocks noGrp="1"/>
          </p:cNvSpPr>
          <p:nvPr>
            <p:ph sz="quarter" idx="13"/>
          </p:nvPr>
        </p:nvSpPr>
        <p:spPr/>
        <p:txBody>
          <a:bodyPr/>
          <a:lstStyle/>
          <a:p>
            <a:pPr marL="0" indent="0">
              <a:buNone/>
            </a:pPr>
            <a:r>
              <a:rPr lang="en-CA" dirty="0"/>
              <a:t>Aging affects people in many ways.  Changes occur physically, mentally, socially, and emotionally.  </a:t>
            </a:r>
          </a:p>
          <a:p>
            <a:endParaRPr lang="en-CA" dirty="0"/>
          </a:p>
        </p:txBody>
      </p:sp>
      <p:pic>
        <p:nvPicPr>
          <p:cNvPr id="7170" name="Picture 2" descr="C:\Users\alazar\AppData\Local\Microsoft\Windows\Temporary Internet Files\Content.IE5\8I373P4S\MP9004075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276872"/>
            <a:ext cx="6120680" cy="4078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91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Physical Changes:</a:t>
            </a:r>
            <a:endParaRPr lang="en-CA" dirty="0"/>
          </a:p>
        </p:txBody>
      </p:sp>
      <p:sp>
        <p:nvSpPr>
          <p:cNvPr id="3" name="Content Placeholder 2"/>
          <p:cNvSpPr>
            <a:spLocks noGrp="1"/>
          </p:cNvSpPr>
          <p:nvPr>
            <p:ph sz="quarter" idx="13"/>
          </p:nvPr>
        </p:nvSpPr>
        <p:spPr>
          <a:xfrm>
            <a:off x="274320" y="1556792"/>
            <a:ext cx="8595360" cy="4679416"/>
          </a:xfrm>
        </p:spPr>
        <p:txBody>
          <a:bodyPr>
            <a:normAutofit lnSpcReduction="10000"/>
          </a:bodyPr>
          <a:lstStyle/>
          <a:p>
            <a:pPr marL="0" indent="0">
              <a:buNone/>
            </a:pPr>
            <a:r>
              <a:rPr lang="en-CA" dirty="0"/>
              <a:t>The physical effects of aging are usually the most </a:t>
            </a:r>
            <a:r>
              <a:rPr lang="en-CA" b="1" u="sng" dirty="0"/>
              <a:t>apparent</a:t>
            </a:r>
            <a:r>
              <a:rPr lang="en-CA" dirty="0"/>
              <a:t> ones. </a:t>
            </a:r>
            <a:r>
              <a:rPr lang="en-CA" dirty="0" smtClean="0"/>
              <a:t>In </a:t>
            </a:r>
            <a:r>
              <a:rPr lang="en-CA" dirty="0"/>
              <a:t>general the body </a:t>
            </a:r>
            <a:r>
              <a:rPr lang="en-CA" b="1" u="sng" dirty="0"/>
              <a:t>weakens</a:t>
            </a:r>
            <a:r>
              <a:rPr lang="en-CA" dirty="0"/>
              <a:t> and abilities </a:t>
            </a:r>
            <a:r>
              <a:rPr lang="en-CA" b="1" u="sng" dirty="0"/>
              <a:t>decrease</a:t>
            </a:r>
            <a:r>
              <a:rPr lang="en-CA" dirty="0" smtClean="0"/>
              <a:t>.</a:t>
            </a:r>
          </a:p>
          <a:p>
            <a:endParaRPr lang="en-CA" dirty="0" smtClean="0"/>
          </a:p>
          <a:p>
            <a:r>
              <a:rPr lang="en-CA" b="1" dirty="0" smtClean="0"/>
              <a:t>Examples</a:t>
            </a:r>
            <a:r>
              <a:rPr lang="en-CA" dirty="0" smtClean="0"/>
              <a:t>: overall weakness, slower reactions and reflexes, loss of hearing &amp; vision, brittle bones, decreased sense of smell and taste, chronic diseases, </a:t>
            </a:r>
            <a:r>
              <a:rPr lang="en-CA" dirty="0"/>
              <a:t>A</a:t>
            </a:r>
            <a:r>
              <a:rPr lang="en-CA" dirty="0" smtClean="0"/>
              <a:t>lzheimer’s </a:t>
            </a:r>
          </a:p>
          <a:p>
            <a:endParaRPr lang="en-CA" dirty="0" smtClean="0"/>
          </a:p>
          <a:p>
            <a:r>
              <a:rPr lang="en-CA" b="1" dirty="0" smtClean="0"/>
              <a:t>Maintaining Physical Health</a:t>
            </a:r>
            <a:r>
              <a:rPr lang="en-CA" dirty="0" smtClean="0"/>
              <a:t>: exercise is </a:t>
            </a:r>
            <a:r>
              <a:rPr lang="en-CA" dirty="0"/>
              <a:t>as beneficial and no more dangerous to older adults than to younger </a:t>
            </a:r>
            <a:r>
              <a:rPr lang="en-CA" dirty="0" smtClean="0"/>
              <a:t>people, good </a:t>
            </a:r>
            <a:r>
              <a:rPr lang="en-CA" dirty="0"/>
              <a:t>nutrition is </a:t>
            </a:r>
            <a:r>
              <a:rPr lang="en-CA" dirty="0" smtClean="0"/>
              <a:t>important (many </a:t>
            </a:r>
            <a:r>
              <a:rPr lang="en-CA" dirty="0"/>
              <a:t>physical problems are made worse by poor eating </a:t>
            </a:r>
            <a:r>
              <a:rPr lang="en-CA" dirty="0" smtClean="0"/>
              <a:t>habits), </a:t>
            </a:r>
            <a:r>
              <a:rPr lang="en-CA" dirty="0"/>
              <a:t>attitude can be a major factor in determining physical </a:t>
            </a:r>
            <a:r>
              <a:rPr lang="en-CA" dirty="0" smtClean="0"/>
              <a:t>ability - older </a:t>
            </a:r>
            <a:r>
              <a:rPr lang="en-CA" dirty="0"/>
              <a:t>people who realize that aging is not a disease and that sickness is not inevitable are more likely to work at maintaining their health.</a:t>
            </a:r>
          </a:p>
          <a:p>
            <a:endParaRPr lang="en-CA" dirty="0"/>
          </a:p>
        </p:txBody>
      </p:sp>
    </p:spTree>
    <p:extLst>
      <p:ext uri="{BB962C8B-B14F-4D97-AF65-F5344CB8AC3E}">
        <p14:creationId xmlns:p14="http://schemas.microsoft.com/office/powerpoint/2010/main" val="3844877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Mental Changes:</a:t>
            </a:r>
            <a:endParaRPr lang="en-CA" dirty="0"/>
          </a:p>
        </p:txBody>
      </p:sp>
      <p:sp>
        <p:nvSpPr>
          <p:cNvPr id="3" name="Content Placeholder 2"/>
          <p:cNvSpPr>
            <a:spLocks noGrp="1"/>
          </p:cNvSpPr>
          <p:nvPr>
            <p:ph sz="quarter" idx="13"/>
          </p:nvPr>
        </p:nvSpPr>
        <p:spPr>
          <a:xfrm>
            <a:off x="274320" y="1556792"/>
            <a:ext cx="8595360" cy="5040560"/>
          </a:xfrm>
        </p:spPr>
        <p:txBody>
          <a:bodyPr>
            <a:normAutofit lnSpcReduction="10000"/>
          </a:bodyPr>
          <a:lstStyle/>
          <a:p>
            <a:pPr marL="0" indent="0">
              <a:buNone/>
            </a:pPr>
            <a:endParaRPr lang="en-CA" dirty="0" smtClean="0"/>
          </a:p>
          <a:p>
            <a:pPr marL="0" indent="0">
              <a:buNone/>
            </a:pPr>
            <a:r>
              <a:rPr lang="en-CA" dirty="0" smtClean="0"/>
              <a:t>Some </a:t>
            </a:r>
            <a:r>
              <a:rPr lang="en-CA" dirty="0"/>
              <a:t>changes that older adults experience have to do with the </a:t>
            </a:r>
            <a:r>
              <a:rPr lang="en-CA" b="1" u="sng" dirty="0"/>
              <a:t>mind</a:t>
            </a:r>
            <a:r>
              <a:rPr lang="en-CA" dirty="0"/>
              <a:t>.  As the body slows, the mind often does, too</a:t>
            </a:r>
            <a:r>
              <a:rPr lang="en-CA" dirty="0" smtClean="0"/>
              <a:t>.</a:t>
            </a:r>
          </a:p>
          <a:p>
            <a:pPr marL="0" indent="0">
              <a:buNone/>
            </a:pPr>
            <a:endParaRPr lang="en-CA" dirty="0" smtClean="0"/>
          </a:p>
          <a:p>
            <a:r>
              <a:rPr lang="en-CA" b="1" dirty="0" smtClean="0"/>
              <a:t>Examples</a:t>
            </a:r>
            <a:r>
              <a:rPr lang="en-CA" dirty="0" smtClean="0"/>
              <a:t>: Many encounter problems with memory &amp; problem solving but these are often due to outside factors such as </a:t>
            </a:r>
            <a:r>
              <a:rPr lang="en-CA" dirty="0"/>
              <a:t>d</a:t>
            </a:r>
            <a:r>
              <a:rPr lang="en-CA" dirty="0" smtClean="0"/>
              <a:t>epression</a:t>
            </a:r>
            <a:r>
              <a:rPr lang="en-CA" dirty="0"/>
              <a:t>, grief, poor health, poverty, and a lack of trying </a:t>
            </a:r>
            <a:endParaRPr lang="en-CA" dirty="0" smtClean="0"/>
          </a:p>
          <a:p>
            <a:endParaRPr lang="en-CA" dirty="0" smtClean="0"/>
          </a:p>
          <a:p>
            <a:r>
              <a:rPr lang="en-CA" b="1" dirty="0" smtClean="0"/>
              <a:t>Maintaining Mental Health</a:t>
            </a:r>
            <a:r>
              <a:rPr lang="en-CA" dirty="0" smtClean="0"/>
              <a:t>: </a:t>
            </a:r>
            <a:r>
              <a:rPr lang="en-CA" dirty="0"/>
              <a:t>Mental stimulation is necessary to keep older adults thinking effectively.  Their activities should require active, not passive, participation.  Some older people join clubs or become politically active.  Others take part-time jobs, continue their education, or serve as volunteers.  Many community groups and activities offer discount rates to older adults to encourage their participation. </a:t>
            </a:r>
          </a:p>
          <a:p>
            <a:endParaRPr lang="en-CA" dirty="0"/>
          </a:p>
        </p:txBody>
      </p:sp>
      <p:pic>
        <p:nvPicPr>
          <p:cNvPr id="4" name="Picture 3" descr="C:\Documents and Settings\tolchowy\Local Settings\Temporary Internet Files\Content.IE5\5ON3GVDN\MP900448841[1].jpg"/>
          <p:cNvPicPr/>
          <p:nvPr/>
        </p:nvPicPr>
        <p:blipFill>
          <a:blip r:embed="rId2" cstate="print"/>
          <a:srcRect/>
          <a:stretch>
            <a:fillRect/>
          </a:stretch>
        </p:blipFill>
        <p:spPr bwMode="auto">
          <a:xfrm>
            <a:off x="6558915" y="332656"/>
            <a:ext cx="1986915" cy="1487170"/>
          </a:xfrm>
          <a:prstGeom prst="rect">
            <a:avLst/>
          </a:prstGeom>
          <a:noFill/>
          <a:ln w="9525">
            <a:noFill/>
            <a:miter lim="800000"/>
            <a:headEnd/>
            <a:tailEnd/>
          </a:ln>
        </p:spPr>
      </p:pic>
    </p:spTree>
    <p:extLst>
      <p:ext uri="{BB962C8B-B14F-4D97-AF65-F5344CB8AC3E}">
        <p14:creationId xmlns:p14="http://schemas.microsoft.com/office/powerpoint/2010/main" val="1682290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591550" cy="1066801"/>
          </a:xfrm>
        </p:spPr>
        <p:txBody>
          <a:bodyPr/>
          <a:lstStyle/>
          <a:p>
            <a:pPr algn="ctr"/>
            <a:r>
              <a:rPr lang="en-CA" b="1" dirty="0"/>
              <a:t>Attitudes Towards Aging</a:t>
            </a:r>
            <a:endParaRPr lang="en-CA" dirty="0"/>
          </a:p>
        </p:txBody>
      </p:sp>
      <p:sp>
        <p:nvSpPr>
          <p:cNvPr id="3" name="Content Placeholder 2"/>
          <p:cNvSpPr>
            <a:spLocks noGrp="1"/>
          </p:cNvSpPr>
          <p:nvPr>
            <p:ph sz="quarter" idx="13"/>
          </p:nvPr>
        </p:nvSpPr>
        <p:spPr/>
        <p:txBody>
          <a:bodyPr>
            <a:normAutofit fontScale="92500" lnSpcReduction="10000"/>
          </a:bodyPr>
          <a:lstStyle/>
          <a:p>
            <a:r>
              <a:rPr lang="en-CA" sz="2800" dirty="0"/>
              <a:t>A</a:t>
            </a:r>
            <a:r>
              <a:rPr lang="en-CA" sz="2800" dirty="0" smtClean="0"/>
              <a:t>ll </a:t>
            </a:r>
            <a:r>
              <a:rPr lang="en-CA" sz="2800" dirty="0"/>
              <a:t>around you are signs that today’s emphasis is on </a:t>
            </a:r>
            <a:r>
              <a:rPr lang="en-CA" sz="2800" b="1" u="sng" dirty="0"/>
              <a:t>youth</a:t>
            </a:r>
            <a:r>
              <a:rPr lang="en-CA" sz="2800" dirty="0"/>
              <a:t>.  Products that hide the gray, reduce wrinkles, and cover age spots all point to a </a:t>
            </a:r>
            <a:r>
              <a:rPr lang="en-CA" sz="2800" b="1" u="sng" dirty="0"/>
              <a:t>preoccupation</a:t>
            </a:r>
            <a:r>
              <a:rPr lang="en-CA" sz="2800" dirty="0"/>
              <a:t> with staying young.  Youth is desirable; old age is not</a:t>
            </a:r>
            <a:r>
              <a:rPr lang="en-CA" sz="2800" dirty="0" smtClean="0"/>
              <a:t>.</a:t>
            </a:r>
          </a:p>
          <a:p>
            <a:r>
              <a:rPr lang="en-CA" sz="2800" dirty="0"/>
              <a:t>Although progress is being made against this attitude, some people are still </a:t>
            </a:r>
            <a:r>
              <a:rPr lang="en-CA" sz="2800" b="1" u="sng" dirty="0"/>
              <a:t>prejudiced</a:t>
            </a:r>
            <a:r>
              <a:rPr lang="en-CA" sz="2800" dirty="0"/>
              <a:t> against older adults.  They feel that older people cannot be as alert, intelligent, and </a:t>
            </a:r>
            <a:r>
              <a:rPr lang="en-CA" sz="2800" b="1" u="sng" dirty="0"/>
              <a:t>capable</a:t>
            </a:r>
            <a:r>
              <a:rPr lang="en-CA" sz="2800" dirty="0"/>
              <a:t> as younger people.  This bias is called </a:t>
            </a:r>
            <a:r>
              <a:rPr lang="en-CA" sz="2800" b="1" u="sng" dirty="0"/>
              <a:t>ageism</a:t>
            </a:r>
            <a:r>
              <a:rPr lang="en-CA" sz="2800" dirty="0"/>
              <a:t>.  Like all prejudices, it is unfair. It views all people as alike, instead of as distinct, </a:t>
            </a:r>
            <a:r>
              <a:rPr lang="en-CA" sz="2800" b="1" u="sng" dirty="0"/>
              <a:t>unique</a:t>
            </a:r>
            <a:r>
              <a:rPr lang="en-CA" sz="2800" dirty="0"/>
              <a:t> individuals.  Ageism prevents older adults from living their lives to the fullest.  It also denies others the opportunity to </a:t>
            </a:r>
            <a:r>
              <a:rPr lang="en-CA" sz="2800" b="1" u="sng" dirty="0"/>
              <a:t>benefit</a:t>
            </a:r>
            <a:r>
              <a:rPr lang="en-CA" sz="2800" dirty="0"/>
              <a:t> from their talents and experience. </a:t>
            </a:r>
            <a:endParaRPr lang="en-CA" sz="2800" dirty="0"/>
          </a:p>
        </p:txBody>
      </p:sp>
    </p:spTree>
    <p:extLst>
      <p:ext uri="{BB962C8B-B14F-4D97-AF65-F5344CB8AC3E}">
        <p14:creationId xmlns:p14="http://schemas.microsoft.com/office/powerpoint/2010/main" val="3446057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Social Changes:</a:t>
            </a:r>
            <a:endParaRPr lang="en-CA" dirty="0"/>
          </a:p>
        </p:txBody>
      </p:sp>
      <p:sp>
        <p:nvSpPr>
          <p:cNvPr id="3" name="Content Placeholder 2"/>
          <p:cNvSpPr>
            <a:spLocks noGrp="1"/>
          </p:cNvSpPr>
          <p:nvPr>
            <p:ph sz="quarter" idx="13"/>
          </p:nvPr>
        </p:nvSpPr>
        <p:spPr>
          <a:xfrm>
            <a:off x="274320" y="1556792"/>
            <a:ext cx="8595360" cy="4679416"/>
          </a:xfrm>
        </p:spPr>
        <p:txBody>
          <a:bodyPr>
            <a:normAutofit lnSpcReduction="10000"/>
          </a:bodyPr>
          <a:lstStyle/>
          <a:p>
            <a:pPr marL="0" indent="0">
              <a:buNone/>
            </a:pPr>
            <a:r>
              <a:rPr lang="en-CA" dirty="0"/>
              <a:t>Older adults may see </a:t>
            </a:r>
            <a:r>
              <a:rPr lang="en-CA" b="1" u="sng" dirty="0"/>
              <a:t>differences</a:t>
            </a:r>
            <a:r>
              <a:rPr lang="en-CA" dirty="0"/>
              <a:t> in their social roles and relationships.  As some roles become less </a:t>
            </a:r>
            <a:r>
              <a:rPr lang="en-CA" b="1" u="sng" dirty="0"/>
              <a:t>important</a:t>
            </a:r>
            <a:r>
              <a:rPr lang="en-CA" dirty="0"/>
              <a:t>, they often develop new ones</a:t>
            </a:r>
            <a:r>
              <a:rPr lang="en-CA" dirty="0" smtClean="0"/>
              <a:t>.</a:t>
            </a:r>
          </a:p>
          <a:p>
            <a:pPr marL="0" indent="0">
              <a:buNone/>
            </a:pPr>
            <a:endParaRPr lang="en-CA" dirty="0" smtClean="0"/>
          </a:p>
          <a:p>
            <a:r>
              <a:rPr lang="en-CA" b="1" dirty="0" smtClean="0"/>
              <a:t>Examples: </a:t>
            </a:r>
            <a:r>
              <a:rPr lang="en-CA" dirty="0" smtClean="0"/>
              <a:t>often they have difficulties dealing with retirement (lose sense of worth), </a:t>
            </a:r>
            <a:r>
              <a:rPr lang="en-CA" dirty="0"/>
              <a:t>changes in </a:t>
            </a:r>
            <a:r>
              <a:rPr lang="en-CA" dirty="0" smtClean="0"/>
              <a:t>role, loss of family and friends (through death, moving away etc.), friendships become more rewarding and healthy.</a:t>
            </a:r>
          </a:p>
          <a:p>
            <a:endParaRPr lang="en-CA" dirty="0" smtClean="0"/>
          </a:p>
          <a:p>
            <a:r>
              <a:rPr lang="en-CA" b="1" dirty="0" smtClean="0"/>
              <a:t>Maintaining Social Health: </a:t>
            </a:r>
            <a:r>
              <a:rPr lang="en-CA" dirty="0" smtClean="0"/>
              <a:t>social individuals tend to stay that way, just as those who live a quiet life maintain the pattern, there are many community programs available for the elderly to maintain their social lives and also buses and transportation to get them to and from the events.</a:t>
            </a:r>
            <a:endParaRPr lang="en-CA" dirty="0"/>
          </a:p>
          <a:p>
            <a:endParaRPr lang="en-CA" dirty="0"/>
          </a:p>
        </p:txBody>
      </p:sp>
    </p:spTree>
    <p:extLst>
      <p:ext uri="{BB962C8B-B14F-4D97-AF65-F5344CB8AC3E}">
        <p14:creationId xmlns:p14="http://schemas.microsoft.com/office/powerpoint/2010/main" val="1681238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1400"/>
            <a:ext cx="8591550" cy="1066801"/>
          </a:xfrm>
        </p:spPr>
        <p:txBody>
          <a:bodyPr/>
          <a:lstStyle/>
          <a:p>
            <a:r>
              <a:rPr lang="en-CA" dirty="0" smtClean="0"/>
              <a:t>Emotional Changes:</a:t>
            </a:r>
            <a:endParaRPr lang="en-CA" dirty="0"/>
          </a:p>
        </p:txBody>
      </p:sp>
      <p:sp>
        <p:nvSpPr>
          <p:cNvPr id="3" name="Content Placeholder 2"/>
          <p:cNvSpPr>
            <a:spLocks noGrp="1"/>
          </p:cNvSpPr>
          <p:nvPr>
            <p:ph sz="quarter" idx="13"/>
          </p:nvPr>
        </p:nvSpPr>
        <p:spPr>
          <a:xfrm>
            <a:off x="274320" y="836712"/>
            <a:ext cx="8595360" cy="5904656"/>
          </a:xfrm>
        </p:spPr>
        <p:txBody>
          <a:bodyPr>
            <a:normAutofit fontScale="92500"/>
          </a:bodyPr>
          <a:lstStyle/>
          <a:p>
            <a:pPr marL="0" indent="0">
              <a:buNone/>
            </a:pPr>
            <a:r>
              <a:rPr lang="en-CA" dirty="0"/>
              <a:t>As they age, some people feel that life no longer has meaning for them.  </a:t>
            </a:r>
            <a:endParaRPr lang="en-CA" dirty="0" smtClean="0"/>
          </a:p>
          <a:p>
            <a:pPr marL="0" indent="0">
              <a:buNone/>
            </a:pPr>
            <a:endParaRPr lang="en-CA" dirty="0"/>
          </a:p>
          <a:p>
            <a:r>
              <a:rPr lang="en-CA" b="1" dirty="0" smtClean="0"/>
              <a:t>Examples: </a:t>
            </a:r>
            <a:r>
              <a:rPr lang="en-CA" dirty="0"/>
              <a:t>They may believe that no one needs or respects them.  Sometimes this occurs in retirement due to loss of the work role.  Older adults may become depressed or discouraged about living.  This can be a response to the death of a spouse or friends, or to increasing health problems.  Childless men whose wives have died are most likely to lack the will to live.  This feeling of despair also worsens the effects of other physical conditions and diseases. </a:t>
            </a:r>
          </a:p>
          <a:p>
            <a:endParaRPr lang="en-CA" dirty="0" smtClean="0"/>
          </a:p>
          <a:p>
            <a:r>
              <a:rPr lang="en-CA" b="1" dirty="0" smtClean="0"/>
              <a:t>Maintaining Emotional Health: </a:t>
            </a:r>
            <a:r>
              <a:rPr lang="en-CA" dirty="0"/>
              <a:t>N</a:t>
            </a:r>
            <a:r>
              <a:rPr lang="en-CA" dirty="0" smtClean="0"/>
              <a:t>eed </a:t>
            </a:r>
            <a:r>
              <a:rPr lang="en-CA" dirty="0"/>
              <a:t>to balance activity and involvement with the tendency toward disengagement. </a:t>
            </a:r>
            <a:r>
              <a:rPr lang="en-CA" dirty="0" smtClean="0"/>
              <a:t>In addition to being active, they also </a:t>
            </a:r>
            <a:r>
              <a:rPr lang="en-CA" dirty="0"/>
              <a:t>need opportunities to talk about the past.  By reminiscing, they sort through their experiences and make sense of their </a:t>
            </a:r>
            <a:r>
              <a:rPr lang="en-CA" dirty="0" smtClean="0"/>
              <a:t>lives. Contact </a:t>
            </a:r>
            <a:r>
              <a:rPr lang="en-CA" dirty="0"/>
              <a:t>with friends and family members is one of the best ways to maintain emotional health.  Younger people can encourage conversation, visit, and show appreciation for the wisdom and experience that older people have. </a:t>
            </a:r>
          </a:p>
          <a:p>
            <a:endParaRPr lang="en-CA" dirty="0"/>
          </a:p>
          <a:p>
            <a:endParaRPr lang="en-CA" dirty="0"/>
          </a:p>
        </p:txBody>
      </p:sp>
    </p:spTree>
    <p:extLst>
      <p:ext uri="{BB962C8B-B14F-4D97-AF65-F5344CB8AC3E}">
        <p14:creationId xmlns:p14="http://schemas.microsoft.com/office/powerpoint/2010/main" val="3079917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smtClean="0"/>
              <a:t>RECOGNIZING STEREOTYPES</a:t>
            </a:r>
            <a:endParaRPr lang="en-CA" b="1" dirty="0"/>
          </a:p>
        </p:txBody>
      </p:sp>
      <p:pic>
        <p:nvPicPr>
          <p:cNvPr id="4" name="Content Placeholder 3" descr="C:\Documents and Settings\tolchowy\Local Settings\Temporary Internet Files\Content.IE5\5ON3GVDN\MP900448444[1].jpg"/>
          <p:cNvPicPr>
            <a:picLocks noGrp="1"/>
          </p:cNvPicPr>
          <p:nvPr>
            <p:ph sz="quarter" idx="13"/>
          </p:nvPr>
        </p:nvPicPr>
        <p:blipFill>
          <a:blip r:embed="rId2" cstate="print">
            <a:extLst>
              <a:ext uri="{BEBA8EAE-BF5A-486C-A8C5-ECC9F3942E4B}">
                <a14:imgProps xmlns:a14="http://schemas.microsoft.com/office/drawing/2010/main">
                  <a14:imgLayer r:embed="rId3">
                    <a14:imgEffect>
                      <a14:saturation sat="0"/>
                    </a14:imgEffect>
                  </a14:imgLayer>
                </a14:imgProps>
              </a:ext>
            </a:extLst>
          </a:blip>
          <a:srcRect/>
          <a:stretch>
            <a:fillRect/>
          </a:stretch>
        </p:blipFill>
        <p:spPr bwMode="auto">
          <a:xfrm>
            <a:off x="827584" y="1700808"/>
            <a:ext cx="1250638" cy="1633875"/>
          </a:xfrm>
          <a:prstGeom prst="rect">
            <a:avLst/>
          </a:prstGeom>
          <a:noFill/>
          <a:ln w="9525">
            <a:noFill/>
            <a:miter lim="800000"/>
            <a:headEnd/>
            <a:tailEnd/>
          </a:ln>
        </p:spPr>
      </p:pic>
      <p:sp>
        <p:nvSpPr>
          <p:cNvPr id="5" name="Rectangle 4"/>
          <p:cNvSpPr/>
          <p:nvPr/>
        </p:nvSpPr>
        <p:spPr>
          <a:xfrm>
            <a:off x="2555776" y="1484783"/>
            <a:ext cx="4374232" cy="4708981"/>
          </a:xfrm>
          <a:prstGeom prst="rect">
            <a:avLst/>
          </a:prstGeom>
        </p:spPr>
        <p:txBody>
          <a:bodyPr wrap="square">
            <a:spAutoFit/>
          </a:bodyPr>
          <a:lstStyle/>
          <a:p>
            <a:r>
              <a:rPr lang="en-CA" sz="2000" b="1" dirty="0"/>
              <a:t>ROBB:</a:t>
            </a:r>
            <a:r>
              <a:rPr lang="en-CA" sz="2000" dirty="0"/>
              <a:t>  “After old Mr. Applegate moved into the Fraser house down the street, my friends and I knew after one look at him that he would be a grouch, and we were right.  The first time he saw us skateboarding down his driveway, he started yelling out the window at us.  No one likes him.  He got mad at my friend Carl, who delivers the paper, too.  The paper missed the porch a few times, and you think old Applegate could walk down three steps to pick it up?  No way!  Looks to me like he could use the exercise.”</a:t>
            </a:r>
          </a:p>
        </p:txBody>
      </p:sp>
    </p:spTree>
    <p:extLst>
      <p:ext uri="{BB962C8B-B14F-4D97-AF65-F5344CB8AC3E}">
        <p14:creationId xmlns:p14="http://schemas.microsoft.com/office/powerpoint/2010/main" val="2054065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371" y="6928"/>
            <a:ext cx="8591550" cy="1066801"/>
          </a:xfrm>
        </p:spPr>
        <p:txBody>
          <a:bodyPr/>
          <a:lstStyle/>
          <a:p>
            <a:pPr algn="ctr"/>
            <a:r>
              <a:rPr lang="en-CA" b="1" dirty="0" smtClean="0"/>
              <a:t>Can you recognize the stereotypes?</a:t>
            </a:r>
            <a:endParaRPr lang="en-CA" b="1" dirty="0"/>
          </a:p>
        </p:txBody>
      </p:sp>
      <p:sp>
        <p:nvSpPr>
          <p:cNvPr id="3" name="Content Placeholder 2"/>
          <p:cNvSpPr>
            <a:spLocks noGrp="1"/>
          </p:cNvSpPr>
          <p:nvPr>
            <p:ph sz="quarter" idx="13"/>
          </p:nvPr>
        </p:nvSpPr>
        <p:spPr/>
        <p:txBody>
          <a:bodyPr/>
          <a:lstStyle/>
          <a:p>
            <a:r>
              <a:rPr lang="en-CA" b="1" dirty="0" smtClean="0"/>
              <a:t>When </a:t>
            </a:r>
            <a:r>
              <a:rPr lang="en-CA" b="1" dirty="0"/>
              <a:t>you recognized stereotypes, you are aware that a common belief about a group of people or things may not be true.</a:t>
            </a:r>
            <a:endParaRPr lang="en-CA" dirty="0"/>
          </a:p>
          <a:p>
            <a:pPr algn="ctr"/>
            <a:endParaRPr lang="en-CA" dirty="0" smtClean="0"/>
          </a:p>
          <a:p>
            <a:pPr algn="ctr"/>
            <a:endParaRPr lang="en-CA" dirty="0"/>
          </a:p>
          <a:p>
            <a:pPr algn="ctr"/>
            <a:endParaRPr lang="en-CA" dirty="0" smtClean="0"/>
          </a:p>
          <a:p>
            <a:pPr algn="ctr"/>
            <a:endParaRPr lang="en-CA" dirty="0"/>
          </a:p>
          <a:p>
            <a:pPr algn="ctr"/>
            <a:endParaRPr lang="en-CA" dirty="0" smtClean="0"/>
          </a:p>
          <a:p>
            <a:r>
              <a:rPr lang="en-CA" dirty="0"/>
              <a:t>Does Robb have a stereotypical idea about Mr. Applegate?  What is it? </a:t>
            </a:r>
            <a:endParaRPr lang="en-CA" dirty="0" smtClean="0"/>
          </a:p>
          <a:p>
            <a:r>
              <a:rPr lang="en-CA" dirty="0"/>
              <a:t>Did Robb form his opinion before or after anything happened? </a:t>
            </a:r>
            <a:endParaRPr lang="en-CA" dirty="0" smtClean="0"/>
          </a:p>
          <a:p>
            <a:r>
              <a:rPr lang="en-CA" dirty="0"/>
              <a:t>Is Robb’s opinion accurate?  </a:t>
            </a:r>
            <a:r>
              <a:rPr lang="en-CA" dirty="0" smtClean="0"/>
              <a:t>Explain</a:t>
            </a:r>
          </a:p>
          <a:p>
            <a:r>
              <a:rPr lang="en-CA" dirty="0"/>
              <a:t>What can a person do to avoid believing stereotypical ideas? </a:t>
            </a:r>
            <a:endParaRPr lang="en-CA" dirty="0"/>
          </a:p>
        </p:txBody>
      </p:sp>
      <p:pic>
        <p:nvPicPr>
          <p:cNvPr id="4" name="Picture 3" descr="C:\Documents and Settings\tolchowy\Local Settings\Temporary Internet Files\Content.IE5\KYDOL367\MP900448604[1].jpg"/>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Lst>
          </a:blip>
          <a:srcRect/>
          <a:stretch>
            <a:fillRect/>
          </a:stretch>
        </p:blipFill>
        <p:spPr bwMode="auto">
          <a:xfrm>
            <a:off x="3491880" y="2077116"/>
            <a:ext cx="1729606" cy="1855017"/>
          </a:xfrm>
          <a:prstGeom prst="rect">
            <a:avLst/>
          </a:prstGeom>
          <a:noFill/>
          <a:ln w="9525">
            <a:noFill/>
            <a:miter lim="800000"/>
            <a:headEnd/>
            <a:tailEnd/>
          </a:ln>
        </p:spPr>
      </p:pic>
    </p:spTree>
    <p:extLst>
      <p:ext uri="{BB962C8B-B14F-4D97-AF65-F5344CB8AC3E}">
        <p14:creationId xmlns:p14="http://schemas.microsoft.com/office/powerpoint/2010/main" val="3761874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591550" cy="1066801"/>
          </a:xfrm>
        </p:spPr>
        <p:txBody>
          <a:bodyPr/>
          <a:lstStyle/>
          <a:p>
            <a:pPr algn="ctr"/>
            <a:r>
              <a:rPr lang="en-CA" b="1" dirty="0" smtClean="0"/>
              <a:t>The other side of the story…</a:t>
            </a:r>
            <a:endParaRPr lang="en-CA" b="1" dirty="0"/>
          </a:p>
        </p:txBody>
      </p:sp>
      <p:pic>
        <p:nvPicPr>
          <p:cNvPr id="4" name="Content Placeholder 3" descr="C:\Documents and Settings\tolchowy\Local Settings\Temporary Internet Files\Content.IE5\YS3U33Q2\MP900227577[1].jpg"/>
          <p:cNvPicPr>
            <a:picLocks noGrp="1"/>
          </p:cNvPicPr>
          <p:nvPr>
            <p:ph sz="quarter" idx="13"/>
          </p:nvPr>
        </p:nvPicPr>
        <p:blipFill>
          <a:blip r:embed="rId2" cstate="print">
            <a:extLst>
              <a:ext uri="{BEBA8EAE-BF5A-486C-A8C5-ECC9F3942E4B}">
                <a14:imgProps xmlns:a14="http://schemas.microsoft.com/office/drawing/2010/main">
                  <a14:imgLayer r:embed="rId3">
                    <a14:imgEffect>
                      <a14:saturation sat="0"/>
                    </a14:imgEffect>
                  </a14:imgLayer>
                </a14:imgProps>
              </a:ext>
            </a:extLst>
          </a:blip>
          <a:srcRect/>
          <a:stretch>
            <a:fillRect/>
          </a:stretch>
        </p:blipFill>
        <p:spPr bwMode="auto">
          <a:xfrm>
            <a:off x="1043608" y="1484784"/>
            <a:ext cx="2414016" cy="3657600"/>
          </a:xfrm>
          <a:prstGeom prst="rect">
            <a:avLst/>
          </a:prstGeom>
          <a:noFill/>
          <a:ln w="9525">
            <a:noFill/>
            <a:miter lim="800000"/>
            <a:headEnd/>
            <a:tailEnd/>
          </a:ln>
        </p:spPr>
      </p:pic>
      <p:sp>
        <p:nvSpPr>
          <p:cNvPr id="5" name="Rectangle 4"/>
          <p:cNvSpPr/>
          <p:nvPr/>
        </p:nvSpPr>
        <p:spPr>
          <a:xfrm>
            <a:off x="3851920" y="1340768"/>
            <a:ext cx="4572000" cy="4708981"/>
          </a:xfrm>
          <a:prstGeom prst="rect">
            <a:avLst/>
          </a:prstGeom>
        </p:spPr>
        <p:txBody>
          <a:bodyPr>
            <a:spAutoFit/>
          </a:bodyPr>
          <a:lstStyle/>
          <a:p>
            <a:r>
              <a:rPr lang="en-CA" sz="2000" b="1" dirty="0"/>
              <a:t>MR. APPLEGATE:</a:t>
            </a:r>
            <a:r>
              <a:rPr lang="en-CA" sz="2000" dirty="0"/>
              <a:t>  “Moving into the Fraser house hasn’t been easy for me.  I left my friends in the town where my wife and I lived.  Living here I could be closer to my daughter, who can help me since my wife is gone now.  I don’t get around very well anymore because of my arthritis.  I don’t know people in the neighbourhood, because I can’t get out much.  The kids in the neighbourhood try to ride their skateboards on my driveway, but I can’t have them getting hurt on my property.  In my old neighbourhood the kids used to come by and sit and talk to me.  I miss that.”</a:t>
            </a:r>
          </a:p>
        </p:txBody>
      </p:sp>
    </p:spTree>
    <p:extLst>
      <p:ext uri="{BB962C8B-B14F-4D97-AF65-F5344CB8AC3E}">
        <p14:creationId xmlns:p14="http://schemas.microsoft.com/office/powerpoint/2010/main" val="158370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sz="quarter" idx="13"/>
          </p:nvPr>
        </p:nvSpPr>
        <p:spPr/>
        <p:txBody>
          <a:bodyPr>
            <a:normAutofit/>
          </a:bodyPr>
          <a:lstStyle/>
          <a:p>
            <a:endParaRPr lang="en-CA" sz="3200" dirty="0" smtClean="0"/>
          </a:p>
          <a:p>
            <a:endParaRPr lang="en-CA" sz="3200" dirty="0"/>
          </a:p>
          <a:p>
            <a:pPr algn="ctr"/>
            <a:r>
              <a:rPr lang="en-CA" sz="4000" dirty="0" smtClean="0"/>
              <a:t>What </a:t>
            </a:r>
            <a:r>
              <a:rPr lang="en-CA" sz="4000" dirty="0"/>
              <a:t>could Robb and Mr. Applegate each do to improve </a:t>
            </a:r>
            <a:r>
              <a:rPr lang="en-CA" sz="4000" dirty="0" smtClean="0"/>
              <a:t>this situation? </a:t>
            </a:r>
            <a:endParaRPr lang="en-CA" sz="4000" dirty="0"/>
          </a:p>
        </p:txBody>
      </p:sp>
    </p:spTree>
    <p:extLst>
      <p:ext uri="{BB962C8B-B14F-4D97-AF65-F5344CB8AC3E}">
        <p14:creationId xmlns:p14="http://schemas.microsoft.com/office/powerpoint/2010/main" val="727782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smtClean="0"/>
              <a:t>Negative Stereotypes</a:t>
            </a:r>
            <a:endParaRPr lang="en-CA" b="1" dirty="0"/>
          </a:p>
        </p:txBody>
      </p:sp>
      <p:sp>
        <p:nvSpPr>
          <p:cNvPr id="3" name="Content Placeholder 2"/>
          <p:cNvSpPr>
            <a:spLocks noGrp="1"/>
          </p:cNvSpPr>
          <p:nvPr>
            <p:ph sz="quarter" idx="13"/>
          </p:nvPr>
        </p:nvSpPr>
        <p:spPr/>
        <p:txBody>
          <a:bodyPr/>
          <a:lstStyle/>
          <a:p>
            <a:endParaRPr lang="en-CA" dirty="0" smtClean="0"/>
          </a:p>
          <a:p>
            <a:r>
              <a:rPr lang="en-CA" dirty="0" smtClean="0"/>
              <a:t>If </a:t>
            </a:r>
            <a:r>
              <a:rPr lang="en-CA" dirty="0"/>
              <a:t>you don’t know older adults very well, you might find it easy to believe many stereotypes about them.  Most stereotypes about older adults are negative.  </a:t>
            </a:r>
            <a:endParaRPr lang="en-CA" dirty="0" smtClean="0"/>
          </a:p>
          <a:p>
            <a:endParaRPr lang="en-CA" dirty="0" smtClean="0"/>
          </a:p>
          <a:p>
            <a:endParaRPr lang="en-CA" dirty="0"/>
          </a:p>
          <a:p>
            <a:endParaRPr lang="en-CA" dirty="0"/>
          </a:p>
          <a:p>
            <a:pPr algn="ctr"/>
            <a:endParaRPr lang="en-CA" dirty="0" smtClean="0"/>
          </a:p>
          <a:p>
            <a:pPr algn="ctr"/>
            <a:endParaRPr lang="en-CA" dirty="0"/>
          </a:p>
          <a:p>
            <a:pPr algn="ctr"/>
            <a:endParaRPr lang="en-CA" dirty="0" smtClean="0"/>
          </a:p>
          <a:p>
            <a:pPr algn="ctr"/>
            <a:r>
              <a:rPr lang="en-CA" dirty="0" smtClean="0"/>
              <a:t>As a group, list </a:t>
            </a:r>
            <a:r>
              <a:rPr lang="en-CA" dirty="0"/>
              <a:t>as many as you can think </a:t>
            </a:r>
            <a:r>
              <a:rPr lang="en-CA" dirty="0" smtClean="0"/>
              <a:t>of.  Be prepared to share with the class</a:t>
            </a:r>
            <a:endParaRPr lang="en-CA" dirty="0"/>
          </a:p>
        </p:txBody>
      </p:sp>
      <p:pic>
        <p:nvPicPr>
          <p:cNvPr id="2050" name="Picture 2" descr="C:\Users\alazar\AppData\Local\Microsoft\Windows\Temporary Internet Files\Content.IE5\BIBDL233\MP90044240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2852936"/>
            <a:ext cx="3491880" cy="2327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314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smtClean="0"/>
              <a:t>Positive Stereotypes</a:t>
            </a:r>
            <a:endParaRPr lang="en-CA" b="1" dirty="0"/>
          </a:p>
        </p:txBody>
      </p:sp>
      <p:sp>
        <p:nvSpPr>
          <p:cNvPr id="3" name="Content Placeholder 2"/>
          <p:cNvSpPr>
            <a:spLocks noGrp="1"/>
          </p:cNvSpPr>
          <p:nvPr>
            <p:ph sz="quarter" idx="13"/>
          </p:nvPr>
        </p:nvSpPr>
        <p:spPr/>
        <p:txBody>
          <a:bodyPr/>
          <a:lstStyle/>
          <a:p>
            <a:endParaRPr lang="en-CA" dirty="0" smtClean="0"/>
          </a:p>
          <a:p>
            <a:r>
              <a:rPr lang="en-CA" dirty="0" smtClean="0"/>
              <a:t>Some </a:t>
            </a:r>
            <a:r>
              <a:rPr lang="en-CA" dirty="0"/>
              <a:t>stereotypes, on the other hand, are more positive.  </a:t>
            </a:r>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pPr algn="ctr"/>
            <a:endParaRPr lang="en-CA" dirty="0" smtClean="0"/>
          </a:p>
          <a:p>
            <a:pPr algn="ctr"/>
            <a:r>
              <a:rPr lang="en-CA" dirty="0" smtClean="0"/>
              <a:t>As </a:t>
            </a:r>
            <a:r>
              <a:rPr lang="en-CA" dirty="0"/>
              <a:t>a group, list as many as you can think of.  Be prepared to share with the class</a:t>
            </a:r>
          </a:p>
          <a:p>
            <a:pPr marL="0" indent="0">
              <a:buNone/>
            </a:pPr>
            <a:endParaRPr lang="en-CA" dirty="0"/>
          </a:p>
        </p:txBody>
      </p:sp>
      <p:pic>
        <p:nvPicPr>
          <p:cNvPr id="3075" name="Picture 3" descr="C:\Users\alazar\AppData\Local\Microsoft\Windows\Temporary Internet Files\Content.IE5\7JZ9Z5GV\MP90043928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2315550"/>
            <a:ext cx="3528392" cy="2479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424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smtClean="0"/>
              <a:t>More stereotyping…</a:t>
            </a:r>
            <a:endParaRPr lang="en-CA" b="1" dirty="0"/>
          </a:p>
        </p:txBody>
      </p:sp>
      <p:sp>
        <p:nvSpPr>
          <p:cNvPr id="3" name="Content Placeholder 2"/>
          <p:cNvSpPr>
            <a:spLocks noGrp="1"/>
          </p:cNvSpPr>
          <p:nvPr>
            <p:ph sz="quarter" idx="13"/>
          </p:nvPr>
        </p:nvSpPr>
        <p:spPr/>
        <p:txBody>
          <a:bodyPr/>
          <a:lstStyle/>
          <a:p>
            <a:endParaRPr lang="en-CA" dirty="0" smtClean="0"/>
          </a:p>
          <a:p>
            <a:r>
              <a:rPr lang="en-CA" dirty="0" smtClean="0"/>
              <a:t>Older </a:t>
            </a:r>
            <a:r>
              <a:rPr lang="en-CA" dirty="0"/>
              <a:t>people may or may not have any of the qualities that are listed as stereotypes.  </a:t>
            </a:r>
            <a:endParaRPr lang="en-CA" dirty="0" smtClean="0"/>
          </a:p>
          <a:p>
            <a:endParaRPr lang="en-CA" dirty="0"/>
          </a:p>
          <a:p>
            <a:pPr algn="ctr"/>
            <a:r>
              <a:rPr lang="en-CA" dirty="0" smtClean="0"/>
              <a:t>What </a:t>
            </a:r>
            <a:r>
              <a:rPr lang="en-CA" dirty="0"/>
              <a:t>are some negative stereotypes regarding teenagers?</a:t>
            </a:r>
          </a:p>
          <a:p>
            <a:endParaRPr lang="en-CA" dirty="0" smtClean="0"/>
          </a:p>
          <a:p>
            <a:r>
              <a:rPr lang="en-CA" dirty="0" smtClean="0"/>
              <a:t>Are </a:t>
            </a:r>
            <a:r>
              <a:rPr lang="en-CA" dirty="0"/>
              <a:t>these true of you?  Your friends?  While you or your friends may exhibit one or two of these qualities, it is doubtful that all that you listed are true.  </a:t>
            </a:r>
            <a:endParaRPr lang="en-CA" dirty="0" smtClean="0"/>
          </a:p>
          <a:p>
            <a:endParaRPr lang="en-CA" dirty="0" smtClean="0"/>
          </a:p>
        </p:txBody>
      </p:sp>
      <p:pic>
        <p:nvPicPr>
          <p:cNvPr id="9218" name="Picture 2" descr="C:\Users\alazar\AppData\Local\Microsoft\Windows\Temporary Internet Files\Content.IE5\7JZ9Z5GV\MP90040898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653136"/>
            <a:ext cx="1988840" cy="198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910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TC101790493[[fn=SOHO]]</Template>
  <TotalTime>2111</TotalTime>
  <Words>1613</Words>
  <Application>Microsoft Office PowerPoint</Application>
  <PresentationFormat>On-screen Show (4:3)</PresentationFormat>
  <Paragraphs>124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Soho</vt:lpstr>
      <vt:lpstr>STEREOTYPES &amp; the elderly</vt:lpstr>
      <vt:lpstr>Attitudes Towards Aging</vt:lpstr>
      <vt:lpstr>RECOGNIZING STEREOTYPES</vt:lpstr>
      <vt:lpstr>Can you recognize the stereotypes?</vt:lpstr>
      <vt:lpstr>The other side of the story…</vt:lpstr>
      <vt:lpstr>PowerPoint Presentation</vt:lpstr>
      <vt:lpstr>Negative Stereotypes</vt:lpstr>
      <vt:lpstr>Positive Stereotypes</vt:lpstr>
      <vt:lpstr>More stereotyping…</vt:lpstr>
      <vt:lpstr>Beyond Stereotypes</vt:lpstr>
      <vt:lpstr>PowerPoint Presentation</vt:lpstr>
      <vt:lpstr>PowerPoint Presentation</vt:lpstr>
      <vt:lpstr>Theories on Aging</vt:lpstr>
      <vt:lpstr>Activity Theory </vt:lpstr>
      <vt:lpstr>Disengagement Theory</vt:lpstr>
      <vt:lpstr>Which theory is accurate?</vt:lpstr>
      <vt:lpstr>Changes as People Age:</vt:lpstr>
      <vt:lpstr>Physical Changes:</vt:lpstr>
      <vt:lpstr>Mental Changes:</vt:lpstr>
      <vt:lpstr>Social Changes:</vt:lpstr>
      <vt:lpstr>Emotional Changes: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STEREOTYPES &amp; the elderly</dc:title>
  <dc:creator>Lazar, Ashlee</dc:creator>
  <cp:lastModifiedBy>Lazar, Ashlee</cp:lastModifiedBy>
  <cp:revision>14</cp:revision>
  <cp:lastPrinted>2012-01-25T18:37:34Z</cp:lastPrinted>
  <dcterms:created xsi:type="dcterms:W3CDTF">2012-01-24T19:19:50Z</dcterms:created>
  <dcterms:modified xsi:type="dcterms:W3CDTF">2012-01-26T06:31:16Z</dcterms:modified>
</cp:coreProperties>
</file>