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4"/>
  </p:notesMasterIdLst>
  <p:handoutMasterIdLst>
    <p:handoutMasterId r:id="rId15"/>
  </p:handoutMasterIdLst>
  <p:sldIdLst>
    <p:sldId id="262" r:id="rId3"/>
    <p:sldId id="263" r:id="rId4"/>
    <p:sldId id="264" r:id="rId5"/>
    <p:sldId id="266" r:id="rId6"/>
    <p:sldId id="267" r:id="rId7"/>
    <p:sldId id="265" r:id="rId8"/>
    <p:sldId id="270" r:id="rId9"/>
    <p:sldId id="273" r:id="rId10"/>
    <p:sldId id="271" r:id="rId11"/>
    <p:sldId id="272" r:id="rId12"/>
    <p:sldId id="274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howGuides="1">
      <p:cViewPr varScale="1">
        <p:scale>
          <a:sx n="77" d="100"/>
          <a:sy n="77" d="100"/>
        </p:scale>
        <p:origin x="240" y="7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C8C5-A9A9-4B3A-B134-0E3A713D185C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 dirty="0"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h9wWKDL39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Aaron Quilapio</a:t>
            </a:r>
          </a:p>
          <a:p>
            <a:r>
              <a:rPr lang="en-US" dirty="0"/>
              <a:t>Block A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Career Compass to Becoming a Detective </a:t>
            </a:r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Potential Obstacles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566552"/>
              </p:ext>
            </p:extLst>
          </p:nvPr>
        </p:nvGraphicFramePr>
        <p:xfrm>
          <a:off x="1593850" y="1600200"/>
          <a:ext cx="9901162" cy="3607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1088">
                  <a:extLst>
                    <a:ext uri="{9D8B030D-6E8A-4147-A177-3AD203B41FA5}">
                      <a16:colId xmlns:a16="http://schemas.microsoft.com/office/drawing/2014/main" val="3218508611"/>
                    </a:ext>
                  </a:extLst>
                </a:gridCol>
                <a:gridCol w="5010074">
                  <a:extLst>
                    <a:ext uri="{9D8B030D-6E8A-4147-A177-3AD203B41FA5}">
                      <a16:colId xmlns:a16="http://schemas.microsoft.com/office/drawing/2014/main" val="2004391950"/>
                    </a:ext>
                  </a:extLst>
                </a:gridCol>
              </a:tblGrid>
              <a:tr h="498630">
                <a:tc>
                  <a:txBody>
                    <a:bodyPr/>
                    <a:lstStyle/>
                    <a:p>
                      <a:r>
                        <a:rPr lang="en-CA" dirty="0"/>
                        <a:t>Potential Obstacles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Strategies</a:t>
                      </a:r>
                      <a:r>
                        <a:rPr lang="en-CA" baseline="0" dirty="0"/>
                        <a:t> to Overcome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820019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en-CA" dirty="0"/>
                        <a:t>Financial Restraints</a:t>
                      </a:r>
                      <a:r>
                        <a:rPr lang="en-CA" baseline="0" dirty="0"/>
                        <a:t>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-Apply</a:t>
                      </a:r>
                      <a:r>
                        <a:rPr lang="en-CA" baseline="0" dirty="0"/>
                        <a:t> for student loans </a:t>
                      </a:r>
                    </a:p>
                    <a:p>
                      <a:r>
                        <a:rPr lang="en-CA" baseline="0" dirty="0"/>
                        <a:t>-Part-Time Job</a:t>
                      </a:r>
                    </a:p>
                    <a:p>
                      <a:r>
                        <a:rPr lang="en-CA" baseline="0" dirty="0"/>
                        <a:t>-Money my family is willing to give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526032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en-CA" dirty="0"/>
                        <a:t>Not getting accepted to</a:t>
                      </a:r>
                      <a:r>
                        <a:rPr lang="en-CA" baseline="0" dirty="0"/>
                        <a:t> SFU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aseline="0" dirty="0"/>
                        <a:t>-Apply for various other Post-Secondary institutions that fit my needs.</a:t>
                      </a:r>
                    </a:p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722070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en-CA" dirty="0"/>
                        <a:t>Difficulty</a:t>
                      </a:r>
                      <a:r>
                        <a:rPr lang="en-CA" baseline="0" dirty="0"/>
                        <a:t> of education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-Study hard</a:t>
                      </a:r>
                      <a:r>
                        <a:rPr lang="en-CA" baseline="0" dirty="0"/>
                        <a:t>/ do very good in High School</a:t>
                      </a:r>
                    </a:p>
                    <a:p>
                      <a:r>
                        <a:rPr lang="en-CA" dirty="0"/>
                        <a:t>-Tutors</a:t>
                      </a:r>
                      <a:r>
                        <a:rPr lang="en-CA" baseline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211249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en-CA" dirty="0"/>
                        <a:t>Time</a:t>
                      </a:r>
                      <a:r>
                        <a:rPr lang="en-CA" baseline="0" dirty="0"/>
                        <a:t> Management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-Have</a:t>
                      </a:r>
                      <a:r>
                        <a:rPr lang="en-CA" baseline="0" dirty="0"/>
                        <a:t> a plan</a:t>
                      </a:r>
                    </a:p>
                    <a:p>
                      <a:r>
                        <a:rPr lang="en-CA" baseline="0" dirty="0"/>
                        <a:t>-Be organized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45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94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Day in the life of a Detective/ Investigator</a:t>
            </a:r>
          </a:p>
        </p:txBody>
      </p:sp>
      <p:pic>
        <p:nvPicPr>
          <p:cNvPr id="6" name="Bh9wWKDL39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05980" y="1628800"/>
            <a:ext cx="7323269" cy="411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4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25860" y="980728"/>
            <a:ext cx="4871024" cy="567350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Growing up I’ve been influenced a lot by things like superheroes and as a kids I wanted to be like that.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I knew I couldn’t obtain superhuman strength or be bitten by a radioactive spider but there was one hero that stood out for 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It was Batman. I really liked the way he was able to solve crimes or  resolve his conflicts using his brain. He is known for being a great detective.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I want to be a detective because to me it’s the closest to being some sort of superhero.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This is also something my parents would like me to pursue.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3528" y="692696"/>
            <a:ext cx="2062712" cy="195808"/>
          </a:xfrm>
        </p:spPr>
        <p:txBody>
          <a:bodyPr>
            <a:normAutofit fontScale="90000"/>
          </a:bodyPr>
          <a:lstStyle/>
          <a:p>
            <a:r>
              <a:rPr lang="en-CA" dirty="0"/>
              <a:t>Why?</a:t>
            </a:r>
          </a:p>
        </p:txBody>
      </p:sp>
      <p:pic>
        <p:nvPicPr>
          <p:cNvPr id="1026" name="Picture 2" descr="Image result for detective batm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140" y="482600"/>
            <a:ext cx="4408158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93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Graduate High school averaging 85% or higher in all my courses </a:t>
            </a:r>
          </a:p>
          <a:p>
            <a:r>
              <a:rPr lang="en-CA" dirty="0"/>
              <a:t>Do required training and courses for this field </a:t>
            </a:r>
          </a:p>
          <a:p>
            <a:r>
              <a:rPr lang="en-CA" dirty="0"/>
              <a:t>Gain entrance into Simon Fraser University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Short Term Goals </a:t>
            </a:r>
          </a:p>
        </p:txBody>
      </p:sp>
      <p:pic>
        <p:nvPicPr>
          <p:cNvPr id="1028" name="Picture 4" descr="Image result for a plus report ca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073" y="3886200"/>
            <a:ext cx="2293120" cy="281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urses and trai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04" y="4077072"/>
            <a:ext cx="3630935" cy="242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imon fraser university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437" y="3905039"/>
            <a:ext cx="29718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01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Work my way up to Senior Detective</a:t>
            </a:r>
          </a:p>
          <a:p>
            <a:r>
              <a:rPr lang="en-CA" dirty="0"/>
              <a:t>Graduate University with a </a:t>
            </a:r>
            <a:r>
              <a:rPr lang="en-CA" dirty="0"/>
              <a:t>Criminology Bachelor of Art</a:t>
            </a:r>
          </a:p>
          <a:p>
            <a:r>
              <a:rPr lang="en-CA" dirty="0"/>
              <a:t>Work Full-Time as a Detective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Long Term Goals </a:t>
            </a:r>
          </a:p>
        </p:txBody>
      </p:sp>
      <p:pic>
        <p:nvPicPr>
          <p:cNvPr id="2056" name="Picture 8" descr="Image result for detectives and investig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980" y="4221088"/>
            <a:ext cx="2294454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detective sherlock holm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2" y="4219653"/>
            <a:ext cx="3921641" cy="227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5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9332" y="1628800"/>
            <a:ext cx="10671008" cy="4783163"/>
          </a:xfrm>
        </p:spPr>
        <p:txBody>
          <a:bodyPr>
            <a:normAutofit fontScale="25000" lnSpcReduction="20000"/>
          </a:bodyPr>
          <a:lstStyle/>
          <a:p>
            <a:r>
              <a:rPr lang="en-CA" sz="8000" u="sng" dirty="0"/>
              <a:t>Calm</a:t>
            </a:r>
          </a:p>
          <a:p>
            <a:pPr lvl="1"/>
            <a:r>
              <a:rPr lang="en-CA" sz="7200" dirty="0"/>
              <a:t>Remaining calm under most circumstances </a:t>
            </a:r>
          </a:p>
          <a:p>
            <a:pPr lvl="1"/>
            <a:r>
              <a:rPr lang="en-CA" sz="7200" dirty="0"/>
              <a:t>Controlling emotions </a:t>
            </a:r>
          </a:p>
          <a:p>
            <a:pPr fontAlgn="base"/>
            <a:r>
              <a:rPr lang="en-CA" sz="8000" u="sng" dirty="0"/>
              <a:t>Detail-oriented</a:t>
            </a:r>
          </a:p>
          <a:p>
            <a:pPr lvl="1" fontAlgn="base"/>
            <a:r>
              <a:rPr lang="en-CA" sz="7600" dirty="0"/>
              <a:t>Pays attention to the details</a:t>
            </a:r>
          </a:p>
          <a:p>
            <a:pPr lvl="1" fontAlgn="base"/>
            <a:r>
              <a:rPr lang="en-CA" sz="7600" dirty="0"/>
              <a:t>Determination to explore the problem</a:t>
            </a:r>
            <a:endParaRPr lang="en-CA" sz="8000" dirty="0"/>
          </a:p>
          <a:p>
            <a:pPr fontAlgn="base"/>
            <a:r>
              <a:rPr lang="en-CA" sz="8000" u="sng" dirty="0"/>
              <a:t>Work well as part of a team</a:t>
            </a:r>
          </a:p>
          <a:p>
            <a:pPr lvl="1" fontAlgn="base"/>
            <a:r>
              <a:rPr lang="en-CA" sz="7600" dirty="0"/>
              <a:t>Cooperative with others </a:t>
            </a:r>
          </a:p>
          <a:p>
            <a:pPr lvl="1" fontAlgn="base"/>
            <a:r>
              <a:rPr lang="en-CA" sz="7600" dirty="0"/>
              <a:t>Strong communication skills</a:t>
            </a:r>
          </a:p>
          <a:p>
            <a:pPr fontAlgn="base"/>
            <a:r>
              <a:rPr lang="en-CA" sz="8000" u="sng" dirty="0"/>
              <a:t>Problem-solving skills</a:t>
            </a:r>
          </a:p>
          <a:p>
            <a:pPr lvl="1" fontAlgn="base"/>
            <a:r>
              <a:rPr lang="en-CA" sz="7200" dirty="0"/>
              <a:t>Quick to make a reasonable solutions</a:t>
            </a:r>
          </a:p>
          <a:p>
            <a:pPr lvl="1" fontAlgn="base"/>
            <a:r>
              <a:rPr lang="en-CA" sz="7200" dirty="0"/>
              <a:t>Able to solve a variety of problems</a:t>
            </a:r>
          </a:p>
          <a:p>
            <a:pPr fontAlgn="base"/>
            <a:r>
              <a:rPr lang="en-CA" sz="8000" u="sng" dirty="0"/>
              <a:t>Observant</a:t>
            </a:r>
          </a:p>
          <a:p>
            <a:pPr lvl="1" fontAlgn="base"/>
            <a:r>
              <a:rPr lang="en-CA" sz="7200" dirty="0"/>
              <a:t>Very patient </a:t>
            </a:r>
          </a:p>
          <a:p>
            <a:pPr lvl="1" fontAlgn="base"/>
            <a:r>
              <a:rPr lang="en-CA" sz="7200" dirty="0"/>
              <a:t>Quick to notice things.</a:t>
            </a:r>
          </a:p>
          <a:p>
            <a:pPr marL="365760" lvl="1" indent="0" fontAlgn="base">
              <a:buNone/>
            </a:pPr>
            <a:endParaRPr lang="en-CA" sz="7200" dirty="0"/>
          </a:p>
          <a:p>
            <a:pPr lvl="1" fontAlgn="base"/>
            <a:endParaRPr lang="en-CA" dirty="0"/>
          </a:p>
          <a:p>
            <a:pPr marL="0" indent="0">
              <a:buNone/>
            </a:pP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Skills and Attributes </a:t>
            </a:r>
          </a:p>
        </p:txBody>
      </p:sp>
      <p:pic>
        <p:nvPicPr>
          <p:cNvPr id="1026" name="Picture 2" descr="Image result for being cal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7554">
            <a:off x="7114081" y="994960"/>
            <a:ext cx="1931703" cy="1267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Image result for Detail-orien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2649">
            <a:off x="9172101" y="2384957"/>
            <a:ext cx="1350025" cy="1350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Image result for team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2476">
            <a:off x="6796363" y="3337704"/>
            <a:ext cx="1259513" cy="1259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2" name="Picture 8" descr="Image result for problem solving 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3561">
            <a:off x="8743023" y="4290037"/>
            <a:ext cx="1495606" cy="12550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6" name="Picture 12" descr="Image result for observant detectiv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3876">
            <a:off x="6670463" y="5178687"/>
            <a:ext cx="1571808" cy="1176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5616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2000" dirty="0"/>
              <a:t>Detectives are trained officers that solve many different types of crimes such as; homicide, robbery, gang violence and more. Gathering facts, evidence and information to crack a case. Working under pressure many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000" dirty="0"/>
              <a:t>Detectives tasks: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1400" dirty="0"/>
              <a:t>Take pictures, gather physical evidence, and interview witnesses at crime scenes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1400" dirty="0"/>
              <a:t>Identify and investigate suspects, keeping records of the findings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1400" dirty="0"/>
              <a:t>May go undercover to obtain evidence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1400" dirty="0"/>
              <a:t>Make arrests and testify in court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CA" sz="2000" dirty="0"/>
              <a:t>This job is well suited for me because I am great at handling certain situations were it may be hard to keep calm. I am also very good at making reasonable judgements/assumptions. </a:t>
            </a:r>
          </a:p>
          <a:p>
            <a:pPr marL="0" indent="0" fontAlgn="base">
              <a:buNone/>
            </a:pPr>
            <a:endParaRPr lang="en-CA" sz="1600" b="1" dirty="0"/>
          </a:p>
          <a:p>
            <a:pPr marL="365760" lvl="1" indent="0">
              <a:buNone/>
            </a:pPr>
            <a:endParaRPr lang="en-CA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Job Description </a:t>
            </a:r>
          </a:p>
        </p:txBody>
      </p:sp>
    </p:spTree>
    <p:extLst>
      <p:ext uri="{BB962C8B-B14F-4D97-AF65-F5344CB8AC3E}">
        <p14:creationId xmlns:p14="http://schemas.microsoft.com/office/powerpoint/2010/main" val="363609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The average salary of a Detective is around $75,000 </a:t>
            </a:r>
          </a:p>
          <a:p>
            <a:r>
              <a:rPr lang="en-CA" dirty="0"/>
              <a:t>Ranging between $35K-$125k </a:t>
            </a:r>
          </a:p>
          <a:p>
            <a:r>
              <a:rPr lang="en-CA" dirty="0"/>
              <a:t>Very dependent on:</a:t>
            </a:r>
          </a:p>
          <a:p>
            <a:pPr lvl="1"/>
            <a:r>
              <a:rPr lang="en-CA" dirty="0"/>
              <a:t>Years of experience </a:t>
            </a:r>
          </a:p>
          <a:p>
            <a:pPr lvl="1"/>
            <a:r>
              <a:rPr lang="en-CA" dirty="0"/>
              <a:t>Your level of education </a:t>
            </a:r>
          </a:p>
          <a:p>
            <a:pPr lvl="1"/>
            <a:r>
              <a:rPr lang="en-CA" dirty="0"/>
              <a:t>Location of workplace 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CA" dirty="0"/>
          </a:p>
          <a:p>
            <a:r>
              <a:rPr lang="en-CA" dirty="0"/>
              <a:t>Usually after training and Post-Secondary education one who works hard and does all requirements is a full time detective after 5-10 years after High school Diploma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Salary 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593436" y="3717032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spc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Years of Education Before becoming a Detective </a:t>
            </a:r>
          </a:p>
        </p:txBody>
      </p:sp>
    </p:spTree>
    <p:extLst>
      <p:ext uri="{BB962C8B-B14F-4D97-AF65-F5344CB8AC3E}">
        <p14:creationId xmlns:p14="http://schemas.microsoft.com/office/powerpoint/2010/main" val="423962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Police training </a:t>
            </a:r>
          </a:p>
          <a:p>
            <a:pPr lvl="1"/>
            <a:r>
              <a:rPr lang="en-CA" dirty="0"/>
              <a:t>Required to become a detective 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r>
              <a:rPr lang="en-CA" dirty="0"/>
              <a:t>Fitness requirements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Post-Secondary Requirements for a Detective</a:t>
            </a:r>
          </a:p>
        </p:txBody>
      </p:sp>
      <p:pic>
        <p:nvPicPr>
          <p:cNvPr id="4100" name="Picture 4" descr="Image result for police trai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702" y="1417637"/>
            <a:ext cx="3744416" cy="246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police training fitn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180" y="4516438"/>
            <a:ext cx="38100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87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767358" y="1628800"/>
            <a:ext cx="9871670" cy="460851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/>
              <a:t>Institution: Simon Fraser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/>
              <a:t>Program: Criminology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/>
              <a:t>Length of program: 4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/>
              <a:t>Tuition fees: $5,217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/>
              <a:t>Admission Requirement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1600" b="1" dirty="0"/>
              <a:t>English 11</a:t>
            </a:r>
            <a:br>
              <a:rPr lang="en-CA" sz="1600" dirty="0"/>
            </a:br>
            <a:r>
              <a:rPr lang="en-CA" sz="1600" b="1" dirty="0"/>
              <a:t>Language 11</a:t>
            </a:r>
            <a:br>
              <a:rPr lang="en-CA" sz="1600" dirty="0"/>
            </a:br>
            <a:r>
              <a:rPr lang="en-CA" sz="1600" dirty="0"/>
              <a:t>   (includes beginner's language 11, American sign language 11 or 12, and language 12 courses)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1600" b="1" dirty="0"/>
              <a:t>Science 11</a:t>
            </a:r>
            <a:endParaRPr lang="en-CA" sz="1600" dirty="0"/>
          </a:p>
          <a:p>
            <a:pPr lvl="1"/>
            <a:r>
              <a:rPr lang="en-CA" sz="1600" dirty="0"/>
              <a:t>	 (Includes Biology 11, Chemistry 11, Earth Science 11, etc.)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1600" b="1" dirty="0"/>
              <a:t>Foundations of Math 11</a:t>
            </a:r>
            <a:r>
              <a:rPr lang="en-CA" sz="1600" dirty="0"/>
              <a:t>-60% or greater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1600" b="1" dirty="0"/>
              <a:t>English 12</a:t>
            </a:r>
            <a:r>
              <a:rPr lang="en-CA" sz="1600" dirty="0"/>
              <a:t>- 60% or greater</a:t>
            </a:r>
            <a:endParaRPr lang="en-CA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5940" y="164837"/>
            <a:ext cx="7832676" cy="1371600"/>
          </a:xfrm>
        </p:spPr>
        <p:txBody>
          <a:bodyPr>
            <a:noAutofit/>
          </a:bodyPr>
          <a:lstStyle/>
          <a:p>
            <a:r>
              <a:rPr lang="en-CA" sz="2400" dirty="0"/>
              <a:t>Simon Fraser University School: Criminology Program </a:t>
            </a:r>
          </a:p>
        </p:txBody>
      </p:sp>
      <p:pic>
        <p:nvPicPr>
          <p:cNvPr id="3076" name="Picture 4" descr="Image result for sfu school of criminolo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428" y="25152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02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template" id="{14C4544E-5D6E-4A0E-A4F6-43B5568F88FA}" vid="{794A1C51-6A02-405C-B010-53747BB716D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22232B-9DED-49EA-BCCA-813199E05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0</TotalTime>
  <Words>529</Words>
  <Application>Microsoft Office PowerPoint</Application>
  <PresentationFormat>Custom</PresentationFormat>
  <Paragraphs>91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Euphemia</vt:lpstr>
      <vt:lpstr>Wingdings</vt:lpstr>
      <vt:lpstr>Jigsaw design template</vt:lpstr>
      <vt:lpstr>Career Compass to Becoming a Detective </vt:lpstr>
      <vt:lpstr>Why?</vt:lpstr>
      <vt:lpstr>Short Term Goals </vt:lpstr>
      <vt:lpstr>Long Term Goals </vt:lpstr>
      <vt:lpstr>Skills and Attributes </vt:lpstr>
      <vt:lpstr>Job Description </vt:lpstr>
      <vt:lpstr>Salary </vt:lpstr>
      <vt:lpstr>Post-Secondary Requirements for a Detective</vt:lpstr>
      <vt:lpstr>Simon Fraser University School: Criminology Program </vt:lpstr>
      <vt:lpstr>Potential Obstacles </vt:lpstr>
      <vt:lpstr>A Day in the life of a Detective/ Investigator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2017-03-31T16:49:07Z</dcterms:created>
  <dcterms:modified xsi:type="dcterms:W3CDTF">2017-04-09T22:49:36Z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TC034605279991</vt:lpwstr>
  </property>
</Properties>
</file>